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9"/>
  </p:notesMasterIdLst>
  <p:handoutMasterIdLst>
    <p:handoutMasterId r:id="rId120"/>
  </p:handoutMasterIdLst>
  <p:sldIdLst>
    <p:sldId id="384" r:id="rId2"/>
    <p:sldId id="439" r:id="rId3"/>
    <p:sldId id="586" r:id="rId4"/>
    <p:sldId id="469" r:id="rId5"/>
    <p:sldId id="470" r:id="rId6"/>
    <p:sldId id="475" r:id="rId7"/>
    <p:sldId id="473" r:id="rId8"/>
    <p:sldId id="476" r:id="rId9"/>
    <p:sldId id="477" r:id="rId10"/>
    <p:sldId id="478" r:id="rId11"/>
    <p:sldId id="437" r:id="rId12"/>
    <p:sldId id="454" r:id="rId13"/>
    <p:sldId id="440" r:id="rId14"/>
    <p:sldId id="453" r:id="rId15"/>
    <p:sldId id="395" r:id="rId16"/>
    <p:sldId id="452" r:id="rId17"/>
    <p:sldId id="455" r:id="rId18"/>
    <p:sldId id="459" r:id="rId19"/>
    <p:sldId id="461" r:id="rId20"/>
    <p:sldId id="460" r:id="rId21"/>
    <p:sldId id="394" r:id="rId22"/>
    <p:sldId id="405" r:id="rId23"/>
    <p:sldId id="392" r:id="rId24"/>
    <p:sldId id="585" r:id="rId25"/>
    <p:sldId id="406" r:id="rId26"/>
    <p:sldId id="462" r:id="rId27"/>
    <p:sldId id="463" r:id="rId28"/>
    <p:sldId id="408" r:id="rId29"/>
    <p:sldId id="409" r:id="rId30"/>
    <p:sldId id="410" r:id="rId31"/>
    <p:sldId id="526" r:id="rId32"/>
    <p:sldId id="393" r:id="rId33"/>
    <p:sldId id="412" r:id="rId34"/>
    <p:sldId id="416" r:id="rId35"/>
    <p:sldId id="417" r:id="rId36"/>
    <p:sldId id="429" r:id="rId37"/>
    <p:sldId id="449" r:id="rId38"/>
    <p:sldId id="481" r:id="rId39"/>
    <p:sldId id="482" r:id="rId40"/>
    <p:sldId id="468" r:id="rId41"/>
    <p:sldId id="467" r:id="rId42"/>
    <p:sldId id="483" r:id="rId43"/>
    <p:sldId id="484" r:id="rId44"/>
    <p:sldId id="485" r:id="rId45"/>
    <p:sldId id="486" r:id="rId46"/>
    <p:sldId id="487" r:id="rId47"/>
    <p:sldId id="488" r:id="rId48"/>
    <p:sldId id="490" r:id="rId49"/>
    <p:sldId id="489" r:id="rId50"/>
    <p:sldId id="491" r:id="rId51"/>
    <p:sldId id="492" r:id="rId52"/>
    <p:sldId id="494" r:id="rId53"/>
    <p:sldId id="493" r:id="rId54"/>
    <p:sldId id="495" r:id="rId55"/>
    <p:sldId id="496" r:id="rId56"/>
    <p:sldId id="497" r:id="rId57"/>
    <p:sldId id="538" r:id="rId58"/>
    <p:sldId id="539" r:id="rId59"/>
    <p:sldId id="447" r:id="rId60"/>
    <p:sldId id="498" r:id="rId61"/>
    <p:sldId id="540" r:id="rId62"/>
    <p:sldId id="529" r:id="rId63"/>
    <p:sldId id="456" r:id="rId64"/>
    <p:sldId id="527" r:id="rId65"/>
    <p:sldId id="530" r:id="rId66"/>
    <p:sldId id="531" r:id="rId67"/>
    <p:sldId id="536" r:id="rId68"/>
    <p:sldId id="533" r:id="rId69"/>
    <p:sldId id="537" r:id="rId70"/>
    <p:sldId id="534" r:id="rId71"/>
    <p:sldId id="535" r:id="rId72"/>
    <p:sldId id="571" r:id="rId73"/>
    <p:sldId id="572" r:id="rId74"/>
    <p:sldId id="573" r:id="rId75"/>
    <p:sldId id="448" r:id="rId76"/>
    <p:sldId id="500" r:id="rId77"/>
    <p:sldId id="501" r:id="rId78"/>
    <p:sldId id="503" r:id="rId79"/>
    <p:sldId id="502" r:id="rId80"/>
    <p:sldId id="504" r:id="rId81"/>
    <p:sldId id="505" r:id="rId82"/>
    <p:sldId id="506" r:id="rId83"/>
    <p:sldId id="507" r:id="rId84"/>
    <p:sldId id="508" r:id="rId85"/>
    <p:sldId id="509" r:id="rId86"/>
    <p:sldId id="510" r:id="rId87"/>
    <p:sldId id="580" r:id="rId88"/>
    <p:sldId id="511" r:id="rId89"/>
    <p:sldId id="512" r:id="rId90"/>
    <p:sldId id="513" r:id="rId91"/>
    <p:sldId id="514" r:id="rId92"/>
    <p:sldId id="515" r:id="rId93"/>
    <p:sldId id="516" r:id="rId94"/>
    <p:sldId id="386" r:id="rId95"/>
    <p:sldId id="420" r:id="rId96"/>
    <p:sldId id="424" r:id="rId97"/>
    <p:sldId id="423" r:id="rId98"/>
    <p:sldId id="421" r:id="rId99"/>
    <p:sldId id="422" r:id="rId100"/>
    <p:sldId id="426" r:id="rId101"/>
    <p:sldId id="430" r:id="rId102"/>
    <p:sldId id="578" r:id="rId103"/>
    <p:sldId id="579" r:id="rId104"/>
    <p:sldId id="597" r:id="rId105"/>
    <p:sldId id="441" r:id="rId106"/>
    <p:sldId id="549" r:id="rId107"/>
    <p:sldId id="605" r:id="rId108"/>
    <p:sldId id="606" r:id="rId109"/>
    <p:sldId id="608" r:id="rId110"/>
    <p:sldId id="602" r:id="rId111"/>
    <p:sldId id="561" r:id="rId112"/>
    <p:sldId id="550" r:id="rId113"/>
    <p:sldId id="607" r:id="rId114"/>
    <p:sldId id="560" r:id="rId115"/>
    <p:sldId id="567" r:id="rId116"/>
    <p:sldId id="568" r:id="rId117"/>
    <p:sldId id="570" r:id="rId118"/>
  </p:sldIdLst>
  <p:sldSz cx="12192000" cy="6858000"/>
  <p:notesSz cx="7104063" cy="10234613"/>
  <p:defaultTextStyle>
    <a:defPPr>
      <a:defRPr lang="it-IT"/>
    </a:defPPr>
    <a:lvl1pPr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3F3F"/>
    <a:srgbClr val="006600"/>
    <a:srgbClr val="E88A00"/>
    <a:srgbClr val="99CC00"/>
    <a:srgbClr val="E7E200"/>
    <a:srgbClr val="FFFFFF"/>
    <a:srgbClr val="FFFF00"/>
    <a:srgbClr val="9966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860" autoAdjust="0"/>
    <p:restoredTop sz="90230" autoAdjust="0"/>
  </p:normalViewPr>
  <p:slideViewPr>
    <p:cSldViewPr>
      <p:cViewPr varScale="1">
        <p:scale>
          <a:sx n="102" d="100"/>
          <a:sy n="102" d="100"/>
        </p:scale>
        <p:origin x="132" y="6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894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notesMaster" Target="notesMasters/notes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handoutMaster" Target="handoutMasters/handoutMaster1.xml"/><Relationship Id="rId125"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nesto Alessandro Baragetti" userId="f87e4ccb142e48ca" providerId="LiveId" clId="{329FC69A-C785-4B97-AEC1-4EF8CF3CA5E3}"/>
    <pc:docChg chg="modSld">
      <pc:chgData name="Ernesto Alessandro Baragetti" userId="f87e4ccb142e48ca" providerId="LiveId" clId="{329FC69A-C785-4B97-AEC1-4EF8CF3CA5E3}" dt="2025-04-13T15:57:23.391" v="34" actId="20577"/>
      <pc:docMkLst>
        <pc:docMk/>
      </pc:docMkLst>
      <pc:sldChg chg="modSp mod">
        <pc:chgData name="Ernesto Alessandro Baragetti" userId="f87e4ccb142e48ca" providerId="LiveId" clId="{329FC69A-C785-4B97-AEC1-4EF8CF3CA5E3}" dt="2025-04-13T15:57:23.391" v="34" actId="20577"/>
        <pc:sldMkLst>
          <pc:docMk/>
          <pc:sldMk cId="0" sldId="384"/>
        </pc:sldMkLst>
        <pc:spChg chg="mod">
          <ac:chgData name="Ernesto Alessandro Baragetti" userId="f87e4ccb142e48ca" providerId="LiveId" clId="{329FC69A-C785-4B97-AEC1-4EF8CF3CA5E3}" dt="2025-04-13T15:57:23.391" v="34" actId="20577"/>
          <ac:spMkLst>
            <pc:docMk/>
            <pc:sldMk cId="0" sldId="384"/>
            <ac:spMk id="3" creationId="{DE936BFF-94CE-B628-1A68-7C9F0E4E2A5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1026"/>
          <p:cNvSpPr>
            <a:spLocks noGrp="1" noChangeArrowheads="1"/>
          </p:cNvSpPr>
          <p:nvPr>
            <p:ph type="hdr" sz="quarter"/>
          </p:nvPr>
        </p:nvSpPr>
        <p:spPr bwMode="auto">
          <a:xfrm>
            <a:off x="0" y="1"/>
            <a:ext cx="3078427" cy="511242"/>
          </a:xfrm>
          <a:prstGeom prst="rect">
            <a:avLst/>
          </a:prstGeom>
          <a:noFill/>
          <a:ln w="9525">
            <a:noFill/>
            <a:miter lim="800000"/>
            <a:headEnd/>
            <a:tailEnd/>
          </a:ln>
          <a:effectLst/>
        </p:spPr>
        <p:txBody>
          <a:bodyPr vert="horz" wrap="square" lIns="94156" tIns="47078" rIns="94156" bIns="47078" numCol="1" anchor="t" anchorCtr="0" compatLnSpc="1">
            <a:prstTxWarp prst="textNoShape">
              <a:avLst/>
            </a:prstTxWarp>
          </a:bodyPr>
          <a:lstStyle>
            <a:lvl1pPr>
              <a:defRPr sz="1200">
                <a:effectLst/>
                <a:latin typeface="Arial" charset="0"/>
              </a:defRPr>
            </a:lvl1pPr>
          </a:lstStyle>
          <a:p>
            <a:pPr>
              <a:defRPr/>
            </a:pPr>
            <a:endParaRPr lang="it-IT"/>
          </a:p>
        </p:txBody>
      </p:sp>
      <p:sp>
        <p:nvSpPr>
          <p:cNvPr id="105475" name="Rectangle 1027"/>
          <p:cNvSpPr>
            <a:spLocks noGrp="1" noChangeArrowheads="1"/>
          </p:cNvSpPr>
          <p:nvPr>
            <p:ph type="dt" sz="quarter" idx="1"/>
          </p:nvPr>
        </p:nvSpPr>
        <p:spPr bwMode="auto">
          <a:xfrm>
            <a:off x="4025636" y="1"/>
            <a:ext cx="3078427" cy="511242"/>
          </a:xfrm>
          <a:prstGeom prst="rect">
            <a:avLst/>
          </a:prstGeom>
          <a:noFill/>
          <a:ln w="9525">
            <a:noFill/>
            <a:miter lim="800000"/>
            <a:headEnd/>
            <a:tailEnd/>
          </a:ln>
          <a:effectLst/>
        </p:spPr>
        <p:txBody>
          <a:bodyPr vert="horz" wrap="square" lIns="94156" tIns="47078" rIns="94156" bIns="47078" numCol="1" anchor="t" anchorCtr="0" compatLnSpc="1">
            <a:prstTxWarp prst="textNoShape">
              <a:avLst/>
            </a:prstTxWarp>
          </a:bodyPr>
          <a:lstStyle>
            <a:lvl1pPr algn="r">
              <a:defRPr sz="1200">
                <a:effectLst/>
                <a:latin typeface="Arial" charset="0"/>
              </a:defRPr>
            </a:lvl1pPr>
          </a:lstStyle>
          <a:p>
            <a:pPr>
              <a:defRPr/>
            </a:pPr>
            <a:fld id="{B122860E-0DF8-4BFA-B5E4-DD2659A1D6D3}" type="datetimeFigureOut">
              <a:rPr lang="it-IT"/>
              <a:pPr>
                <a:defRPr/>
              </a:pPr>
              <a:t>22/04/2025</a:t>
            </a:fld>
            <a:endParaRPr lang="it-IT"/>
          </a:p>
        </p:txBody>
      </p:sp>
      <p:sp>
        <p:nvSpPr>
          <p:cNvPr id="105476" name="Rectangle 1028"/>
          <p:cNvSpPr>
            <a:spLocks noGrp="1" noChangeArrowheads="1"/>
          </p:cNvSpPr>
          <p:nvPr>
            <p:ph type="ftr" sz="quarter" idx="2"/>
          </p:nvPr>
        </p:nvSpPr>
        <p:spPr bwMode="auto">
          <a:xfrm>
            <a:off x="0" y="9723371"/>
            <a:ext cx="3078427" cy="511242"/>
          </a:xfrm>
          <a:prstGeom prst="rect">
            <a:avLst/>
          </a:prstGeom>
          <a:noFill/>
          <a:ln w="9525">
            <a:noFill/>
            <a:miter lim="800000"/>
            <a:headEnd/>
            <a:tailEnd/>
          </a:ln>
          <a:effectLst/>
        </p:spPr>
        <p:txBody>
          <a:bodyPr vert="horz" wrap="square" lIns="94156" tIns="47078" rIns="94156" bIns="47078" numCol="1" anchor="b" anchorCtr="0" compatLnSpc="1">
            <a:prstTxWarp prst="textNoShape">
              <a:avLst/>
            </a:prstTxWarp>
          </a:bodyPr>
          <a:lstStyle>
            <a:lvl1pPr>
              <a:defRPr sz="1200">
                <a:effectLst/>
                <a:latin typeface="Arial" charset="0"/>
              </a:defRPr>
            </a:lvl1pPr>
          </a:lstStyle>
          <a:p>
            <a:pPr>
              <a:defRPr/>
            </a:pPr>
            <a:endParaRPr lang="it-IT"/>
          </a:p>
        </p:txBody>
      </p:sp>
      <p:sp>
        <p:nvSpPr>
          <p:cNvPr id="105477" name="Rectangle 1029"/>
          <p:cNvSpPr>
            <a:spLocks noGrp="1" noChangeArrowheads="1"/>
          </p:cNvSpPr>
          <p:nvPr>
            <p:ph type="sldNum" sz="quarter" idx="3"/>
          </p:nvPr>
        </p:nvSpPr>
        <p:spPr bwMode="auto">
          <a:xfrm>
            <a:off x="4025636" y="9723371"/>
            <a:ext cx="3078427" cy="511242"/>
          </a:xfrm>
          <a:prstGeom prst="rect">
            <a:avLst/>
          </a:prstGeom>
          <a:noFill/>
          <a:ln w="9525">
            <a:noFill/>
            <a:miter lim="800000"/>
            <a:headEnd/>
            <a:tailEnd/>
          </a:ln>
          <a:effectLst/>
        </p:spPr>
        <p:txBody>
          <a:bodyPr vert="horz" wrap="square" lIns="94156" tIns="47078" rIns="94156" bIns="47078" numCol="1" anchor="b" anchorCtr="0" compatLnSpc="1">
            <a:prstTxWarp prst="textNoShape">
              <a:avLst/>
            </a:prstTxWarp>
          </a:bodyPr>
          <a:lstStyle>
            <a:lvl1pPr algn="r">
              <a:defRPr sz="1200">
                <a:effectLst/>
                <a:latin typeface="Arial" charset="0"/>
              </a:defRPr>
            </a:lvl1pPr>
          </a:lstStyle>
          <a:p>
            <a:pPr>
              <a:defRPr/>
            </a:pPr>
            <a:fld id="{008EE1BE-7E83-41BB-9AD0-8CAAA89A7F70}" type="slidenum">
              <a:rPr lang="it-IT"/>
              <a:pPr>
                <a:defRPr/>
              </a:pPr>
              <a:t>‹N›</a:t>
            </a:fld>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3078427" cy="511242"/>
          </a:xfrm>
          <a:prstGeom prst="rect">
            <a:avLst/>
          </a:prstGeom>
        </p:spPr>
        <p:txBody>
          <a:bodyPr vert="horz" lIns="94156" tIns="47078" rIns="94156" bIns="47078" rtlCol="0"/>
          <a:lstStyle>
            <a:lvl1pPr algn="l" fontAlgn="auto">
              <a:spcBef>
                <a:spcPts val="0"/>
              </a:spcBef>
              <a:spcAft>
                <a:spcPts val="0"/>
              </a:spcAft>
              <a:defRPr sz="1200">
                <a:effectLst/>
                <a:latin typeface="+mn-lt"/>
              </a:defRPr>
            </a:lvl1pPr>
          </a:lstStyle>
          <a:p>
            <a:pPr>
              <a:defRPr/>
            </a:pPr>
            <a:endParaRPr lang="it-IT"/>
          </a:p>
        </p:txBody>
      </p:sp>
      <p:sp>
        <p:nvSpPr>
          <p:cNvPr id="3" name="Segnaposto data 2"/>
          <p:cNvSpPr>
            <a:spLocks noGrp="1"/>
          </p:cNvSpPr>
          <p:nvPr>
            <p:ph type="dt" idx="1"/>
          </p:nvPr>
        </p:nvSpPr>
        <p:spPr>
          <a:xfrm>
            <a:off x="4023992" y="1"/>
            <a:ext cx="3078427" cy="511242"/>
          </a:xfrm>
          <a:prstGeom prst="rect">
            <a:avLst/>
          </a:prstGeom>
        </p:spPr>
        <p:txBody>
          <a:bodyPr vert="horz" lIns="94156" tIns="47078" rIns="94156" bIns="47078" rtlCol="0"/>
          <a:lstStyle>
            <a:lvl1pPr algn="r" fontAlgn="auto">
              <a:spcBef>
                <a:spcPts val="0"/>
              </a:spcBef>
              <a:spcAft>
                <a:spcPts val="0"/>
              </a:spcAft>
              <a:defRPr sz="1200">
                <a:effectLst/>
                <a:latin typeface="+mn-lt"/>
              </a:defRPr>
            </a:lvl1pPr>
          </a:lstStyle>
          <a:p>
            <a:pPr>
              <a:defRPr/>
            </a:pPr>
            <a:fld id="{C0611C89-D195-4291-A3F1-D54F8B9574C9}" type="datetimeFigureOut">
              <a:rPr lang="it-IT"/>
              <a:pPr>
                <a:defRPr/>
              </a:pPr>
              <a:t>22/04/2025</a:t>
            </a:fld>
            <a:endParaRPr lang="it-IT"/>
          </a:p>
        </p:txBody>
      </p:sp>
      <p:sp>
        <p:nvSpPr>
          <p:cNvPr id="4" name="Segnaposto immagine diapositiva 3"/>
          <p:cNvSpPr>
            <a:spLocks noGrp="1" noRot="1" noChangeAspect="1"/>
          </p:cNvSpPr>
          <p:nvPr>
            <p:ph type="sldImg" idx="2"/>
          </p:nvPr>
        </p:nvSpPr>
        <p:spPr>
          <a:xfrm>
            <a:off x="141288" y="766763"/>
            <a:ext cx="6821487" cy="3838575"/>
          </a:xfrm>
          <a:prstGeom prst="rect">
            <a:avLst/>
          </a:prstGeom>
          <a:noFill/>
          <a:ln w="12700">
            <a:solidFill>
              <a:prstClr val="black"/>
            </a:solidFill>
          </a:ln>
        </p:spPr>
        <p:txBody>
          <a:bodyPr vert="horz" lIns="94156" tIns="47078" rIns="94156" bIns="47078" rtlCol="0" anchor="ctr"/>
          <a:lstStyle/>
          <a:p>
            <a:pPr lvl="0"/>
            <a:endParaRPr lang="it-IT" noProof="0"/>
          </a:p>
        </p:txBody>
      </p:sp>
      <p:sp>
        <p:nvSpPr>
          <p:cNvPr id="5" name="Segnaposto note 4"/>
          <p:cNvSpPr>
            <a:spLocks noGrp="1"/>
          </p:cNvSpPr>
          <p:nvPr>
            <p:ph type="body" sz="quarter" idx="3"/>
          </p:nvPr>
        </p:nvSpPr>
        <p:spPr>
          <a:xfrm>
            <a:off x="710407" y="4861685"/>
            <a:ext cx="5683250" cy="4606065"/>
          </a:xfrm>
          <a:prstGeom prst="rect">
            <a:avLst/>
          </a:prstGeom>
        </p:spPr>
        <p:txBody>
          <a:bodyPr vert="horz" lIns="94156" tIns="47078" rIns="94156" bIns="47078"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721744"/>
            <a:ext cx="3078427" cy="511242"/>
          </a:xfrm>
          <a:prstGeom prst="rect">
            <a:avLst/>
          </a:prstGeom>
        </p:spPr>
        <p:txBody>
          <a:bodyPr vert="horz" lIns="94156" tIns="47078" rIns="94156" bIns="47078" rtlCol="0" anchor="b"/>
          <a:lstStyle>
            <a:lvl1pPr algn="l" fontAlgn="auto">
              <a:spcBef>
                <a:spcPts val="0"/>
              </a:spcBef>
              <a:spcAft>
                <a:spcPts val="0"/>
              </a:spcAft>
              <a:defRPr sz="1200">
                <a:effectLst/>
                <a:latin typeface="+mn-lt"/>
              </a:defRPr>
            </a:lvl1pPr>
          </a:lstStyle>
          <a:p>
            <a:pPr>
              <a:defRPr/>
            </a:pPr>
            <a:endParaRPr lang="it-IT"/>
          </a:p>
        </p:txBody>
      </p:sp>
      <p:sp>
        <p:nvSpPr>
          <p:cNvPr id="7" name="Segnaposto numero diapositiva 6"/>
          <p:cNvSpPr>
            <a:spLocks noGrp="1"/>
          </p:cNvSpPr>
          <p:nvPr>
            <p:ph type="sldNum" sz="quarter" idx="5"/>
          </p:nvPr>
        </p:nvSpPr>
        <p:spPr>
          <a:xfrm>
            <a:off x="4023992" y="9721744"/>
            <a:ext cx="3078427" cy="511242"/>
          </a:xfrm>
          <a:prstGeom prst="rect">
            <a:avLst/>
          </a:prstGeom>
        </p:spPr>
        <p:txBody>
          <a:bodyPr vert="horz" lIns="94156" tIns="47078" rIns="94156" bIns="47078" rtlCol="0" anchor="b"/>
          <a:lstStyle>
            <a:lvl1pPr algn="r" fontAlgn="auto">
              <a:spcBef>
                <a:spcPts val="0"/>
              </a:spcBef>
              <a:spcAft>
                <a:spcPts val="0"/>
              </a:spcAft>
              <a:defRPr sz="1200">
                <a:effectLst/>
                <a:latin typeface="+mn-lt"/>
              </a:defRPr>
            </a:lvl1pPr>
          </a:lstStyle>
          <a:p>
            <a:pPr>
              <a:defRPr/>
            </a:pPr>
            <a:fld id="{6BA7E603-CF21-4A26-82F4-374C9DB5E062}"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a:t>
            </a:fld>
            <a:endParaRPr lang="it-IT"/>
          </a:p>
        </p:txBody>
      </p:sp>
    </p:spTree>
    <p:extLst>
      <p:ext uri="{BB962C8B-B14F-4D97-AF65-F5344CB8AC3E}">
        <p14:creationId xmlns:p14="http://schemas.microsoft.com/office/powerpoint/2010/main" val="20322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10</a:t>
            </a:fld>
            <a:endParaRPr lang="it-IT"/>
          </a:p>
        </p:txBody>
      </p:sp>
    </p:spTree>
    <p:extLst>
      <p:ext uri="{BB962C8B-B14F-4D97-AF65-F5344CB8AC3E}">
        <p14:creationId xmlns:p14="http://schemas.microsoft.com/office/powerpoint/2010/main" val="166713188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106</a:t>
            </a:fld>
            <a:endParaRPr lang="it-IT"/>
          </a:p>
        </p:txBody>
      </p:sp>
    </p:spTree>
    <p:extLst>
      <p:ext uri="{BB962C8B-B14F-4D97-AF65-F5344CB8AC3E}">
        <p14:creationId xmlns:p14="http://schemas.microsoft.com/office/powerpoint/2010/main" val="247254398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8CCE2-D822-C636-1834-BA7DC157CB7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EA690AA-A290-DA1C-32A8-029D1A8D9ED4}"/>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90A5C24-1F59-5192-F816-5D84EBE74BC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2E3940B5-418A-BD5D-BC14-256BED46C83E}"/>
              </a:ext>
            </a:extLst>
          </p:cNvPr>
          <p:cNvSpPr>
            <a:spLocks noGrp="1"/>
          </p:cNvSpPr>
          <p:nvPr>
            <p:ph type="sldNum" sz="quarter" idx="5"/>
          </p:nvPr>
        </p:nvSpPr>
        <p:spPr/>
        <p:txBody>
          <a:bodyPr/>
          <a:lstStyle/>
          <a:p>
            <a:pPr>
              <a:defRPr/>
            </a:pPr>
            <a:fld id="{6BA7E603-CF21-4A26-82F4-374C9DB5E062}" type="slidenum">
              <a:rPr lang="it-IT" smtClean="0"/>
              <a:pPr>
                <a:defRPr/>
              </a:pPr>
              <a:t>107</a:t>
            </a:fld>
            <a:endParaRPr lang="it-IT"/>
          </a:p>
        </p:txBody>
      </p:sp>
    </p:spTree>
    <p:extLst>
      <p:ext uri="{BB962C8B-B14F-4D97-AF65-F5344CB8AC3E}">
        <p14:creationId xmlns:p14="http://schemas.microsoft.com/office/powerpoint/2010/main" val="2489354034"/>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8E210-F345-A765-FAF6-7BE9504AA3E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59D5A33-A6D3-BC8D-5F97-DDFED794A21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2333D96-1C39-3747-6F94-460A9AC9EA90}"/>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A2D1B6E0-569C-980E-6A33-B33A9B978F53}"/>
              </a:ext>
            </a:extLst>
          </p:cNvPr>
          <p:cNvSpPr>
            <a:spLocks noGrp="1"/>
          </p:cNvSpPr>
          <p:nvPr>
            <p:ph type="sldNum" sz="quarter" idx="5"/>
          </p:nvPr>
        </p:nvSpPr>
        <p:spPr/>
        <p:txBody>
          <a:bodyPr/>
          <a:lstStyle/>
          <a:p>
            <a:pPr>
              <a:defRPr/>
            </a:pPr>
            <a:fld id="{6BA7E603-CF21-4A26-82F4-374C9DB5E062}" type="slidenum">
              <a:rPr lang="it-IT" smtClean="0"/>
              <a:pPr>
                <a:defRPr/>
              </a:pPr>
              <a:t>108</a:t>
            </a:fld>
            <a:endParaRPr lang="it-IT"/>
          </a:p>
        </p:txBody>
      </p:sp>
    </p:spTree>
    <p:extLst>
      <p:ext uri="{BB962C8B-B14F-4D97-AF65-F5344CB8AC3E}">
        <p14:creationId xmlns:p14="http://schemas.microsoft.com/office/powerpoint/2010/main" val="66877215"/>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4E727-6531-DE7D-4F5B-FC66954CB3D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D1F96BB-A627-34DE-65D2-1A43A56A8B0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3C26236-9BB6-5BAD-DB65-E32D011D3C6C}"/>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5479CD5F-D4A0-6183-8E0A-2FE0EC583572}"/>
              </a:ext>
            </a:extLst>
          </p:cNvPr>
          <p:cNvSpPr>
            <a:spLocks noGrp="1"/>
          </p:cNvSpPr>
          <p:nvPr>
            <p:ph type="sldNum" sz="quarter" idx="5"/>
          </p:nvPr>
        </p:nvSpPr>
        <p:spPr/>
        <p:txBody>
          <a:bodyPr/>
          <a:lstStyle/>
          <a:p>
            <a:pPr>
              <a:defRPr/>
            </a:pPr>
            <a:fld id="{6BA7E603-CF21-4A26-82F4-374C9DB5E062}" type="slidenum">
              <a:rPr lang="it-IT" smtClean="0"/>
              <a:pPr>
                <a:defRPr/>
              </a:pPr>
              <a:t>109</a:t>
            </a:fld>
            <a:endParaRPr lang="it-IT"/>
          </a:p>
        </p:txBody>
      </p:sp>
    </p:spTree>
    <p:extLst>
      <p:ext uri="{BB962C8B-B14F-4D97-AF65-F5344CB8AC3E}">
        <p14:creationId xmlns:p14="http://schemas.microsoft.com/office/powerpoint/2010/main" val="549410357"/>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9BB79-DCD9-E944-9A0E-E668C16B7C5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8B9F77DF-DEAE-226D-FCA5-236A3DC7A54D}"/>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A83B742C-020C-2554-1828-3C370E961D02}"/>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2D7FC71A-BD17-E1C6-F1AD-FB05DB1BF25E}"/>
              </a:ext>
            </a:extLst>
          </p:cNvPr>
          <p:cNvSpPr>
            <a:spLocks noGrp="1"/>
          </p:cNvSpPr>
          <p:nvPr>
            <p:ph type="sldNum" sz="quarter" idx="5"/>
          </p:nvPr>
        </p:nvSpPr>
        <p:spPr/>
        <p:txBody>
          <a:bodyPr/>
          <a:lstStyle/>
          <a:p>
            <a:pPr>
              <a:defRPr/>
            </a:pPr>
            <a:fld id="{6BA7E603-CF21-4A26-82F4-374C9DB5E062}" type="slidenum">
              <a:rPr lang="it-IT" smtClean="0"/>
              <a:pPr>
                <a:defRPr/>
              </a:pPr>
              <a:t>110</a:t>
            </a:fld>
            <a:endParaRPr lang="it-IT"/>
          </a:p>
        </p:txBody>
      </p:sp>
    </p:spTree>
    <p:extLst>
      <p:ext uri="{BB962C8B-B14F-4D97-AF65-F5344CB8AC3E}">
        <p14:creationId xmlns:p14="http://schemas.microsoft.com/office/powerpoint/2010/main" val="90576018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111</a:t>
            </a:fld>
            <a:endParaRPr lang="it-IT"/>
          </a:p>
        </p:txBody>
      </p:sp>
    </p:spTree>
    <p:extLst>
      <p:ext uri="{BB962C8B-B14F-4D97-AF65-F5344CB8AC3E}">
        <p14:creationId xmlns:p14="http://schemas.microsoft.com/office/powerpoint/2010/main" val="1226184841"/>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112</a:t>
            </a:fld>
            <a:endParaRPr lang="it-IT"/>
          </a:p>
        </p:txBody>
      </p:sp>
    </p:spTree>
    <p:extLst>
      <p:ext uri="{BB962C8B-B14F-4D97-AF65-F5344CB8AC3E}">
        <p14:creationId xmlns:p14="http://schemas.microsoft.com/office/powerpoint/2010/main" val="1438834773"/>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68972-9F5A-46EB-F90E-764FD283FD40}"/>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BB2F380-43BA-2844-D6B9-88C56C5875E0}"/>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E5F40B4-12FA-E4C0-E89E-6F96CB3C1671}"/>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D08645D5-F8CE-7CFB-EE2D-B32749D26864}"/>
              </a:ext>
            </a:extLst>
          </p:cNvPr>
          <p:cNvSpPr>
            <a:spLocks noGrp="1"/>
          </p:cNvSpPr>
          <p:nvPr>
            <p:ph type="sldNum" sz="quarter" idx="5"/>
          </p:nvPr>
        </p:nvSpPr>
        <p:spPr/>
        <p:txBody>
          <a:bodyPr/>
          <a:lstStyle/>
          <a:p>
            <a:pPr>
              <a:defRPr/>
            </a:pPr>
            <a:fld id="{6BA7E603-CF21-4A26-82F4-374C9DB5E062}" type="slidenum">
              <a:rPr lang="it-IT" smtClean="0"/>
              <a:pPr>
                <a:defRPr/>
              </a:pPr>
              <a:t>113</a:t>
            </a:fld>
            <a:endParaRPr lang="it-IT"/>
          </a:p>
        </p:txBody>
      </p:sp>
    </p:spTree>
    <p:extLst>
      <p:ext uri="{BB962C8B-B14F-4D97-AF65-F5344CB8AC3E}">
        <p14:creationId xmlns:p14="http://schemas.microsoft.com/office/powerpoint/2010/main" val="1908455376"/>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114</a:t>
            </a:fld>
            <a:endParaRPr lang="it-IT"/>
          </a:p>
        </p:txBody>
      </p:sp>
    </p:spTree>
    <p:extLst>
      <p:ext uri="{BB962C8B-B14F-4D97-AF65-F5344CB8AC3E}">
        <p14:creationId xmlns:p14="http://schemas.microsoft.com/office/powerpoint/2010/main" val="184120196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115</a:t>
            </a:fld>
            <a:endParaRPr lang="it-IT"/>
          </a:p>
        </p:txBody>
      </p:sp>
    </p:spTree>
    <p:extLst>
      <p:ext uri="{BB962C8B-B14F-4D97-AF65-F5344CB8AC3E}">
        <p14:creationId xmlns:p14="http://schemas.microsoft.com/office/powerpoint/2010/main" val="536101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r>
              <a:rPr lang="it-IT" dirty="0"/>
              <a:t>COSA FARE? INIZIAMO PER GRADI</a:t>
            </a:r>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11</a:t>
            </a:fld>
            <a:endParaRPr lang="it-IT"/>
          </a:p>
        </p:txBody>
      </p:sp>
    </p:spTree>
    <p:extLst>
      <p:ext uri="{BB962C8B-B14F-4D97-AF65-F5344CB8AC3E}">
        <p14:creationId xmlns:p14="http://schemas.microsoft.com/office/powerpoint/2010/main" val="3500161522"/>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116</a:t>
            </a:fld>
            <a:endParaRPr lang="it-IT"/>
          </a:p>
        </p:txBody>
      </p:sp>
    </p:spTree>
    <p:extLst>
      <p:ext uri="{BB962C8B-B14F-4D97-AF65-F5344CB8AC3E}">
        <p14:creationId xmlns:p14="http://schemas.microsoft.com/office/powerpoint/2010/main" val="2124695577"/>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117</a:t>
            </a:fld>
            <a:endParaRPr lang="it-IT"/>
          </a:p>
        </p:txBody>
      </p:sp>
    </p:spTree>
    <p:extLst>
      <p:ext uri="{BB962C8B-B14F-4D97-AF65-F5344CB8AC3E}">
        <p14:creationId xmlns:p14="http://schemas.microsoft.com/office/powerpoint/2010/main" val="3343125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12</a:t>
            </a:fld>
            <a:endParaRPr lang="it-IT"/>
          </a:p>
        </p:txBody>
      </p:sp>
    </p:spTree>
    <p:extLst>
      <p:ext uri="{BB962C8B-B14F-4D97-AF65-F5344CB8AC3E}">
        <p14:creationId xmlns:p14="http://schemas.microsoft.com/office/powerpoint/2010/main" val="2551215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13</a:t>
            </a:fld>
            <a:endParaRPr lang="it-IT"/>
          </a:p>
        </p:txBody>
      </p:sp>
    </p:spTree>
    <p:extLst>
      <p:ext uri="{BB962C8B-B14F-4D97-AF65-F5344CB8AC3E}">
        <p14:creationId xmlns:p14="http://schemas.microsoft.com/office/powerpoint/2010/main" val="37254177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14</a:t>
            </a:fld>
            <a:endParaRPr lang="it-IT"/>
          </a:p>
        </p:txBody>
      </p:sp>
    </p:spTree>
    <p:extLst>
      <p:ext uri="{BB962C8B-B14F-4D97-AF65-F5344CB8AC3E}">
        <p14:creationId xmlns:p14="http://schemas.microsoft.com/office/powerpoint/2010/main" val="1829362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15</a:t>
            </a:fld>
            <a:endParaRPr lang="it-IT"/>
          </a:p>
        </p:txBody>
      </p:sp>
    </p:spTree>
    <p:extLst>
      <p:ext uri="{BB962C8B-B14F-4D97-AF65-F5344CB8AC3E}">
        <p14:creationId xmlns:p14="http://schemas.microsoft.com/office/powerpoint/2010/main" val="2731684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16</a:t>
            </a:fld>
            <a:endParaRPr lang="it-IT"/>
          </a:p>
        </p:txBody>
      </p:sp>
    </p:spTree>
    <p:extLst>
      <p:ext uri="{BB962C8B-B14F-4D97-AF65-F5344CB8AC3E}">
        <p14:creationId xmlns:p14="http://schemas.microsoft.com/office/powerpoint/2010/main" val="14767664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17</a:t>
            </a:fld>
            <a:endParaRPr lang="it-IT"/>
          </a:p>
        </p:txBody>
      </p:sp>
    </p:spTree>
    <p:extLst>
      <p:ext uri="{BB962C8B-B14F-4D97-AF65-F5344CB8AC3E}">
        <p14:creationId xmlns:p14="http://schemas.microsoft.com/office/powerpoint/2010/main" val="1468216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18</a:t>
            </a:fld>
            <a:endParaRPr lang="it-IT"/>
          </a:p>
        </p:txBody>
      </p:sp>
    </p:spTree>
    <p:extLst>
      <p:ext uri="{BB962C8B-B14F-4D97-AF65-F5344CB8AC3E}">
        <p14:creationId xmlns:p14="http://schemas.microsoft.com/office/powerpoint/2010/main" val="2003711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19</a:t>
            </a:fld>
            <a:endParaRPr lang="it-IT"/>
          </a:p>
        </p:txBody>
      </p:sp>
    </p:spTree>
    <p:extLst>
      <p:ext uri="{BB962C8B-B14F-4D97-AF65-F5344CB8AC3E}">
        <p14:creationId xmlns:p14="http://schemas.microsoft.com/office/powerpoint/2010/main" val="319818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a:t>
            </a:fld>
            <a:endParaRPr lang="it-IT"/>
          </a:p>
        </p:txBody>
      </p:sp>
    </p:spTree>
    <p:extLst>
      <p:ext uri="{BB962C8B-B14F-4D97-AF65-F5344CB8AC3E}">
        <p14:creationId xmlns:p14="http://schemas.microsoft.com/office/powerpoint/2010/main" val="2442793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20</a:t>
            </a:fld>
            <a:endParaRPr lang="it-IT"/>
          </a:p>
        </p:txBody>
      </p:sp>
    </p:spTree>
    <p:extLst>
      <p:ext uri="{BB962C8B-B14F-4D97-AF65-F5344CB8AC3E}">
        <p14:creationId xmlns:p14="http://schemas.microsoft.com/office/powerpoint/2010/main" val="4017557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21</a:t>
            </a:fld>
            <a:endParaRPr lang="it-IT"/>
          </a:p>
        </p:txBody>
      </p:sp>
    </p:spTree>
    <p:extLst>
      <p:ext uri="{BB962C8B-B14F-4D97-AF65-F5344CB8AC3E}">
        <p14:creationId xmlns:p14="http://schemas.microsoft.com/office/powerpoint/2010/main" val="5991716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22</a:t>
            </a:fld>
            <a:endParaRPr lang="it-IT"/>
          </a:p>
        </p:txBody>
      </p:sp>
    </p:spTree>
    <p:extLst>
      <p:ext uri="{BB962C8B-B14F-4D97-AF65-F5344CB8AC3E}">
        <p14:creationId xmlns:p14="http://schemas.microsoft.com/office/powerpoint/2010/main" val="36385962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23</a:t>
            </a:fld>
            <a:endParaRPr lang="it-IT"/>
          </a:p>
        </p:txBody>
      </p:sp>
    </p:spTree>
    <p:extLst>
      <p:ext uri="{BB962C8B-B14F-4D97-AF65-F5344CB8AC3E}">
        <p14:creationId xmlns:p14="http://schemas.microsoft.com/office/powerpoint/2010/main" val="2540202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24</a:t>
            </a:fld>
            <a:endParaRPr lang="it-IT"/>
          </a:p>
        </p:txBody>
      </p:sp>
    </p:spTree>
    <p:extLst>
      <p:ext uri="{BB962C8B-B14F-4D97-AF65-F5344CB8AC3E}">
        <p14:creationId xmlns:p14="http://schemas.microsoft.com/office/powerpoint/2010/main" val="8918189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25</a:t>
            </a:fld>
            <a:endParaRPr lang="it-IT"/>
          </a:p>
        </p:txBody>
      </p:sp>
    </p:spTree>
    <p:extLst>
      <p:ext uri="{BB962C8B-B14F-4D97-AF65-F5344CB8AC3E}">
        <p14:creationId xmlns:p14="http://schemas.microsoft.com/office/powerpoint/2010/main" val="14452138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26</a:t>
            </a:fld>
            <a:endParaRPr lang="it-IT"/>
          </a:p>
        </p:txBody>
      </p:sp>
    </p:spTree>
    <p:extLst>
      <p:ext uri="{BB962C8B-B14F-4D97-AF65-F5344CB8AC3E}">
        <p14:creationId xmlns:p14="http://schemas.microsoft.com/office/powerpoint/2010/main" val="3788485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27</a:t>
            </a:fld>
            <a:endParaRPr lang="it-IT"/>
          </a:p>
        </p:txBody>
      </p:sp>
    </p:spTree>
    <p:extLst>
      <p:ext uri="{BB962C8B-B14F-4D97-AF65-F5344CB8AC3E}">
        <p14:creationId xmlns:p14="http://schemas.microsoft.com/office/powerpoint/2010/main" val="691469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28</a:t>
            </a:fld>
            <a:endParaRPr lang="it-IT"/>
          </a:p>
        </p:txBody>
      </p:sp>
    </p:spTree>
    <p:extLst>
      <p:ext uri="{BB962C8B-B14F-4D97-AF65-F5344CB8AC3E}">
        <p14:creationId xmlns:p14="http://schemas.microsoft.com/office/powerpoint/2010/main" val="30310573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29</a:t>
            </a:fld>
            <a:endParaRPr lang="it-IT"/>
          </a:p>
        </p:txBody>
      </p:sp>
    </p:spTree>
    <p:extLst>
      <p:ext uri="{BB962C8B-B14F-4D97-AF65-F5344CB8AC3E}">
        <p14:creationId xmlns:p14="http://schemas.microsoft.com/office/powerpoint/2010/main" val="227790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a:t>
            </a:fld>
            <a:endParaRPr lang="it-IT"/>
          </a:p>
        </p:txBody>
      </p:sp>
    </p:spTree>
    <p:extLst>
      <p:ext uri="{BB962C8B-B14F-4D97-AF65-F5344CB8AC3E}">
        <p14:creationId xmlns:p14="http://schemas.microsoft.com/office/powerpoint/2010/main" val="8321174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30</a:t>
            </a:fld>
            <a:endParaRPr lang="it-IT"/>
          </a:p>
        </p:txBody>
      </p:sp>
    </p:spTree>
    <p:extLst>
      <p:ext uri="{BB962C8B-B14F-4D97-AF65-F5344CB8AC3E}">
        <p14:creationId xmlns:p14="http://schemas.microsoft.com/office/powerpoint/2010/main" val="898210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31</a:t>
            </a:fld>
            <a:endParaRPr lang="it-IT"/>
          </a:p>
        </p:txBody>
      </p:sp>
    </p:spTree>
    <p:extLst>
      <p:ext uri="{BB962C8B-B14F-4D97-AF65-F5344CB8AC3E}">
        <p14:creationId xmlns:p14="http://schemas.microsoft.com/office/powerpoint/2010/main" val="3723219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32</a:t>
            </a:fld>
            <a:endParaRPr lang="it-IT"/>
          </a:p>
        </p:txBody>
      </p:sp>
    </p:spTree>
    <p:extLst>
      <p:ext uri="{BB962C8B-B14F-4D97-AF65-F5344CB8AC3E}">
        <p14:creationId xmlns:p14="http://schemas.microsoft.com/office/powerpoint/2010/main" val="19948981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33</a:t>
            </a:fld>
            <a:endParaRPr lang="it-IT"/>
          </a:p>
        </p:txBody>
      </p:sp>
    </p:spTree>
    <p:extLst>
      <p:ext uri="{BB962C8B-B14F-4D97-AF65-F5344CB8AC3E}">
        <p14:creationId xmlns:p14="http://schemas.microsoft.com/office/powerpoint/2010/main" val="28998397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34</a:t>
            </a:fld>
            <a:endParaRPr lang="it-IT"/>
          </a:p>
        </p:txBody>
      </p:sp>
    </p:spTree>
    <p:extLst>
      <p:ext uri="{BB962C8B-B14F-4D97-AF65-F5344CB8AC3E}">
        <p14:creationId xmlns:p14="http://schemas.microsoft.com/office/powerpoint/2010/main" val="123860344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35</a:t>
            </a:fld>
            <a:endParaRPr lang="it-IT"/>
          </a:p>
        </p:txBody>
      </p:sp>
    </p:spTree>
    <p:extLst>
      <p:ext uri="{BB962C8B-B14F-4D97-AF65-F5344CB8AC3E}">
        <p14:creationId xmlns:p14="http://schemas.microsoft.com/office/powerpoint/2010/main" val="38900362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36</a:t>
            </a:fld>
            <a:endParaRPr lang="it-IT"/>
          </a:p>
        </p:txBody>
      </p:sp>
    </p:spTree>
    <p:extLst>
      <p:ext uri="{BB962C8B-B14F-4D97-AF65-F5344CB8AC3E}">
        <p14:creationId xmlns:p14="http://schemas.microsoft.com/office/powerpoint/2010/main" val="16009572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37</a:t>
            </a:fld>
            <a:endParaRPr lang="it-IT"/>
          </a:p>
        </p:txBody>
      </p:sp>
    </p:spTree>
    <p:extLst>
      <p:ext uri="{BB962C8B-B14F-4D97-AF65-F5344CB8AC3E}">
        <p14:creationId xmlns:p14="http://schemas.microsoft.com/office/powerpoint/2010/main" val="27162400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r>
              <a:rPr lang="it-IT" dirty="0"/>
              <a:t>CITA UNITAIMMOBILIARI TIPO – FAI RIFERIMENTO</a:t>
            </a:r>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38</a:t>
            </a:fld>
            <a:endParaRPr lang="it-IT"/>
          </a:p>
        </p:txBody>
      </p:sp>
    </p:spTree>
    <p:extLst>
      <p:ext uri="{BB962C8B-B14F-4D97-AF65-F5344CB8AC3E}">
        <p14:creationId xmlns:p14="http://schemas.microsoft.com/office/powerpoint/2010/main" val="26202525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39</a:t>
            </a:fld>
            <a:endParaRPr lang="it-IT"/>
          </a:p>
        </p:txBody>
      </p:sp>
    </p:spTree>
    <p:extLst>
      <p:ext uri="{BB962C8B-B14F-4D97-AF65-F5344CB8AC3E}">
        <p14:creationId xmlns:p14="http://schemas.microsoft.com/office/powerpoint/2010/main" val="124767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a:t>
            </a:fld>
            <a:endParaRPr lang="it-IT"/>
          </a:p>
        </p:txBody>
      </p:sp>
    </p:spTree>
    <p:extLst>
      <p:ext uri="{BB962C8B-B14F-4D97-AF65-F5344CB8AC3E}">
        <p14:creationId xmlns:p14="http://schemas.microsoft.com/office/powerpoint/2010/main" val="38879266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40</a:t>
            </a:fld>
            <a:endParaRPr lang="it-IT"/>
          </a:p>
        </p:txBody>
      </p:sp>
    </p:spTree>
    <p:extLst>
      <p:ext uri="{BB962C8B-B14F-4D97-AF65-F5344CB8AC3E}">
        <p14:creationId xmlns:p14="http://schemas.microsoft.com/office/powerpoint/2010/main" val="298272203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41</a:t>
            </a:fld>
            <a:endParaRPr lang="it-IT"/>
          </a:p>
        </p:txBody>
      </p:sp>
    </p:spTree>
    <p:extLst>
      <p:ext uri="{BB962C8B-B14F-4D97-AF65-F5344CB8AC3E}">
        <p14:creationId xmlns:p14="http://schemas.microsoft.com/office/powerpoint/2010/main" val="16661954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r>
              <a:rPr lang="it-IT" dirty="0"/>
              <a:t>ATTENZIONE A «PARTI </a:t>
            </a:r>
            <a:r>
              <a:rPr lang="it-IT" b="1" dirty="0"/>
              <a:t>ANCHE </a:t>
            </a:r>
            <a:r>
              <a:rPr lang="it-IT" dirty="0"/>
              <a:t>STRUTTURALI»</a:t>
            </a:r>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42</a:t>
            </a:fld>
            <a:endParaRPr lang="it-IT"/>
          </a:p>
        </p:txBody>
      </p:sp>
    </p:spTree>
    <p:extLst>
      <p:ext uri="{BB962C8B-B14F-4D97-AF65-F5344CB8AC3E}">
        <p14:creationId xmlns:p14="http://schemas.microsoft.com/office/powerpoint/2010/main" val="2577054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43</a:t>
            </a:fld>
            <a:endParaRPr lang="it-IT"/>
          </a:p>
        </p:txBody>
      </p:sp>
    </p:spTree>
    <p:extLst>
      <p:ext uri="{BB962C8B-B14F-4D97-AF65-F5344CB8AC3E}">
        <p14:creationId xmlns:p14="http://schemas.microsoft.com/office/powerpoint/2010/main" val="633816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44</a:t>
            </a:fld>
            <a:endParaRPr lang="it-IT"/>
          </a:p>
        </p:txBody>
      </p:sp>
    </p:spTree>
    <p:extLst>
      <p:ext uri="{BB962C8B-B14F-4D97-AF65-F5344CB8AC3E}">
        <p14:creationId xmlns:p14="http://schemas.microsoft.com/office/powerpoint/2010/main" val="32919522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45</a:t>
            </a:fld>
            <a:endParaRPr lang="it-IT"/>
          </a:p>
        </p:txBody>
      </p:sp>
    </p:spTree>
    <p:extLst>
      <p:ext uri="{BB962C8B-B14F-4D97-AF65-F5344CB8AC3E}">
        <p14:creationId xmlns:p14="http://schemas.microsoft.com/office/powerpoint/2010/main" val="7246417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46</a:t>
            </a:fld>
            <a:endParaRPr lang="it-IT"/>
          </a:p>
        </p:txBody>
      </p:sp>
    </p:spTree>
    <p:extLst>
      <p:ext uri="{BB962C8B-B14F-4D97-AF65-F5344CB8AC3E}">
        <p14:creationId xmlns:p14="http://schemas.microsoft.com/office/powerpoint/2010/main" val="11447166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47</a:t>
            </a:fld>
            <a:endParaRPr lang="it-IT"/>
          </a:p>
        </p:txBody>
      </p:sp>
    </p:spTree>
    <p:extLst>
      <p:ext uri="{BB962C8B-B14F-4D97-AF65-F5344CB8AC3E}">
        <p14:creationId xmlns:p14="http://schemas.microsoft.com/office/powerpoint/2010/main" val="27839547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48</a:t>
            </a:fld>
            <a:endParaRPr lang="it-IT"/>
          </a:p>
        </p:txBody>
      </p:sp>
    </p:spTree>
    <p:extLst>
      <p:ext uri="{BB962C8B-B14F-4D97-AF65-F5344CB8AC3E}">
        <p14:creationId xmlns:p14="http://schemas.microsoft.com/office/powerpoint/2010/main" val="3869189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49</a:t>
            </a:fld>
            <a:endParaRPr lang="it-IT"/>
          </a:p>
        </p:txBody>
      </p:sp>
    </p:spTree>
    <p:extLst>
      <p:ext uri="{BB962C8B-B14F-4D97-AF65-F5344CB8AC3E}">
        <p14:creationId xmlns:p14="http://schemas.microsoft.com/office/powerpoint/2010/main" val="5379210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r>
              <a:rPr lang="it-IT" dirty="0"/>
              <a:t>OVE PREVISTA – BISOGNA DARE RISPOSTA A QUESTA CONDIZIONE</a:t>
            </a:r>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a:t>
            </a:fld>
            <a:endParaRPr lang="it-IT"/>
          </a:p>
        </p:txBody>
      </p:sp>
    </p:spTree>
    <p:extLst>
      <p:ext uri="{BB962C8B-B14F-4D97-AF65-F5344CB8AC3E}">
        <p14:creationId xmlns:p14="http://schemas.microsoft.com/office/powerpoint/2010/main" val="5230483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50</a:t>
            </a:fld>
            <a:endParaRPr lang="it-IT"/>
          </a:p>
        </p:txBody>
      </p:sp>
    </p:spTree>
    <p:extLst>
      <p:ext uri="{BB962C8B-B14F-4D97-AF65-F5344CB8AC3E}">
        <p14:creationId xmlns:p14="http://schemas.microsoft.com/office/powerpoint/2010/main" val="75840894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51</a:t>
            </a:fld>
            <a:endParaRPr lang="it-IT"/>
          </a:p>
        </p:txBody>
      </p:sp>
    </p:spTree>
    <p:extLst>
      <p:ext uri="{BB962C8B-B14F-4D97-AF65-F5344CB8AC3E}">
        <p14:creationId xmlns:p14="http://schemas.microsoft.com/office/powerpoint/2010/main" val="411128896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52</a:t>
            </a:fld>
            <a:endParaRPr lang="it-IT"/>
          </a:p>
        </p:txBody>
      </p:sp>
    </p:spTree>
    <p:extLst>
      <p:ext uri="{BB962C8B-B14F-4D97-AF65-F5344CB8AC3E}">
        <p14:creationId xmlns:p14="http://schemas.microsoft.com/office/powerpoint/2010/main" val="56422584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53</a:t>
            </a:fld>
            <a:endParaRPr lang="it-IT"/>
          </a:p>
        </p:txBody>
      </p:sp>
    </p:spTree>
    <p:extLst>
      <p:ext uri="{BB962C8B-B14F-4D97-AF65-F5344CB8AC3E}">
        <p14:creationId xmlns:p14="http://schemas.microsoft.com/office/powerpoint/2010/main" val="240857890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54</a:t>
            </a:fld>
            <a:endParaRPr lang="it-IT"/>
          </a:p>
        </p:txBody>
      </p:sp>
    </p:spTree>
    <p:extLst>
      <p:ext uri="{BB962C8B-B14F-4D97-AF65-F5344CB8AC3E}">
        <p14:creationId xmlns:p14="http://schemas.microsoft.com/office/powerpoint/2010/main" val="275165188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55</a:t>
            </a:fld>
            <a:endParaRPr lang="it-IT"/>
          </a:p>
        </p:txBody>
      </p:sp>
    </p:spTree>
    <p:extLst>
      <p:ext uri="{BB962C8B-B14F-4D97-AF65-F5344CB8AC3E}">
        <p14:creationId xmlns:p14="http://schemas.microsoft.com/office/powerpoint/2010/main" val="396051718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56</a:t>
            </a:fld>
            <a:endParaRPr lang="it-IT"/>
          </a:p>
        </p:txBody>
      </p:sp>
    </p:spTree>
    <p:extLst>
      <p:ext uri="{BB962C8B-B14F-4D97-AF65-F5344CB8AC3E}">
        <p14:creationId xmlns:p14="http://schemas.microsoft.com/office/powerpoint/2010/main" val="55098467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63</a:t>
            </a:fld>
            <a:endParaRPr lang="it-IT"/>
          </a:p>
        </p:txBody>
      </p:sp>
    </p:spTree>
    <p:extLst>
      <p:ext uri="{BB962C8B-B14F-4D97-AF65-F5344CB8AC3E}">
        <p14:creationId xmlns:p14="http://schemas.microsoft.com/office/powerpoint/2010/main" val="13715891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64</a:t>
            </a:fld>
            <a:endParaRPr lang="it-IT"/>
          </a:p>
        </p:txBody>
      </p:sp>
    </p:spTree>
    <p:extLst>
      <p:ext uri="{BB962C8B-B14F-4D97-AF65-F5344CB8AC3E}">
        <p14:creationId xmlns:p14="http://schemas.microsoft.com/office/powerpoint/2010/main" val="32438923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65</a:t>
            </a:fld>
            <a:endParaRPr lang="it-IT"/>
          </a:p>
        </p:txBody>
      </p:sp>
    </p:spTree>
    <p:extLst>
      <p:ext uri="{BB962C8B-B14F-4D97-AF65-F5344CB8AC3E}">
        <p14:creationId xmlns:p14="http://schemas.microsoft.com/office/powerpoint/2010/main" val="1349935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6</a:t>
            </a:fld>
            <a:endParaRPr lang="it-IT"/>
          </a:p>
        </p:txBody>
      </p:sp>
    </p:spTree>
    <p:extLst>
      <p:ext uri="{BB962C8B-B14F-4D97-AF65-F5344CB8AC3E}">
        <p14:creationId xmlns:p14="http://schemas.microsoft.com/office/powerpoint/2010/main" val="245501357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r>
              <a:rPr lang="it-IT" dirty="0"/>
              <a:t>Gli interventi di superbonus intervengono sulla manutenzione adeguata alla normativa vigente</a:t>
            </a:r>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66</a:t>
            </a:fld>
            <a:endParaRPr lang="it-IT"/>
          </a:p>
        </p:txBody>
      </p:sp>
    </p:spTree>
    <p:extLst>
      <p:ext uri="{BB962C8B-B14F-4D97-AF65-F5344CB8AC3E}">
        <p14:creationId xmlns:p14="http://schemas.microsoft.com/office/powerpoint/2010/main" val="211036914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F29574-F6D0-E6AB-01AA-30DC5DEC3DA9}"/>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C8009D7C-74F7-FCB3-837E-6A9A101DAF8A}"/>
              </a:ext>
            </a:extLst>
          </p:cNvPr>
          <p:cNvSpPr>
            <a:spLocks noGrp="1" noRot="1" noChangeAspect="1"/>
          </p:cNvSpPr>
          <p:nvPr>
            <p:ph type="sldImg"/>
          </p:nvPr>
        </p:nvSpPr>
        <p:spPr>
          <a:xfrm>
            <a:off x="141288" y="766763"/>
            <a:ext cx="6821487" cy="3838575"/>
          </a:xfrm>
        </p:spPr>
      </p:sp>
      <p:sp>
        <p:nvSpPr>
          <p:cNvPr id="3" name="Segnaposto note 2">
            <a:extLst>
              <a:ext uri="{FF2B5EF4-FFF2-40B4-BE49-F238E27FC236}">
                <a16:creationId xmlns:a16="http://schemas.microsoft.com/office/drawing/2014/main" id="{F913E9FF-CBCA-0212-A0A6-76F9985AFA68}"/>
              </a:ext>
            </a:extLst>
          </p:cNvPr>
          <p:cNvSpPr>
            <a:spLocks noGrp="1"/>
          </p:cNvSpPr>
          <p:nvPr>
            <p:ph type="body" idx="1"/>
          </p:nvPr>
        </p:nvSpPr>
        <p:spPr/>
        <p:txBody>
          <a:bodyPr/>
          <a:lstStyle/>
          <a:p>
            <a:r>
              <a:rPr lang="it-IT" dirty="0"/>
              <a:t>Gli interventi di superbonus intervengono sulla manutenzione adeguata alla normativa vigente</a:t>
            </a:r>
          </a:p>
        </p:txBody>
      </p:sp>
      <p:sp>
        <p:nvSpPr>
          <p:cNvPr id="4" name="Segnaposto numero diapositiva 3">
            <a:extLst>
              <a:ext uri="{FF2B5EF4-FFF2-40B4-BE49-F238E27FC236}">
                <a16:creationId xmlns:a16="http://schemas.microsoft.com/office/drawing/2014/main" id="{5CE5B623-F2B4-2AFE-8970-75CB95F41624}"/>
              </a:ext>
            </a:extLst>
          </p:cNvPr>
          <p:cNvSpPr>
            <a:spLocks noGrp="1"/>
          </p:cNvSpPr>
          <p:nvPr>
            <p:ph type="sldNum" sz="quarter" idx="5"/>
          </p:nvPr>
        </p:nvSpPr>
        <p:spPr/>
        <p:txBody>
          <a:bodyPr/>
          <a:lstStyle/>
          <a:p>
            <a:pPr>
              <a:defRPr/>
            </a:pPr>
            <a:fld id="{6BA7E603-CF21-4A26-82F4-374C9DB5E062}" type="slidenum">
              <a:rPr lang="it-IT" smtClean="0"/>
              <a:pPr>
                <a:defRPr/>
              </a:pPr>
              <a:t>67</a:t>
            </a:fld>
            <a:endParaRPr lang="it-IT"/>
          </a:p>
        </p:txBody>
      </p:sp>
    </p:spTree>
    <p:extLst>
      <p:ext uri="{BB962C8B-B14F-4D97-AF65-F5344CB8AC3E}">
        <p14:creationId xmlns:p14="http://schemas.microsoft.com/office/powerpoint/2010/main" val="22586669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68</a:t>
            </a:fld>
            <a:endParaRPr lang="it-IT"/>
          </a:p>
        </p:txBody>
      </p:sp>
    </p:spTree>
    <p:extLst>
      <p:ext uri="{BB962C8B-B14F-4D97-AF65-F5344CB8AC3E}">
        <p14:creationId xmlns:p14="http://schemas.microsoft.com/office/powerpoint/2010/main" val="383748386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69</a:t>
            </a:fld>
            <a:endParaRPr lang="it-IT"/>
          </a:p>
        </p:txBody>
      </p:sp>
    </p:spTree>
    <p:extLst>
      <p:ext uri="{BB962C8B-B14F-4D97-AF65-F5344CB8AC3E}">
        <p14:creationId xmlns:p14="http://schemas.microsoft.com/office/powerpoint/2010/main" val="341309886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70</a:t>
            </a:fld>
            <a:endParaRPr lang="it-IT"/>
          </a:p>
        </p:txBody>
      </p:sp>
    </p:spTree>
    <p:extLst>
      <p:ext uri="{BB962C8B-B14F-4D97-AF65-F5344CB8AC3E}">
        <p14:creationId xmlns:p14="http://schemas.microsoft.com/office/powerpoint/2010/main" val="254806872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71</a:t>
            </a:fld>
            <a:endParaRPr lang="it-IT"/>
          </a:p>
        </p:txBody>
      </p:sp>
    </p:spTree>
    <p:extLst>
      <p:ext uri="{BB962C8B-B14F-4D97-AF65-F5344CB8AC3E}">
        <p14:creationId xmlns:p14="http://schemas.microsoft.com/office/powerpoint/2010/main" val="382540753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pPr defTabSz="941558">
              <a:defRPr/>
            </a:pPr>
            <a:r>
              <a:rPr lang="en-US" dirty="0"/>
              <a:t>Le </a:t>
            </a:r>
            <a:r>
              <a:rPr lang="en-US" dirty="0" err="1"/>
              <a:t>unità</a:t>
            </a:r>
            <a:r>
              <a:rPr lang="en-US" dirty="0"/>
              <a:t> </a:t>
            </a:r>
            <a:r>
              <a:rPr lang="en-US" dirty="0" err="1"/>
              <a:t>tipo</a:t>
            </a:r>
            <a:r>
              <a:rPr lang="en-US" dirty="0"/>
              <a:t> </a:t>
            </a:r>
            <a:r>
              <a:rPr lang="en-US" dirty="0" err="1"/>
              <a:t>apparteranno</a:t>
            </a:r>
            <a:r>
              <a:rPr lang="en-US" dirty="0"/>
              <a:t> </a:t>
            </a:r>
            <a:r>
              <a:rPr lang="en-US" dirty="0" err="1"/>
              <a:t>rispettivamente</a:t>
            </a:r>
            <a:r>
              <a:rPr lang="en-US" dirty="0"/>
              <a:t> </a:t>
            </a:r>
            <a:r>
              <a:rPr lang="en-US" dirty="0" err="1"/>
              <a:t>alla</a:t>
            </a:r>
            <a:r>
              <a:rPr lang="en-US" dirty="0"/>
              <a:t> prima e </a:t>
            </a:r>
            <a:r>
              <a:rPr lang="en-US" dirty="0" err="1"/>
              <a:t>all’ultima</a:t>
            </a:r>
            <a:r>
              <a:rPr lang="en-US" dirty="0"/>
              <a:t> </a:t>
            </a:r>
            <a:r>
              <a:rPr lang="en-US" dirty="0" err="1"/>
              <a:t>classe</a:t>
            </a:r>
            <a:r>
              <a:rPr lang="en-US" dirty="0"/>
              <a:t> di </a:t>
            </a:r>
            <a:r>
              <a:rPr lang="en-US" dirty="0" err="1"/>
              <a:t>quella</a:t>
            </a:r>
            <a:r>
              <a:rPr lang="en-US" dirty="0"/>
              <a:t> determinate </a:t>
            </a:r>
            <a:r>
              <a:rPr lang="en-US" dirty="0" err="1"/>
              <a:t>categoria</a:t>
            </a:r>
            <a:r>
              <a:rPr lang="en-US" dirty="0"/>
              <a:t>. </a:t>
            </a:r>
            <a:r>
              <a:rPr lang="en-US" dirty="0" err="1"/>
              <a:t>Anche</a:t>
            </a:r>
            <a:r>
              <a:rPr lang="en-US" dirty="0"/>
              <a:t> per </a:t>
            </a:r>
            <a:r>
              <a:rPr lang="en-US" dirty="0" err="1"/>
              <a:t>ciascuna</a:t>
            </a:r>
            <a:r>
              <a:rPr lang="en-US" dirty="0"/>
              <a:t> </a:t>
            </a:r>
            <a:r>
              <a:rPr lang="en-US" dirty="0" err="1"/>
              <a:t>delle</a:t>
            </a:r>
            <a:r>
              <a:rPr lang="en-US" dirty="0"/>
              <a:t> </a:t>
            </a:r>
            <a:r>
              <a:rPr lang="en-US" dirty="0" err="1"/>
              <a:t>classi</a:t>
            </a:r>
            <a:r>
              <a:rPr lang="en-US" dirty="0"/>
              <a:t> intermedia </a:t>
            </a:r>
            <a:r>
              <a:rPr lang="en-US" dirty="0" err="1"/>
              <a:t>si</a:t>
            </a:r>
            <a:r>
              <a:rPr lang="en-US" dirty="0"/>
              <a:t> </a:t>
            </a:r>
            <a:r>
              <a:rPr lang="en-US" dirty="0" err="1"/>
              <a:t>sceglierà</a:t>
            </a:r>
            <a:r>
              <a:rPr lang="en-US" dirty="0"/>
              <a:t> un </a:t>
            </a:r>
            <a:r>
              <a:rPr lang="en-US" dirty="0" err="1"/>
              <a:t>certo</a:t>
            </a:r>
            <a:r>
              <a:rPr lang="en-US" dirty="0"/>
              <a:t> </a:t>
            </a:r>
            <a:r>
              <a:rPr lang="en-US" dirty="0" err="1"/>
              <a:t>numero</a:t>
            </a:r>
            <a:r>
              <a:rPr lang="en-US" dirty="0"/>
              <a:t> di </a:t>
            </a:r>
            <a:r>
              <a:rPr lang="en-US" dirty="0" err="1"/>
              <a:t>unità</a:t>
            </a:r>
            <a:r>
              <a:rPr lang="en-US" dirty="0"/>
              <a:t> </a:t>
            </a:r>
            <a:r>
              <a:rPr lang="en-US" dirty="0" err="1"/>
              <a:t>immobiliari</a:t>
            </a:r>
            <a:r>
              <a:rPr lang="en-US" dirty="0"/>
              <a:t> </a:t>
            </a:r>
            <a:r>
              <a:rPr lang="en-US" dirty="0" err="1"/>
              <a:t>tipo</a:t>
            </a:r>
            <a:endParaRPr lang="it-IT" dirty="0"/>
          </a:p>
          <a:p>
            <a:endParaRPr lang="it-IT" dirty="0"/>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72</a:t>
            </a:fld>
            <a:endParaRPr lang="it-IT"/>
          </a:p>
        </p:txBody>
      </p:sp>
    </p:spTree>
    <p:extLst>
      <p:ext uri="{BB962C8B-B14F-4D97-AF65-F5344CB8AC3E}">
        <p14:creationId xmlns:p14="http://schemas.microsoft.com/office/powerpoint/2010/main" val="265705285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pPr defTabSz="941558">
              <a:defRPr/>
            </a:pPr>
            <a:r>
              <a:rPr lang="en-US" dirty="0"/>
              <a:t>Le </a:t>
            </a:r>
            <a:r>
              <a:rPr lang="en-US" dirty="0" err="1"/>
              <a:t>unità</a:t>
            </a:r>
            <a:r>
              <a:rPr lang="en-US" dirty="0"/>
              <a:t> </a:t>
            </a:r>
            <a:r>
              <a:rPr lang="en-US" dirty="0" err="1"/>
              <a:t>tipo</a:t>
            </a:r>
            <a:r>
              <a:rPr lang="en-US" dirty="0"/>
              <a:t> </a:t>
            </a:r>
            <a:r>
              <a:rPr lang="en-US" dirty="0" err="1"/>
              <a:t>apparteranno</a:t>
            </a:r>
            <a:r>
              <a:rPr lang="en-US" dirty="0"/>
              <a:t> </a:t>
            </a:r>
            <a:r>
              <a:rPr lang="en-US" dirty="0" err="1"/>
              <a:t>rispettivamente</a:t>
            </a:r>
            <a:r>
              <a:rPr lang="en-US" dirty="0"/>
              <a:t> </a:t>
            </a:r>
            <a:r>
              <a:rPr lang="en-US" dirty="0" err="1"/>
              <a:t>alla</a:t>
            </a:r>
            <a:r>
              <a:rPr lang="en-US" dirty="0"/>
              <a:t> prima e </a:t>
            </a:r>
            <a:r>
              <a:rPr lang="en-US" dirty="0" err="1"/>
              <a:t>all’ultima</a:t>
            </a:r>
            <a:r>
              <a:rPr lang="en-US" dirty="0"/>
              <a:t> </a:t>
            </a:r>
            <a:r>
              <a:rPr lang="en-US" dirty="0" err="1"/>
              <a:t>classe</a:t>
            </a:r>
            <a:r>
              <a:rPr lang="en-US" dirty="0"/>
              <a:t> di </a:t>
            </a:r>
            <a:r>
              <a:rPr lang="en-US" dirty="0" err="1"/>
              <a:t>quella</a:t>
            </a:r>
            <a:r>
              <a:rPr lang="en-US" dirty="0"/>
              <a:t> determinate </a:t>
            </a:r>
            <a:r>
              <a:rPr lang="en-US" dirty="0" err="1"/>
              <a:t>categoria</a:t>
            </a:r>
            <a:r>
              <a:rPr lang="en-US" dirty="0"/>
              <a:t>. </a:t>
            </a:r>
            <a:r>
              <a:rPr lang="en-US" dirty="0" err="1"/>
              <a:t>Anche</a:t>
            </a:r>
            <a:r>
              <a:rPr lang="en-US" dirty="0"/>
              <a:t> per </a:t>
            </a:r>
            <a:r>
              <a:rPr lang="en-US" dirty="0" err="1"/>
              <a:t>ciascuna</a:t>
            </a:r>
            <a:r>
              <a:rPr lang="en-US" dirty="0"/>
              <a:t> </a:t>
            </a:r>
            <a:r>
              <a:rPr lang="en-US" dirty="0" err="1"/>
              <a:t>delle</a:t>
            </a:r>
            <a:r>
              <a:rPr lang="en-US" dirty="0"/>
              <a:t> </a:t>
            </a:r>
            <a:r>
              <a:rPr lang="en-US" dirty="0" err="1"/>
              <a:t>classi</a:t>
            </a:r>
            <a:r>
              <a:rPr lang="en-US" dirty="0"/>
              <a:t> intermedia </a:t>
            </a:r>
            <a:r>
              <a:rPr lang="en-US" dirty="0" err="1"/>
              <a:t>si</a:t>
            </a:r>
            <a:r>
              <a:rPr lang="en-US" dirty="0"/>
              <a:t> </a:t>
            </a:r>
            <a:r>
              <a:rPr lang="en-US" dirty="0" err="1"/>
              <a:t>sceglierà</a:t>
            </a:r>
            <a:r>
              <a:rPr lang="en-US" dirty="0"/>
              <a:t> un </a:t>
            </a:r>
            <a:r>
              <a:rPr lang="en-US" dirty="0" err="1"/>
              <a:t>certo</a:t>
            </a:r>
            <a:r>
              <a:rPr lang="en-US" dirty="0"/>
              <a:t> </a:t>
            </a:r>
            <a:r>
              <a:rPr lang="en-US" dirty="0" err="1"/>
              <a:t>numero</a:t>
            </a:r>
            <a:r>
              <a:rPr lang="en-US" dirty="0"/>
              <a:t> di </a:t>
            </a:r>
            <a:r>
              <a:rPr lang="en-US" dirty="0" err="1"/>
              <a:t>unità</a:t>
            </a:r>
            <a:r>
              <a:rPr lang="en-US" dirty="0"/>
              <a:t> </a:t>
            </a:r>
            <a:r>
              <a:rPr lang="en-US" dirty="0" err="1"/>
              <a:t>immobiliari</a:t>
            </a:r>
            <a:r>
              <a:rPr lang="en-US" dirty="0"/>
              <a:t> </a:t>
            </a:r>
            <a:r>
              <a:rPr lang="en-US" dirty="0" err="1"/>
              <a:t>tipo</a:t>
            </a:r>
            <a:endParaRPr lang="it-IT" dirty="0"/>
          </a:p>
          <a:p>
            <a:endParaRPr lang="it-IT" dirty="0"/>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73</a:t>
            </a:fld>
            <a:endParaRPr lang="it-IT"/>
          </a:p>
        </p:txBody>
      </p:sp>
    </p:spTree>
    <p:extLst>
      <p:ext uri="{BB962C8B-B14F-4D97-AF65-F5344CB8AC3E}">
        <p14:creationId xmlns:p14="http://schemas.microsoft.com/office/powerpoint/2010/main" val="304328215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pPr defTabSz="941558">
              <a:defRPr/>
            </a:pPr>
            <a:r>
              <a:rPr lang="en-US" dirty="0"/>
              <a:t>Le </a:t>
            </a:r>
            <a:r>
              <a:rPr lang="en-US" dirty="0" err="1"/>
              <a:t>unità</a:t>
            </a:r>
            <a:r>
              <a:rPr lang="en-US" dirty="0"/>
              <a:t> </a:t>
            </a:r>
            <a:r>
              <a:rPr lang="en-US" dirty="0" err="1"/>
              <a:t>tipo</a:t>
            </a:r>
            <a:r>
              <a:rPr lang="en-US" dirty="0"/>
              <a:t> </a:t>
            </a:r>
            <a:r>
              <a:rPr lang="en-US" dirty="0" err="1"/>
              <a:t>apparteranno</a:t>
            </a:r>
            <a:r>
              <a:rPr lang="en-US" dirty="0"/>
              <a:t> </a:t>
            </a:r>
            <a:r>
              <a:rPr lang="en-US" dirty="0" err="1"/>
              <a:t>rispettivamente</a:t>
            </a:r>
            <a:r>
              <a:rPr lang="en-US" dirty="0"/>
              <a:t> </a:t>
            </a:r>
            <a:r>
              <a:rPr lang="en-US" dirty="0" err="1"/>
              <a:t>alla</a:t>
            </a:r>
            <a:r>
              <a:rPr lang="en-US" dirty="0"/>
              <a:t> prima e </a:t>
            </a:r>
            <a:r>
              <a:rPr lang="en-US" dirty="0" err="1"/>
              <a:t>all’ultima</a:t>
            </a:r>
            <a:r>
              <a:rPr lang="en-US" dirty="0"/>
              <a:t> </a:t>
            </a:r>
            <a:r>
              <a:rPr lang="en-US" dirty="0" err="1"/>
              <a:t>classe</a:t>
            </a:r>
            <a:r>
              <a:rPr lang="en-US" dirty="0"/>
              <a:t> di </a:t>
            </a:r>
            <a:r>
              <a:rPr lang="en-US" dirty="0" err="1"/>
              <a:t>quella</a:t>
            </a:r>
            <a:r>
              <a:rPr lang="en-US" dirty="0"/>
              <a:t> determinate </a:t>
            </a:r>
            <a:r>
              <a:rPr lang="en-US" dirty="0" err="1"/>
              <a:t>categoria</a:t>
            </a:r>
            <a:r>
              <a:rPr lang="en-US" dirty="0"/>
              <a:t>. </a:t>
            </a:r>
            <a:r>
              <a:rPr lang="en-US" dirty="0" err="1"/>
              <a:t>Anche</a:t>
            </a:r>
            <a:r>
              <a:rPr lang="en-US" dirty="0"/>
              <a:t> per </a:t>
            </a:r>
            <a:r>
              <a:rPr lang="en-US" dirty="0" err="1"/>
              <a:t>ciascuna</a:t>
            </a:r>
            <a:r>
              <a:rPr lang="en-US" dirty="0"/>
              <a:t> </a:t>
            </a:r>
            <a:r>
              <a:rPr lang="en-US" dirty="0" err="1"/>
              <a:t>delle</a:t>
            </a:r>
            <a:r>
              <a:rPr lang="en-US" dirty="0"/>
              <a:t> </a:t>
            </a:r>
            <a:r>
              <a:rPr lang="en-US" dirty="0" err="1"/>
              <a:t>classi</a:t>
            </a:r>
            <a:r>
              <a:rPr lang="en-US" dirty="0"/>
              <a:t> intermedia </a:t>
            </a:r>
            <a:r>
              <a:rPr lang="en-US" dirty="0" err="1"/>
              <a:t>si</a:t>
            </a:r>
            <a:r>
              <a:rPr lang="en-US" dirty="0"/>
              <a:t> </a:t>
            </a:r>
            <a:r>
              <a:rPr lang="en-US" dirty="0" err="1"/>
              <a:t>sceglierà</a:t>
            </a:r>
            <a:r>
              <a:rPr lang="en-US" dirty="0"/>
              <a:t> un </a:t>
            </a:r>
            <a:r>
              <a:rPr lang="en-US" dirty="0" err="1"/>
              <a:t>certo</a:t>
            </a:r>
            <a:r>
              <a:rPr lang="en-US" dirty="0"/>
              <a:t> </a:t>
            </a:r>
            <a:r>
              <a:rPr lang="en-US" dirty="0" err="1"/>
              <a:t>numero</a:t>
            </a:r>
            <a:r>
              <a:rPr lang="en-US" dirty="0"/>
              <a:t> di </a:t>
            </a:r>
            <a:r>
              <a:rPr lang="en-US" dirty="0" err="1"/>
              <a:t>unità</a:t>
            </a:r>
            <a:r>
              <a:rPr lang="en-US" dirty="0"/>
              <a:t> </a:t>
            </a:r>
            <a:r>
              <a:rPr lang="en-US" dirty="0" err="1"/>
              <a:t>immobiliari</a:t>
            </a:r>
            <a:r>
              <a:rPr lang="en-US" dirty="0"/>
              <a:t> </a:t>
            </a:r>
            <a:r>
              <a:rPr lang="en-US" dirty="0" err="1"/>
              <a:t>tipo</a:t>
            </a:r>
            <a:endParaRPr lang="it-IT" dirty="0"/>
          </a:p>
          <a:p>
            <a:endParaRPr lang="it-IT" dirty="0"/>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74</a:t>
            </a:fld>
            <a:endParaRPr lang="it-IT"/>
          </a:p>
        </p:txBody>
      </p:sp>
    </p:spTree>
    <p:extLst>
      <p:ext uri="{BB962C8B-B14F-4D97-AF65-F5344CB8AC3E}">
        <p14:creationId xmlns:p14="http://schemas.microsoft.com/office/powerpoint/2010/main" val="384460523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75</a:t>
            </a:fld>
            <a:endParaRPr lang="it-IT"/>
          </a:p>
        </p:txBody>
      </p:sp>
    </p:spTree>
    <p:extLst>
      <p:ext uri="{BB962C8B-B14F-4D97-AF65-F5344CB8AC3E}">
        <p14:creationId xmlns:p14="http://schemas.microsoft.com/office/powerpoint/2010/main" val="21415844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a:t>
            </a:fld>
            <a:endParaRPr lang="it-IT"/>
          </a:p>
        </p:txBody>
      </p:sp>
    </p:spTree>
    <p:extLst>
      <p:ext uri="{BB962C8B-B14F-4D97-AF65-F5344CB8AC3E}">
        <p14:creationId xmlns:p14="http://schemas.microsoft.com/office/powerpoint/2010/main" val="119796769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76</a:t>
            </a:fld>
            <a:endParaRPr lang="it-IT"/>
          </a:p>
        </p:txBody>
      </p:sp>
    </p:spTree>
    <p:extLst>
      <p:ext uri="{BB962C8B-B14F-4D97-AF65-F5344CB8AC3E}">
        <p14:creationId xmlns:p14="http://schemas.microsoft.com/office/powerpoint/2010/main" val="83376446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77</a:t>
            </a:fld>
            <a:endParaRPr lang="it-IT"/>
          </a:p>
        </p:txBody>
      </p:sp>
    </p:spTree>
    <p:extLst>
      <p:ext uri="{BB962C8B-B14F-4D97-AF65-F5344CB8AC3E}">
        <p14:creationId xmlns:p14="http://schemas.microsoft.com/office/powerpoint/2010/main" val="381294348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r>
              <a:rPr lang="it-IT" dirty="0"/>
              <a:t>ATTENZIONE: DI NUOVO UN COLLEGAMENTO ALLA NORMATIVA URBANISTICA</a:t>
            </a:r>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78</a:t>
            </a:fld>
            <a:endParaRPr lang="it-IT"/>
          </a:p>
        </p:txBody>
      </p:sp>
    </p:spTree>
    <p:extLst>
      <p:ext uri="{BB962C8B-B14F-4D97-AF65-F5344CB8AC3E}">
        <p14:creationId xmlns:p14="http://schemas.microsoft.com/office/powerpoint/2010/main" val="2839633895"/>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79</a:t>
            </a:fld>
            <a:endParaRPr lang="it-IT"/>
          </a:p>
        </p:txBody>
      </p:sp>
    </p:spTree>
    <p:extLst>
      <p:ext uri="{BB962C8B-B14F-4D97-AF65-F5344CB8AC3E}">
        <p14:creationId xmlns:p14="http://schemas.microsoft.com/office/powerpoint/2010/main" val="234220702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80</a:t>
            </a:fld>
            <a:endParaRPr lang="it-IT"/>
          </a:p>
        </p:txBody>
      </p:sp>
    </p:spTree>
    <p:extLst>
      <p:ext uri="{BB962C8B-B14F-4D97-AF65-F5344CB8AC3E}">
        <p14:creationId xmlns:p14="http://schemas.microsoft.com/office/powerpoint/2010/main" val="211892588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81</a:t>
            </a:fld>
            <a:endParaRPr lang="it-IT"/>
          </a:p>
        </p:txBody>
      </p:sp>
    </p:spTree>
    <p:extLst>
      <p:ext uri="{BB962C8B-B14F-4D97-AF65-F5344CB8AC3E}">
        <p14:creationId xmlns:p14="http://schemas.microsoft.com/office/powerpoint/2010/main" val="11956148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82</a:t>
            </a:fld>
            <a:endParaRPr lang="it-IT"/>
          </a:p>
        </p:txBody>
      </p:sp>
    </p:spTree>
    <p:extLst>
      <p:ext uri="{BB962C8B-B14F-4D97-AF65-F5344CB8AC3E}">
        <p14:creationId xmlns:p14="http://schemas.microsoft.com/office/powerpoint/2010/main" val="208234484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83</a:t>
            </a:fld>
            <a:endParaRPr lang="it-IT"/>
          </a:p>
        </p:txBody>
      </p:sp>
    </p:spTree>
    <p:extLst>
      <p:ext uri="{BB962C8B-B14F-4D97-AF65-F5344CB8AC3E}">
        <p14:creationId xmlns:p14="http://schemas.microsoft.com/office/powerpoint/2010/main" val="53959522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84</a:t>
            </a:fld>
            <a:endParaRPr lang="it-IT"/>
          </a:p>
        </p:txBody>
      </p:sp>
    </p:spTree>
    <p:extLst>
      <p:ext uri="{BB962C8B-B14F-4D97-AF65-F5344CB8AC3E}">
        <p14:creationId xmlns:p14="http://schemas.microsoft.com/office/powerpoint/2010/main" val="78560597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85</a:t>
            </a:fld>
            <a:endParaRPr lang="it-IT"/>
          </a:p>
        </p:txBody>
      </p:sp>
    </p:spTree>
    <p:extLst>
      <p:ext uri="{BB962C8B-B14F-4D97-AF65-F5344CB8AC3E}">
        <p14:creationId xmlns:p14="http://schemas.microsoft.com/office/powerpoint/2010/main" val="2497440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a:t>
            </a:fld>
            <a:endParaRPr lang="it-IT"/>
          </a:p>
        </p:txBody>
      </p:sp>
    </p:spTree>
    <p:extLst>
      <p:ext uri="{BB962C8B-B14F-4D97-AF65-F5344CB8AC3E}">
        <p14:creationId xmlns:p14="http://schemas.microsoft.com/office/powerpoint/2010/main" val="333393143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86</a:t>
            </a:fld>
            <a:endParaRPr lang="it-IT"/>
          </a:p>
        </p:txBody>
      </p:sp>
    </p:spTree>
    <p:extLst>
      <p:ext uri="{BB962C8B-B14F-4D97-AF65-F5344CB8AC3E}">
        <p14:creationId xmlns:p14="http://schemas.microsoft.com/office/powerpoint/2010/main" val="215012617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87</a:t>
            </a:fld>
            <a:endParaRPr lang="it-IT"/>
          </a:p>
        </p:txBody>
      </p:sp>
    </p:spTree>
    <p:extLst>
      <p:ext uri="{BB962C8B-B14F-4D97-AF65-F5344CB8AC3E}">
        <p14:creationId xmlns:p14="http://schemas.microsoft.com/office/powerpoint/2010/main" val="291993138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88</a:t>
            </a:fld>
            <a:endParaRPr lang="it-IT"/>
          </a:p>
        </p:txBody>
      </p:sp>
    </p:spTree>
    <p:extLst>
      <p:ext uri="{BB962C8B-B14F-4D97-AF65-F5344CB8AC3E}">
        <p14:creationId xmlns:p14="http://schemas.microsoft.com/office/powerpoint/2010/main" val="2869601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r>
              <a:rPr lang="it-IT" dirty="0"/>
              <a:t>NELPROSPETTO 9G SI TRATTANO LE CLASSI</a:t>
            </a:r>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89</a:t>
            </a:fld>
            <a:endParaRPr lang="it-IT"/>
          </a:p>
        </p:txBody>
      </p:sp>
    </p:spTree>
    <p:extLst>
      <p:ext uri="{BB962C8B-B14F-4D97-AF65-F5344CB8AC3E}">
        <p14:creationId xmlns:p14="http://schemas.microsoft.com/office/powerpoint/2010/main" val="292894824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90</a:t>
            </a:fld>
            <a:endParaRPr lang="it-IT"/>
          </a:p>
        </p:txBody>
      </p:sp>
    </p:spTree>
    <p:extLst>
      <p:ext uri="{BB962C8B-B14F-4D97-AF65-F5344CB8AC3E}">
        <p14:creationId xmlns:p14="http://schemas.microsoft.com/office/powerpoint/2010/main" val="401539444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91</a:t>
            </a:fld>
            <a:endParaRPr lang="it-IT"/>
          </a:p>
        </p:txBody>
      </p:sp>
    </p:spTree>
    <p:extLst>
      <p:ext uri="{BB962C8B-B14F-4D97-AF65-F5344CB8AC3E}">
        <p14:creationId xmlns:p14="http://schemas.microsoft.com/office/powerpoint/2010/main" val="98659292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92</a:t>
            </a:fld>
            <a:endParaRPr lang="it-IT"/>
          </a:p>
        </p:txBody>
      </p:sp>
    </p:spTree>
    <p:extLst>
      <p:ext uri="{BB962C8B-B14F-4D97-AF65-F5344CB8AC3E}">
        <p14:creationId xmlns:p14="http://schemas.microsoft.com/office/powerpoint/2010/main" val="197323406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93</a:t>
            </a:fld>
            <a:endParaRPr lang="it-IT"/>
          </a:p>
        </p:txBody>
      </p:sp>
    </p:spTree>
    <p:extLst>
      <p:ext uri="{BB962C8B-B14F-4D97-AF65-F5344CB8AC3E}">
        <p14:creationId xmlns:p14="http://schemas.microsoft.com/office/powerpoint/2010/main" val="105969413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94</a:t>
            </a:fld>
            <a:endParaRPr lang="it-IT"/>
          </a:p>
        </p:txBody>
      </p:sp>
    </p:spTree>
    <p:extLst>
      <p:ext uri="{BB962C8B-B14F-4D97-AF65-F5344CB8AC3E}">
        <p14:creationId xmlns:p14="http://schemas.microsoft.com/office/powerpoint/2010/main" val="282430492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95</a:t>
            </a:fld>
            <a:endParaRPr lang="it-IT"/>
          </a:p>
        </p:txBody>
      </p:sp>
    </p:spTree>
    <p:extLst>
      <p:ext uri="{BB962C8B-B14F-4D97-AF65-F5344CB8AC3E}">
        <p14:creationId xmlns:p14="http://schemas.microsoft.com/office/powerpoint/2010/main" val="2877157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41288" y="766763"/>
            <a:ext cx="6821487" cy="3838575"/>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a:t>
            </a:fld>
            <a:endParaRPr lang="it-IT"/>
          </a:p>
        </p:txBody>
      </p:sp>
    </p:spTree>
    <p:extLst>
      <p:ext uri="{BB962C8B-B14F-4D97-AF65-F5344CB8AC3E}">
        <p14:creationId xmlns:p14="http://schemas.microsoft.com/office/powerpoint/2010/main" val="986425028"/>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96</a:t>
            </a:fld>
            <a:endParaRPr lang="it-IT"/>
          </a:p>
        </p:txBody>
      </p:sp>
    </p:spTree>
    <p:extLst>
      <p:ext uri="{BB962C8B-B14F-4D97-AF65-F5344CB8AC3E}">
        <p14:creationId xmlns:p14="http://schemas.microsoft.com/office/powerpoint/2010/main" val="2385366322"/>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97</a:t>
            </a:fld>
            <a:endParaRPr lang="it-IT"/>
          </a:p>
        </p:txBody>
      </p:sp>
    </p:spTree>
    <p:extLst>
      <p:ext uri="{BB962C8B-B14F-4D97-AF65-F5344CB8AC3E}">
        <p14:creationId xmlns:p14="http://schemas.microsoft.com/office/powerpoint/2010/main" val="416503570"/>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CONCETTO GIA’ ENUNCIATO NELLA CIRCOLARE 3/T E RIBADITO NELLA 36/E</a:t>
            </a:r>
            <a:endParaRPr lang="it-IT" dirty="0"/>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98</a:t>
            </a:fld>
            <a:endParaRPr lang="it-IT"/>
          </a:p>
        </p:txBody>
      </p:sp>
    </p:spTree>
    <p:extLst>
      <p:ext uri="{BB962C8B-B14F-4D97-AF65-F5344CB8AC3E}">
        <p14:creationId xmlns:p14="http://schemas.microsoft.com/office/powerpoint/2010/main" val="722135441"/>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99</a:t>
            </a:fld>
            <a:endParaRPr lang="it-IT"/>
          </a:p>
        </p:txBody>
      </p:sp>
    </p:spTree>
    <p:extLst>
      <p:ext uri="{BB962C8B-B14F-4D97-AF65-F5344CB8AC3E}">
        <p14:creationId xmlns:p14="http://schemas.microsoft.com/office/powerpoint/2010/main" val="220227149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100</a:t>
            </a:fld>
            <a:endParaRPr lang="it-IT"/>
          </a:p>
        </p:txBody>
      </p:sp>
    </p:spTree>
    <p:extLst>
      <p:ext uri="{BB962C8B-B14F-4D97-AF65-F5344CB8AC3E}">
        <p14:creationId xmlns:p14="http://schemas.microsoft.com/office/powerpoint/2010/main" val="1251495373"/>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101</a:t>
            </a:fld>
            <a:endParaRPr lang="it-IT"/>
          </a:p>
        </p:txBody>
      </p:sp>
    </p:spTree>
    <p:extLst>
      <p:ext uri="{BB962C8B-B14F-4D97-AF65-F5344CB8AC3E}">
        <p14:creationId xmlns:p14="http://schemas.microsoft.com/office/powerpoint/2010/main" val="252666689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102</a:t>
            </a:fld>
            <a:endParaRPr lang="it-IT"/>
          </a:p>
        </p:txBody>
      </p:sp>
    </p:spTree>
    <p:extLst>
      <p:ext uri="{BB962C8B-B14F-4D97-AF65-F5344CB8AC3E}">
        <p14:creationId xmlns:p14="http://schemas.microsoft.com/office/powerpoint/2010/main" val="2700765662"/>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103</a:t>
            </a:fld>
            <a:endParaRPr lang="it-IT"/>
          </a:p>
        </p:txBody>
      </p:sp>
    </p:spTree>
    <p:extLst>
      <p:ext uri="{BB962C8B-B14F-4D97-AF65-F5344CB8AC3E}">
        <p14:creationId xmlns:p14="http://schemas.microsoft.com/office/powerpoint/2010/main" val="1179846911"/>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350CB5-7BBC-E939-A15D-C31CC975FE6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922C94C-BBB9-9C75-DFCD-71E467B48812}"/>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EA30BF1-7034-CDA1-75A5-36F4EDC577CF}"/>
              </a:ext>
            </a:extLst>
          </p:cNvPr>
          <p:cNvSpPr>
            <a:spLocks noGrp="1"/>
          </p:cNvSpPr>
          <p:nvPr>
            <p:ph type="body" idx="1"/>
          </p:nvPr>
        </p:nvSpPr>
        <p:spPr/>
        <p:txBody>
          <a:bodyPr/>
          <a:lstStyle/>
          <a:p>
            <a:endParaRPr lang="it-IT"/>
          </a:p>
        </p:txBody>
      </p:sp>
      <p:sp>
        <p:nvSpPr>
          <p:cNvPr id="4" name="Segnaposto numero diapositiva 3">
            <a:extLst>
              <a:ext uri="{FF2B5EF4-FFF2-40B4-BE49-F238E27FC236}">
                <a16:creationId xmlns:a16="http://schemas.microsoft.com/office/drawing/2014/main" id="{068BEEDF-2F89-5763-40DD-78B8A6A00CFB}"/>
              </a:ext>
            </a:extLst>
          </p:cNvPr>
          <p:cNvSpPr>
            <a:spLocks noGrp="1"/>
          </p:cNvSpPr>
          <p:nvPr>
            <p:ph type="sldNum" sz="quarter" idx="5"/>
          </p:nvPr>
        </p:nvSpPr>
        <p:spPr/>
        <p:txBody>
          <a:bodyPr/>
          <a:lstStyle/>
          <a:p>
            <a:pPr>
              <a:defRPr/>
            </a:pPr>
            <a:fld id="{6BA7E603-CF21-4A26-82F4-374C9DB5E062}" type="slidenum">
              <a:rPr lang="it-IT" smtClean="0"/>
              <a:pPr>
                <a:defRPr/>
              </a:pPr>
              <a:t>104</a:t>
            </a:fld>
            <a:endParaRPr lang="it-IT"/>
          </a:p>
        </p:txBody>
      </p:sp>
    </p:spTree>
    <p:extLst>
      <p:ext uri="{BB962C8B-B14F-4D97-AF65-F5344CB8AC3E}">
        <p14:creationId xmlns:p14="http://schemas.microsoft.com/office/powerpoint/2010/main" val="690837008"/>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pPr>
              <a:defRPr/>
            </a:pPr>
            <a:fld id="{6BA7E603-CF21-4A26-82F4-374C9DB5E062}" type="slidenum">
              <a:rPr lang="it-IT" smtClean="0"/>
              <a:pPr>
                <a:defRPr/>
              </a:pPr>
              <a:t>105</a:t>
            </a:fld>
            <a:endParaRPr lang="it-IT"/>
          </a:p>
        </p:txBody>
      </p:sp>
    </p:spTree>
    <p:extLst>
      <p:ext uri="{BB962C8B-B14F-4D97-AF65-F5344CB8AC3E}">
        <p14:creationId xmlns:p14="http://schemas.microsoft.com/office/powerpoint/2010/main" val="1987078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7"/>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9127EB5A-6DF5-4EA3-A7C1-2CBF5C8FC1B9}" type="datetimeFigureOut">
              <a:rPr lang="it-IT"/>
              <a:pPr>
                <a:defRPr/>
              </a:pPr>
              <a:t>22/04/2025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8F0CBE43-7512-4F14-9A91-CA995755C03B}" type="slidenum">
              <a:rPr lang="it-IT"/>
              <a:pPr>
                <a:defRPr/>
              </a:pPr>
              <a:t>‹N›</a:t>
            </a:fld>
            <a:endParaRPr lang="it-IT"/>
          </a:p>
        </p:txBody>
      </p:sp>
    </p:spTree>
  </p:cSld>
  <p:clrMapOvr>
    <a:masterClrMapping/>
  </p:clrMapOvr>
  <p:transition spd="med">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26F620E-AA63-4D40-BF7D-8BE524A643F4}" type="datetimeFigureOut">
              <a:rPr lang="it-IT"/>
              <a:pPr>
                <a:defRPr/>
              </a:pPr>
              <a:t>22/04/2025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D713C3E-D630-4B4A-8832-FFC42120ED52}" type="slidenum">
              <a:rPr lang="it-IT"/>
              <a:pPr>
                <a:defRPr/>
              </a:pPr>
              <a:t>‹N›</a:t>
            </a:fld>
            <a:endParaRPr lang="it-IT"/>
          </a:p>
        </p:txBody>
      </p:sp>
    </p:spTree>
  </p:cSld>
  <p:clrMapOvr>
    <a:masterClrMapping/>
  </p:clrMapOvr>
  <p:transition spd="med">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40"/>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40"/>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E77810D8-8008-4CB7-8A00-F32AB2451AAC}" type="datetimeFigureOut">
              <a:rPr lang="it-IT"/>
              <a:pPr>
                <a:defRPr/>
              </a:pPr>
              <a:t>22/04/2025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0B39D4F-A9DE-4F33-80D7-0D0F8BD46C97}" type="slidenum">
              <a:rPr lang="it-IT"/>
              <a:pPr>
                <a:defRPr/>
              </a:pPr>
              <a:t>‹N›</a:t>
            </a:fld>
            <a:endParaRPr lang="it-IT"/>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2B08527-5B13-481E-9E52-3E23E7396917}" type="datetimeFigureOut">
              <a:rPr lang="it-IT"/>
              <a:pPr>
                <a:defRPr/>
              </a:pPr>
              <a:t>22/04/2025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F9C5E150-FC09-4427-B452-B067AB82F60E}" type="slidenum">
              <a:rPr lang="it-IT"/>
              <a:pPr>
                <a:defRPr/>
              </a:pPr>
              <a:t>‹N›</a:t>
            </a:fld>
            <a:endParaRPr lang="it-IT"/>
          </a:p>
        </p:txBody>
      </p:sp>
    </p:spTree>
  </p:cSld>
  <p:clrMapOvr>
    <a:masterClrMapping/>
  </p:clrMapOvr>
  <p:transition spd="med">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5"/>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70244F46-28A5-499C-ADE7-5C8E51B6C460}" type="datetimeFigureOut">
              <a:rPr lang="it-IT"/>
              <a:pPr>
                <a:defRPr/>
              </a:pPr>
              <a:t>22/04/2025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3E4E391-3BCF-497F-9BDC-3FDFDF3C1AAC}" type="slidenum">
              <a:rPr lang="it-IT"/>
              <a:pPr>
                <a:defRPr/>
              </a:pPr>
              <a:t>‹N›</a:t>
            </a:fld>
            <a:endParaRPr lang="it-IT"/>
          </a:p>
        </p:txBody>
      </p:sp>
    </p:spTree>
  </p:cSld>
  <p:clrMapOvr>
    <a:masterClrMapping/>
  </p:clrMapOvr>
  <p:transition spd="med">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10D4B79B-9C74-40DB-8CEC-087BC0612AF6}" type="datetimeFigureOut">
              <a:rPr lang="it-IT"/>
              <a:pPr>
                <a:defRPr/>
              </a:pPr>
              <a:t>22/04/2025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86E4325B-E3CF-4EB9-8E27-90AE3A0FF423}" type="slidenum">
              <a:rPr lang="it-IT"/>
              <a:pPr>
                <a:defRPr/>
              </a:pPr>
              <a:t>‹N›</a:t>
            </a:fld>
            <a:endParaRPr lang="it-IT"/>
          </a:p>
        </p:txBody>
      </p:sp>
    </p:spTree>
  </p:cSld>
  <p:clrMapOvr>
    <a:masterClrMapping/>
  </p:clrMapOvr>
  <p:transition spd="med">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F1E43C00-E2C0-474A-87E1-2CB1FD4821D0}" type="datetimeFigureOut">
              <a:rPr lang="it-IT"/>
              <a:pPr>
                <a:defRPr/>
              </a:pPr>
              <a:t>22/04/2025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C88B7927-8B0A-4FB7-9885-83C36B4B77A6}" type="slidenum">
              <a:rPr lang="it-IT"/>
              <a:pPr>
                <a:defRPr/>
              </a:pPr>
              <a:t>‹N›</a:t>
            </a:fld>
            <a:endParaRPr lang="it-IT"/>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E0B07B82-0868-4B74-8767-77262295BE81}" type="datetimeFigureOut">
              <a:rPr lang="it-IT"/>
              <a:pPr>
                <a:defRPr/>
              </a:pPr>
              <a:t>22/04/2025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40F641CA-F053-4F88-A263-3459F7AE3389}" type="slidenum">
              <a:rPr lang="it-IT"/>
              <a:pPr>
                <a:defRPr/>
              </a:pPr>
              <a:t>‹N›</a:t>
            </a:fld>
            <a:endParaRPr lang="it-IT"/>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DD7364B6-083B-4F45-A587-671589DC63BD}" type="datetimeFigureOut">
              <a:rPr lang="it-IT"/>
              <a:pPr>
                <a:defRPr/>
              </a:pPr>
              <a:t>22/04/2025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523C1AA4-7B04-4B69-A201-A5AE03D66DE7}" type="slidenum">
              <a:rPr lang="it-IT"/>
              <a:pPr>
                <a:defRPr/>
              </a:pPr>
              <a:t>‹N›</a:t>
            </a:fld>
            <a:endParaRPr lang="it-IT"/>
          </a:p>
        </p:txBody>
      </p:sp>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2"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97D81767-64D9-4C50-99C1-32FBB93A7C5B}" type="datetimeFigureOut">
              <a:rPr lang="it-IT"/>
              <a:pPr>
                <a:defRPr/>
              </a:pPr>
              <a:t>22/04/2025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743B82E-37A6-4576-9CAE-1E0EA52750BA}" type="slidenum">
              <a:rPr lang="it-IT"/>
              <a:pPr>
                <a:defRPr/>
              </a:pPr>
              <a:t>‹N›</a:t>
            </a:fld>
            <a:endParaRPr lang="it-IT"/>
          </a:p>
        </p:txBody>
      </p:sp>
    </p:spTree>
  </p:cSld>
  <p:clrMapOvr>
    <a:masterClrMapping/>
  </p:clrMapOvr>
  <p:transition spd="med">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1"/>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5E8503C-B20C-429F-B404-D81DE23163D8}" type="datetimeFigureOut">
              <a:rPr lang="it-IT"/>
              <a:pPr>
                <a:defRPr/>
              </a:pPr>
              <a:t>22/04/2025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E47DFF4-F7B3-4CEE-8B19-374C393A3B8B}" type="slidenum">
              <a:rPr lang="it-IT"/>
              <a:pPr>
                <a:defRPr/>
              </a:pPr>
              <a:t>‹N›</a:t>
            </a:fld>
            <a:endParaRPr lang="it-IT"/>
          </a:p>
        </p:txBody>
      </p:sp>
    </p:spTree>
  </p:cSld>
  <p:clrMapOvr>
    <a:masterClrMapping/>
  </p:clrMapOvr>
  <p:transition spd="med">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effectLst/>
                <a:latin typeface="+mn-lt"/>
              </a:defRPr>
            </a:lvl1pPr>
          </a:lstStyle>
          <a:p>
            <a:pPr>
              <a:defRPr/>
            </a:pPr>
            <a:fld id="{76597DA0-A8C0-415A-8236-C5F96FE56352}" type="datetimeFigureOut">
              <a:rPr lang="it-IT"/>
              <a:pPr>
                <a:defRPr/>
              </a:pPr>
              <a:t>22/04/2025</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effectLst/>
                <a:latin typeface="+mn-lt"/>
              </a:defRPr>
            </a:lvl1pPr>
          </a:lstStyle>
          <a:p>
            <a:pPr>
              <a:defRPr/>
            </a:pPr>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effectLst/>
                <a:latin typeface="+mn-lt"/>
              </a:defRPr>
            </a:lvl1pPr>
          </a:lstStyle>
          <a:p>
            <a:pPr>
              <a:defRPr/>
            </a:pPr>
            <a:fld id="{058B9213-43E4-4DB9-B4A5-9D0DFD2A05E5}"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dissolv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97.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7.xml"/><Relationship Id="rId1" Type="http://schemas.openxmlformats.org/officeDocument/2006/relationships/slideLayout" Target="../slideLayouts/slideLayout2.xml"/><Relationship Id="rId4" Type="http://schemas.openxmlformats.org/officeDocument/2006/relationships/image" Target="../media/image30.svg"/></Relationships>
</file>

<file path=ppt/slides/_rels/slide11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8.xml"/><Relationship Id="rId1" Type="http://schemas.openxmlformats.org/officeDocument/2006/relationships/slideLayout" Target="../slideLayouts/slideLayout2.xml"/><Relationship Id="rId4" Type="http://schemas.openxmlformats.org/officeDocument/2006/relationships/image" Target="../media/image30.svg"/></Relationships>
</file>

<file path=ppt/slides/_rels/slide1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09.xml"/><Relationship Id="rId1" Type="http://schemas.openxmlformats.org/officeDocument/2006/relationships/slideLayout" Target="../slideLayouts/slideLayout2.xml"/><Relationship Id="rId4" Type="http://schemas.openxmlformats.org/officeDocument/2006/relationships/image" Target="../media/image30.svg"/></Relationships>
</file>

<file path=ppt/slides/_rels/slide11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10.xml"/><Relationship Id="rId1" Type="http://schemas.openxmlformats.org/officeDocument/2006/relationships/slideLayout" Target="../slideLayouts/slideLayout2.xml"/><Relationship Id="rId4" Type="http://schemas.openxmlformats.org/officeDocument/2006/relationships/image" Target="../media/image30.svg"/></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6.svg"/><Relationship Id="rId13" Type="http://schemas.openxmlformats.org/officeDocument/2006/relationships/image" Target="../media/image7.png"/><Relationship Id="rId18" Type="http://schemas.openxmlformats.org/officeDocument/2006/relationships/image" Target="../media/image24.svg"/><Relationship Id="rId3" Type="http://schemas.openxmlformats.org/officeDocument/2006/relationships/image" Target="../media/image11.png"/><Relationship Id="rId21" Type="http://schemas.openxmlformats.org/officeDocument/2006/relationships/image" Target="../media/image9.png"/><Relationship Id="rId7" Type="http://schemas.openxmlformats.org/officeDocument/2006/relationships/image" Target="../media/image15.png"/><Relationship Id="rId12" Type="http://schemas.openxmlformats.org/officeDocument/2006/relationships/image" Target="../media/image20.svg"/><Relationship Id="rId17" Type="http://schemas.openxmlformats.org/officeDocument/2006/relationships/image" Target="../media/image23.png"/><Relationship Id="rId2" Type="http://schemas.openxmlformats.org/officeDocument/2006/relationships/notesSlide" Target="../notesSlides/notesSlide4.xml"/><Relationship Id="rId16" Type="http://schemas.openxmlformats.org/officeDocument/2006/relationships/image" Target="../media/image22.svg"/><Relationship Id="rId20" Type="http://schemas.openxmlformats.org/officeDocument/2006/relationships/image" Target="../media/image26.svg"/><Relationship Id="rId1" Type="http://schemas.openxmlformats.org/officeDocument/2006/relationships/slideLayout" Target="../slideLayouts/slideLayout1.xml"/><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5" Type="http://schemas.openxmlformats.org/officeDocument/2006/relationships/image" Target="../media/image21.png"/><Relationship Id="rId10" Type="http://schemas.openxmlformats.org/officeDocument/2006/relationships/image" Target="../media/image18.svg"/><Relationship Id="rId19" Type="http://schemas.openxmlformats.org/officeDocument/2006/relationships/image" Target="../media/image25.png"/><Relationship Id="rId4" Type="http://schemas.openxmlformats.org/officeDocument/2006/relationships/image" Target="../media/image12.svg"/><Relationship Id="rId9" Type="http://schemas.openxmlformats.org/officeDocument/2006/relationships/image" Target="../media/image17.png"/><Relationship Id="rId14" Type="http://schemas.openxmlformats.org/officeDocument/2006/relationships/image" Target="../media/image8.svg"/><Relationship Id="rId22" Type="http://schemas.openxmlformats.org/officeDocument/2006/relationships/image" Target="../media/image10.sv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Circolare%202006%20n&#176;%2001%20-%20allegato%20A.pdf.pdf"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Circolare%202006%20n&#176;%2001%20-%20allegato%20B.pdf.pdf"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Allegato%20A.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PROSPETTO%2001.jpg" TargetMode="External"/><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PROSPETTO%2002A.jpg" TargetMode="External"/><Relationship Id="rId2" Type="http://schemas.openxmlformats.org/officeDocument/2006/relationships/notesSlide" Target="../notesSlides/notesSlide74.xml"/><Relationship Id="rId1" Type="http://schemas.openxmlformats.org/officeDocument/2006/relationships/slideLayout" Target="../slideLayouts/slideLayout2.xml"/><Relationship Id="rId4" Type="http://schemas.openxmlformats.org/officeDocument/2006/relationships/hyperlink" Target="PROSPETTO%2002B.jpg" TargetMode="External"/></Relationships>
</file>

<file path=ppt/slides/_rels/slide81.xml.rels><?xml version="1.0" encoding="UTF-8" standalone="yes"?>
<Relationships xmlns="http://schemas.openxmlformats.org/package/2006/relationships"><Relationship Id="rId3" Type="http://schemas.openxmlformats.org/officeDocument/2006/relationships/hyperlink" Target="PROSPETTO%2003.jpg" TargetMode="External"/><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PROSPETTO%2004.jpg" TargetMode="External"/><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PROSPETTO%2005.jpg" TargetMode="External"/><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PROSPETTO%2006.jpg" TargetMode="External"/><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PROSPETTO%2007A.jpg" TargetMode="External"/><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hyperlink" Target="PROSPETTO%2007B.jpg" TargetMode="External"/><Relationship Id="rId2" Type="http://schemas.openxmlformats.org/officeDocument/2006/relationships/notesSlide" Target="../notesSlides/notesSlide81.xml"/><Relationship Id="rId1" Type="http://schemas.openxmlformats.org/officeDocument/2006/relationships/slideLayout" Target="../slideLayouts/slideLayout2.xml"/><Relationship Id="rId4" Type="http://schemas.openxmlformats.org/officeDocument/2006/relationships/hyperlink" Target="PROSPETTO%2007C.jpg" TargetMode="Externa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8" Type="http://schemas.openxmlformats.org/officeDocument/2006/relationships/hyperlink" Target="PROSPETTO%2009F.jpg" TargetMode="External"/><Relationship Id="rId3" Type="http://schemas.openxmlformats.org/officeDocument/2006/relationships/hyperlink" Target="PROSPETTO%2009A.jpg" TargetMode="External"/><Relationship Id="rId7" Type="http://schemas.openxmlformats.org/officeDocument/2006/relationships/hyperlink" Target="PROSPETTO%2009E.jpg" TargetMode="External"/><Relationship Id="rId12" Type="http://schemas.openxmlformats.org/officeDocument/2006/relationships/hyperlink" Target="prospetti.pdf" TargetMode="External"/><Relationship Id="rId2" Type="http://schemas.openxmlformats.org/officeDocument/2006/relationships/notesSlide" Target="../notesSlides/notesSlide83.xml"/><Relationship Id="rId1" Type="http://schemas.openxmlformats.org/officeDocument/2006/relationships/slideLayout" Target="../slideLayouts/slideLayout2.xml"/><Relationship Id="rId6" Type="http://schemas.openxmlformats.org/officeDocument/2006/relationships/hyperlink" Target="PROSPETTO%2009D.jpg" TargetMode="External"/><Relationship Id="rId11" Type="http://schemas.openxmlformats.org/officeDocument/2006/relationships/hyperlink" Target="PROSPETTO%2009I.jpg" TargetMode="External"/><Relationship Id="rId5" Type="http://schemas.openxmlformats.org/officeDocument/2006/relationships/hyperlink" Target="PROSPETTO%2009C.jpg" TargetMode="External"/><Relationship Id="rId10" Type="http://schemas.openxmlformats.org/officeDocument/2006/relationships/hyperlink" Target="PROSPETTO%2009H.jpg" TargetMode="External"/><Relationship Id="rId4" Type="http://schemas.openxmlformats.org/officeDocument/2006/relationships/hyperlink" Target="PROSPETTO%2009B.jpg" TargetMode="External"/><Relationship Id="rId9" Type="http://schemas.openxmlformats.org/officeDocument/2006/relationships/hyperlink" Target="PROSPETTO%2009G.jpg"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E936BFF-94CE-B628-1A68-7C9F0E4E2A59}"/>
              </a:ext>
            </a:extLst>
          </p:cNvPr>
          <p:cNvSpPr txBox="1"/>
          <p:nvPr/>
        </p:nvSpPr>
        <p:spPr>
          <a:xfrm>
            <a:off x="8974531" y="485192"/>
            <a:ext cx="2757551" cy="892552"/>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it-IT" sz="3000" b="1" baseline="30000">
                <a:solidFill>
                  <a:srgbClr val="DE5D00"/>
                </a:solidFill>
                <a:effectLst/>
                <a:latin typeface="Montserrat"/>
              </a:rPr>
              <a:t>Salerno 22/04/20</a:t>
            </a:r>
            <a:r>
              <a:rPr kumimoji="0" lang="it-IT" sz="3000" b="1" i="0" u="none" strike="noStrike" kern="1200" cap="none" spc="0" normalizeH="0" baseline="30000" noProof="0" dirty="0">
                <a:ln>
                  <a:noFill/>
                </a:ln>
                <a:solidFill>
                  <a:srgbClr val="DE5D00"/>
                </a:solidFill>
                <a:effectLst/>
                <a:uLnTx/>
                <a:uFillTx/>
                <a:latin typeface="Montserrat"/>
                <a:ea typeface="+mn-ea"/>
                <a:cs typeface="+mn-cs"/>
              </a:rPr>
              <a:t>25</a:t>
            </a:r>
            <a:endParaRPr kumimoji="0" lang="it-IT" sz="3000" b="0" i="0" u="none" strike="noStrike" kern="1200" cap="none" spc="0" normalizeH="0" baseline="30000" noProof="0" dirty="0">
              <a:ln>
                <a:noFill/>
              </a:ln>
              <a:solidFill>
                <a:srgbClr val="333333"/>
              </a:solidFill>
              <a:effectLst/>
              <a:uLnTx/>
              <a:uFillTx/>
              <a:latin typeface="Montserra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it-IT" sz="3200" b="0" i="0" u="none" strike="noStrike" kern="1200" cap="none" spc="0" normalizeH="0" baseline="0" noProof="0" dirty="0">
              <a:ln>
                <a:noFill/>
              </a:ln>
              <a:solidFill>
                <a:prstClr val="black"/>
              </a:solidFill>
              <a:effectLst/>
              <a:uLnTx/>
              <a:uFillTx/>
              <a:latin typeface="Montserrat"/>
              <a:ea typeface="+mn-ea"/>
              <a:cs typeface="+mn-cs"/>
            </a:endParaRPr>
          </a:p>
        </p:txBody>
      </p:sp>
      <p:sp>
        <p:nvSpPr>
          <p:cNvPr id="4" name="CasellaDiTesto 3">
            <a:extLst>
              <a:ext uri="{FF2B5EF4-FFF2-40B4-BE49-F238E27FC236}">
                <a16:creationId xmlns:a16="http://schemas.microsoft.com/office/drawing/2014/main" id="{6BC4B0E1-7229-AA68-8FBF-D17623E98525}"/>
              </a:ext>
            </a:extLst>
          </p:cNvPr>
          <p:cNvSpPr txBox="1"/>
          <p:nvPr/>
        </p:nvSpPr>
        <p:spPr>
          <a:xfrm>
            <a:off x="170963" y="2754794"/>
            <a:ext cx="11561118" cy="132343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noProof="0" dirty="0">
                <a:ln>
                  <a:noFill/>
                </a:ln>
                <a:solidFill>
                  <a:srgbClr val="007AA5"/>
                </a:solidFill>
                <a:effectLst/>
                <a:uLnTx/>
                <a:uFillTx/>
                <a:latin typeface="Montserrat"/>
                <a:ea typeface="+mn-ea"/>
                <a:cs typeface="+mn-cs"/>
              </a:rPr>
              <a:t>BONUS EDILIZI E VARIAZIONI CATASTALI</a:t>
            </a:r>
            <a:endParaRPr kumimoji="0" lang="it-IT" sz="4000" b="1" i="0" u="none" strike="noStrike" kern="1200" cap="none" spc="0" normalizeH="0" baseline="30000" noProof="0" dirty="0">
              <a:ln>
                <a:noFill/>
              </a:ln>
              <a:solidFill>
                <a:srgbClr val="007AA5"/>
              </a:solidFill>
              <a:effectLst/>
              <a:uLnTx/>
              <a:uFillTx/>
              <a:latin typeface="Montserra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4000" b="0" i="0" u="none" strike="noStrike" kern="1200" cap="none" spc="0" normalizeH="0" baseline="30000" noProof="0" dirty="0">
                <a:ln>
                  <a:noFill/>
                </a:ln>
                <a:solidFill>
                  <a:srgbClr val="007AA5"/>
                </a:solidFill>
                <a:effectLst/>
                <a:uLnTx/>
                <a:uFillTx/>
                <a:latin typeface="Montserrat Light" panose="00000400000000000000" pitchFamily="2" charset="0"/>
                <a:ea typeface="+mn-ea"/>
                <a:cs typeface="+mn-cs"/>
              </a:rPr>
              <a:t>QUALI CORRELAZIONI?</a:t>
            </a:r>
            <a:r>
              <a:rPr kumimoji="0" lang="it-IT" sz="4000" b="0" i="0" u="none" strike="noStrike" kern="1200" cap="none" spc="0" normalizeH="0" baseline="0" noProof="0" dirty="0">
                <a:ln>
                  <a:noFill/>
                </a:ln>
                <a:solidFill>
                  <a:srgbClr val="007AA5"/>
                </a:solidFill>
                <a:effectLst/>
                <a:uLnTx/>
                <a:uFillTx/>
                <a:latin typeface="Montserrat Light" panose="00000400000000000000" pitchFamily="2" charset="0"/>
                <a:ea typeface="+mn-ea"/>
                <a:cs typeface="+mn-cs"/>
              </a:rPr>
              <a:t> </a:t>
            </a:r>
            <a:endParaRPr kumimoji="0" lang="it-IT" sz="1400" b="0" i="0" u="none" strike="noStrike" kern="1200" cap="none" spc="0" normalizeH="0" baseline="30000" noProof="0" dirty="0">
              <a:ln>
                <a:noFill/>
              </a:ln>
              <a:solidFill>
                <a:srgbClr val="000000"/>
              </a:solidFill>
              <a:effectLst/>
              <a:uLnTx/>
              <a:uFillTx/>
              <a:latin typeface="Open Sans" panose="020B0606030504020204" pitchFamily="34" charset="0"/>
              <a:ea typeface="+mn-ea"/>
              <a:cs typeface="+mn-cs"/>
            </a:endParaRPr>
          </a:p>
        </p:txBody>
      </p:sp>
      <p:sp>
        <p:nvSpPr>
          <p:cNvPr id="5" name="CasellaDiTesto 4">
            <a:extLst>
              <a:ext uri="{FF2B5EF4-FFF2-40B4-BE49-F238E27FC236}">
                <a16:creationId xmlns:a16="http://schemas.microsoft.com/office/drawing/2014/main" id="{30F0885F-46D7-D83A-88B7-F579A7FF621E}"/>
              </a:ext>
            </a:extLst>
          </p:cNvPr>
          <p:cNvSpPr txBox="1"/>
          <p:nvPr/>
        </p:nvSpPr>
        <p:spPr>
          <a:xfrm>
            <a:off x="6552458" y="4131851"/>
            <a:ext cx="5179623" cy="95410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30000" noProof="0" dirty="0">
                <a:ln>
                  <a:noFill/>
                </a:ln>
                <a:solidFill>
                  <a:srgbClr val="333333"/>
                </a:solidFill>
                <a:effectLst/>
                <a:uLnTx/>
                <a:uFillTx/>
                <a:latin typeface="Montserrat Light" panose="00000400000000000000" pitchFamily="2" charset="0"/>
                <a:ea typeface="+mn-ea"/>
                <a:cs typeface="+mn-cs"/>
              </a:rPr>
              <a:t>PRESENTAZIONE DI</a:t>
            </a:r>
          </a:p>
          <a:p>
            <a:pPr marL="0" marR="0" lvl="0" indent="0" algn="r" defTabSz="914400" rtl="0" eaLnBrk="1" fontAlgn="auto" latinLnBrk="0" hangingPunct="1">
              <a:lnSpc>
                <a:spcPct val="100000"/>
              </a:lnSpc>
              <a:spcBef>
                <a:spcPts val="0"/>
              </a:spcBef>
              <a:spcAft>
                <a:spcPts val="0"/>
              </a:spcAft>
              <a:buClrTx/>
              <a:buSzTx/>
              <a:buFontTx/>
              <a:buNone/>
              <a:tabLst/>
              <a:defRPr/>
            </a:pPr>
            <a:r>
              <a:rPr lang="it-IT" sz="2800" b="1" baseline="30000" dirty="0">
                <a:solidFill>
                  <a:srgbClr val="4C4C4C"/>
                </a:solidFill>
                <a:effectLst/>
                <a:latin typeface="Montserrat"/>
              </a:rPr>
              <a:t>Geom. Paolo Schiavon</a:t>
            </a:r>
            <a:endParaRPr kumimoji="0" lang="it-IT" sz="2800" b="1" i="0" u="none" strike="noStrike" kern="1200" cap="none" spc="0" normalizeH="0" baseline="30000" noProof="0" dirty="0">
              <a:ln>
                <a:noFill/>
              </a:ln>
              <a:solidFill>
                <a:srgbClr val="333333"/>
              </a:solidFill>
              <a:effectLst/>
              <a:uLnTx/>
              <a:uFillTx/>
              <a:latin typeface="Montserra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it-IT" sz="2800" baseline="30000" dirty="0">
                <a:solidFill>
                  <a:srgbClr val="333333"/>
                </a:solidFill>
                <a:effectLst/>
                <a:latin typeface="Montserrat"/>
              </a:rPr>
              <a:t>membro Commissione Nazionale Catasto</a:t>
            </a:r>
            <a:endParaRPr kumimoji="0" lang="it-IT" sz="2800" b="0" i="0" u="none" strike="noStrike" kern="1200" cap="none" spc="0" normalizeH="0" baseline="30000" noProof="0" dirty="0">
              <a:ln>
                <a:noFill/>
              </a:ln>
              <a:solidFill>
                <a:srgbClr val="333333"/>
              </a:solidFill>
              <a:effectLst/>
              <a:uLnTx/>
              <a:uFillTx/>
              <a:latin typeface="Montserrat"/>
              <a:ea typeface="+mn-ea"/>
              <a:cs typeface="+mn-cs"/>
            </a:endParaRPr>
          </a:p>
        </p:txBody>
      </p:sp>
      <p:sp>
        <p:nvSpPr>
          <p:cNvPr id="2" name="CasellaDiTesto 1">
            <a:extLst>
              <a:ext uri="{FF2B5EF4-FFF2-40B4-BE49-F238E27FC236}">
                <a16:creationId xmlns:a16="http://schemas.microsoft.com/office/drawing/2014/main" id="{13E78AB8-FFFF-35ED-061D-4EA1F40B3C08}"/>
              </a:ext>
            </a:extLst>
          </p:cNvPr>
          <p:cNvSpPr txBox="1"/>
          <p:nvPr/>
        </p:nvSpPr>
        <p:spPr>
          <a:xfrm>
            <a:off x="7634185" y="5355987"/>
            <a:ext cx="4073551" cy="95410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30000" noProof="0" dirty="0">
                <a:ln>
                  <a:noFill/>
                </a:ln>
                <a:solidFill>
                  <a:srgbClr val="333333"/>
                </a:solidFill>
                <a:effectLst/>
                <a:uLnTx/>
                <a:uFillTx/>
                <a:latin typeface="Montserrat Light" panose="00000400000000000000" pitchFamily="2" charset="0"/>
                <a:ea typeface="+mn-ea"/>
                <a:cs typeface="+mn-cs"/>
              </a:rPr>
              <a:t>RELATORE</a:t>
            </a:r>
          </a:p>
          <a:p>
            <a:pPr marL="0" marR="0" lvl="0" indent="0" algn="r" defTabSz="914400" rtl="0" eaLnBrk="1" fontAlgn="auto" latinLnBrk="0" hangingPunct="1">
              <a:lnSpc>
                <a:spcPct val="100000"/>
              </a:lnSpc>
              <a:spcBef>
                <a:spcPts val="0"/>
              </a:spcBef>
              <a:spcAft>
                <a:spcPts val="0"/>
              </a:spcAft>
              <a:buClrTx/>
              <a:buSzTx/>
              <a:buFontTx/>
              <a:buNone/>
              <a:tabLst/>
              <a:defRPr/>
            </a:pPr>
            <a:r>
              <a:rPr lang="it-IT" sz="2800" b="1" baseline="30000" dirty="0">
                <a:solidFill>
                  <a:srgbClr val="4C4C4C"/>
                </a:solidFill>
                <a:effectLst/>
                <a:latin typeface="Montserrat"/>
              </a:rPr>
              <a:t>Geom. BARAGETTI ERNESTO A.</a:t>
            </a:r>
            <a:endParaRPr kumimoji="0" lang="it-IT" sz="2800" b="1" i="0" u="none" strike="noStrike" kern="1200" cap="none" spc="0" normalizeH="0" baseline="30000" noProof="0" dirty="0">
              <a:ln>
                <a:noFill/>
              </a:ln>
              <a:solidFill>
                <a:srgbClr val="333333"/>
              </a:solidFill>
              <a:effectLst/>
              <a:uLnTx/>
              <a:uFillTx/>
              <a:latin typeface="Montserrat"/>
              <a:ea typeface="+mn-ea"/>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30000" noProof="0" dirty="0">
                <a:ln>
                  <a:noFill/>
                </a:ln>
                <a:solidFill>
                  <a:srgbClr val="333333"/>
                </a:solidFill>
                <a:effectLst/>
                <a:uLnTx/>
                <a:uFillTx/>
                <a:latin typeface="Montserrat"/>
                <a:ea typeface="+mn-ea"/>
                <a:cs typeface="+mn-cs"/>
              </a:rPr>
              <a:t>Consigliere Nazionale CNG</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F01D11E-8FD7-AF6B-7E4D-C7E7E1AD5FCC}"/>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C3CAA294-54DC-B131-9CBF-428DBBAE0C6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5" name="CasellaDiTesto 14">
            <a:extLst>
              <a:ext uri="{FF2B5EF4-FFF2-40B4-BE49-F238E27FC236}">
                <a16:creationId xmlns:a16="http://schemas.microsoft.com/office/drawing/2014/main" id="{2428EAC1-470E-C719-D42E-B59B82195197}"/>
              </a:ext>
            </a:extLst>
          </p:cNvPr>
          <p:cNvSpPr txBox="1"/>
          <p:nvPr/>
        </p:nvSpPr>
        <p:spPr>
          <a:xfrm>
            <a:off x="2279650" y="1438275"/>
            <a:ext cx="7632700" cy="1077218"/>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REGIO DECRETO-LEGGE</a:t>
            </a:r>
          </a:p>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13 aprile 1939, n. 652</a:t>
            </a:r>
          </a:p>
        </p:txBody>
      </p:sp>
      <p:sp>
        <p:nvSpPr>
          <p:cNvPr id="7" name="CasellaDiTesto 6">
            <a:extLst>
              <a:ext uri="{FF2B5EF4-FFF2-40B4-BE49-F238E27FC236}">
                <a16:creationId xmlns:a16="http://schemas.microsoft.com/office/drawing/2014/main" id="{A2B29802-DF19-7246-B90A-D41680747E3B}"/>
              </a:ext>
            </a:extLst>
          </p:cNvPr>
          <p:cNvSpPr txBox="1"/>
          <p:nvPr/>
        </p:nvSpPr>
        <p:spPr>
          <a:xfrm>
            <a:off x="1080000" y="2700000"/>
            <a:ext cx="10440000" cy="2554545"/>
          </a:xfrm>
          <a:prstGeom prst="rect">
            <a:avLst/>
          </a:prstGeom>
          <a:noFill/>
        </p:spPr>
        <p:txBody>
          <a:bodyPr>
            <a:spAutoFit/>
          </a:bodyPr>
          <a:lstStyle/>
          <a:p>
            <a:pPr algn="just"/>
            <a:r>
              <a:rPr lang="it-IT" sz="2000" dirty="0">
                <a:solidFill>
                  <a:srgbClr val="002060"/>
                </a:solidFill>
                <a:effectLst/>
                <a:latin typeface="Eurostile" panose="020B0504020202050204" pitchFamily="34" charset="0"/>
              </a:rPr>
              <a:t>Oltre alla dichiarazione di cui ai precedenti articoli 3 e 6, le persone ed enti di cui all'art. 3 devono presentare al podestà del Comune ove gli immobili sono situati, entro il giorno che sarà fissato con decreto del Ministro delle finanze, </a:t>
            </a:r>
            <a:r>
              <a:rPr lang="it-IT" sz="2000" u="sng" dirty="0">
                <a:solidFill>
                  <a:srgbClr val="002060"/>
                </a:solidFill>
                <a:effectLst/>
                <a:latin typeface="Eurostile" panose="020B0504020202050204" pitchFamily="34" charset="0"/>
              </a:rPr>
              <a:t>una planimetria di detti immobili in scala non inferiore a 1:200</a:t>
            </a:r>
            <a:r>
              <a:rPr lang="it-IT" sz="2000" dirty="0">
                <a:solidFill>
                  <a:srgbClr val="002060"/>
                </a:solidFill>
                <a:effectLst/>
                <a:latin typeface="Eurostile" panose="020B0504020202050204" pitchFamily="34" charset="0"/>
              </a:rPr>
              <a:t>, dalla quale si rilevi anche la ubicazione di ciascuna unità immobiliare rispetto alle proprietà confinanti e alle strade pubbliche e private.</a:t>
            </a:r>
          </a:p>
        </p:txBody>
      </p:sp>
      <p:sp>
        <p:nvSpPr>
          <p:cNvPr id="4" name="CasellaDiTesto 3">
            <a:extLst>
              <a:ext uri="{FF2B5EF4-FFF2-40B4-BE49-F238E27FC236}">
                <a16:creationId xmlns:a16="http://schemas.microsoft.com/office/drawing/2014/main" id="{8DCBC587-F392-9CB7-6F32-DA8DED6CA2BB}"/>
              </a:ext>
            </a:extLst>
          </p:cNvPr>
          <p:cNvSpPr txBox="1"/>
          <p:nvPr/>
        </p:nvSpPr>
        <p:spPr>
          <a:xfrm rot="16200000">
            <a:off x="-1080000" y="4302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7</a:t>
            </a:r>
          </a:p>
        </p:txBody>
      </p:sp>
    </p:spTree>
    <p:extLst>
      <p:ext uri="{BB962C8B-B14F-4D97-AF65-F5344CB8AC3E}">
        <p14:creationId xmlns:p14="http://schemas.microsoft.com/office/powerpoint/2010/main" val="1785764690"/>
      </p:ext>
    </p:extLst>
  </p:cSld>
  <p:clrMapOvr>
    <a:masterClrMapping/>
  </p:clrMapOvr>
  <p:transition spd="med">
    <p:wipe dir="r"/>
  </p:transition>
</p:sld>
</file>

<file path=ppt/slides/slide10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F330A03-31FF-C7E1-180B-1DC4F432FAAD}"/>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E6E58D03-4540-50B3-6BF6-8287F34678D3}"/>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E94C2C20-F57B-7CB1-E2D5-DFB2DDCDAF01}"/>
              </a:ext>
            </a:extLst>
          </p:cNvPr>
          <p:cNvSpPr txBox="1"/>
          <p:nvPr/>
        </p:nvSpPr>
        <p:spPr>
          <a:xfrm>
            <a:off x="1080000" y="2880000"/>
            <a:ext cx="10440000" cy="224676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per le installazioni ubicate al suolo, </a:t>
            </a:r>
            <a:r>
              <a:rPr lang="it-IT" sz="2000" b="1" dirty="0">
                <a:solidFill>
                  <a:srgbClr val="002060"/>
                </a:solidFill>
                <a:latin typeface="Eurostile" panose="020B0504020202050204" pitchFamily="34" charset="0"/>
              </a:rPr>
              <a:t>il volume individuato </a:t>
            </a:r>
            <a:r>
              <a:rPr lang="it-IT" sz="2000" dirty="0">
                <a:solidFill>
                  <a:srgbClr val="002060"/>
                </a:solidFill>
                <a:effectLst/>
                <a:latin typeface="Eurostile" panose="020B0504020202050204" pitchFamily="34" charset="0"/>
              </a:rPr>
              <a:t>dall’intera area destinata all’intervento (comprensiva, quindi, degli spazi liberi che dividono i pannelli fotovoltaici) e dall’altezza relativa all’asse orizzontale mediano dei pannelli stessi, </a:t>
            </a:r>
            <a:r>
              <a:rPr lang="it-IT" sz="2000" b="1" dirty="0">
                <a:solidFill>
                  <a:srgbClr val="002060"/>
                </a:solidFill>
                <a:latin typeface="Eurostile" panose="020B0504020202050204" pitchFamily="34" charset="0"/>
              </a:rPr>
              <a:t>è inferiore a 150 m</a:t>
            </a:r>
            <a:r>
              <a:rPr lang="it-IT" sz="2000" b="1" baseline="30000" dirty="0">
                <a:solidFill>
                  <a:srgbClr val="002060"/>
                </a:solidFill>
                <a:latin typeface="Eurostile" panose="020B0504020202050204" pitchFamily="34" charset="0"/>
              </a:rPr>
              <a:t>3</a:t>
            </a:r>
            <a:r>
              <a:rPr lang="it-IT" sz="2000" dirty="0">
                <a:solidFill>
                  <a:srgbClr val="002060"/>
                </a:solidFill>
                <a:effectLst/>
                <a:latin typeface="Eurostile" panose="020B0504020202050204" pitchFamily="34" charset="0"/>
              </a:rPr>
              <a:t>, in coerenza con il limite volumetrico stabilito dall’art. 3, comma 3, lettera e) del decreto ministeriale</a:t>
            </a:r>
            <a:r>
              <a:rPr lang="it-IT" sz="2000" dirty="0">
                <a:solidFill>
                  <a:schemeClr val="accent2">
                    <a:lumMod val="50000"/>
                  </a:schemeClr>
                </a:solidFill>
                <a:effectLst/>
                <a:latin typeface="Eurostile" panose="020B0504020202050204" pitchFamily="34" charset="0"/>
              </a:rPr>
              <a:t>.</a:t>
            </a:r>
            <a:r>
              <a:rPr lang="it-IT" dirty="0">
                <a:solidFill>
                  <a:schemeClr val="accent2">
                    <a:lumMod val="50000"/>
                  </a:schemeClr>
                </a:solidFill>
                <a:latin typeface="Eurostile" panose="020B0504020202050204" pitchFamily="34" charset="0"/>
              </a:rPr>
              <a:t> </a:t>
            </a:r>
            <a:r>
              <a:rPr lang="it-IT" dirty="0">
                <a:solidFill>
                  <a:schemeClr val="accent2">
                    <a:lumMod val="50000"/>
                  </a:schemeClr>
                </a:solidFill>
                <a:effectLst/>
                <a:latin typeface="Eurostile" panose="020B0504020202050204" pitchFamily="34" charset="0"/>
              </a:rPr>
              <a:t>[Decreto 28/1998]</a:t>
            </a:r>
            <a:endParaRPr lang="it-IT" dirty="0">
              <a:solidFill>
                <a:schemeClr val="accent2">
                  <a:lumMod val="50000"/>
                </a:schemeClr>
              </a:solidFill>
              <a:effectLst/>
              <a:latin typeface="MS Shell Dlg 2" panose="020B0604030504040204" pitchFamily="34" charset="0"/>
            </a:endParaRPr>
          </a:p>
        </p:txBody>
      </p:sp>
      <p:sp>
        <p:nvSpPr>
          <p:cNvPr id="5" name="CasellaDiTesto 4">
            <a:extLst>
              <a:ext uri="{FF2B5EF4-FFF2-40B4-BE49-F238E27FC236}">
                <a16:creationId xmlns:a16="http://schemas.microsoft.com/office/drawing/2014/main" id="{309EEEF2-8765-1357-CC67-9F8C5E10F61E}"/>
              </a:ext>
            </a:extLst>
          </p:cNvPr>
          <p:cNvSpPr txBox="1"/>
          <p:nvPr/>
        </p:nvSpPr>
        <p:spPr>
          <a:xfrm>
            <a:off x="1991544" y="1442388"/>
            <a:ext cx="828092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19 dicembre 2013 n° 36/E</a:t>
            </a:r>
          </a:p>
        </p:txBody>
      </p:sp>
      <p:sp>
        <p:nvSpPr>
          <p:cNvPr id="6" name="CasellaDiTesto 5">
            <a:extLst>
              <a:ext uri="{FF2B5EF4-FFF2-40B4-BE49-F238E27FC236}">
                <a16:creationId xmlns:a16="http://schemas.microsoft.com/office/drawing/2014/main" id="{3551CAE6-2935-99CC-3F12-AC9D91E921E7}"/>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a:t>
            </a:r>
          </a:p>
        </p:txBody>
      </p:sp>
    </p:spTree>
    <p:extLst>
      <p:ext uri="{BB962C8B-B14F-4D97-AF65-F5344CB8AC3E}">
        <p14:creationId xmlns:p14="http://schemas.microsoft.com/office/powerpoint/2010/main" val="684108904"/>
      </p:ext>
    </p:extLst>
  </p:cSld>
  <p:clrMapOvr>
    <a:masterClrMapping/>
  </p:clrMapOvr>
  <p:transition spd="med">
    <p:wipe dir="r"/>
  </p:transition>
</p:sld>
</file>

<file path=ppt/slides/slide10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B1D86EA-6898-0CD4-D4A1-59C3C8F454D9}"/>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9A6845CF-97F5-232B-29D7-345FDD13241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CD5FF84B-2D4E-F36E-2403-B4D09B3D4440}"/>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DECRETO 02 gennaio 1998 n° 28</a:t>
            </a:r>
          </a:p>
        </p:txBody>
      </p:sp>
      <p:sp>
        <p:nvSpPr>
          <p:cNvPr id="3" name="CasellaDiTesto 2">
            <a:extLst>
              <a:ext uri="{FF2B5EF4-FFF2-40B4-BE49-F238E27FC236}">
                <a16:creationId xmlns:a16="http://schemas.microsoft.com/office/drawing/2014/main" id="{4BF9DCCE-AA32-D84A-691C-854A15183492}"/>
              </a:ext>
            </a:extLst>
          </p:cNvPr>
          <p:cNvSpPr txBox="1"/>
          <p:nvPr/>
        </p:nvSpPr>
        <p:spPr>
          <a:xfrm>
            <a:off x="1080000" y="2160000"/>
            <a:ext cx="10440000" cy="1015663"/>
          </a:xfrm>
          <a:prstGeom prst="rect">
            <a:avLst/>
          </a:prstGeom>
          <a:noFill/>
        </p:spPr>
        <p:txBody>
          <a:bodyPr wrap="square">
            <a:spAutoFit/>
          </a:bodyPr>
          <a:lstStyle/>
          <a:p>
            <a:pPr algn="ctr"/>
            <a:r>
              <a:rPr lang="it-IT" sz="2000" b="1" dirty="0">
                <a:solidFill>
                  <a:srgbClr val="002060"/>
                </a:solidFill>
                <a:effectLst/>
                <a:latin typeface="Eurostile" panose="020B0504020202050204" pitchFamily="34" charset="0"/>
              </a:rPr>
              <a:t>art. 3</a:t>
            </a:r>
          </a:p>
          <a:p>
            <a:pPr algn="ctr"/>
            <a:r>
              <a:rPr lang="it-IT" sz="2000" b="1" dirty="0">
                <a:solidFill>
                  <a:srgbClr val="002060"/>
                </a:solidFill>
                <a:effectLst/>
                <a:latin typeface="Eurostile" panose="020B0504020202050204" pitchFamily="34" charset="0"/>
              </a:rPr>
              <a:t>Immobili oggetto di censimento.</a:t>
            </a:r>
          </a:p>
          <a:p>
            <a:pPr algn="just"/>
            <a:endParaRPr lang="it-IT" sz="2000" dirty="0">
              <a:solidFill>
                <a:srgbClr val="002060"/>
              </a:solidFill>
              <a:effectLst/>
              <a:latin typeface="Eurostile" panose="020B0504020202050204" pitchFamily="34" charset="0"/>
            </a:endParaRPr>
          </a:p>
        </p:txBody>
      </p:sp>
      <p:sp>
        <p:nvSpPr>
          <p:cNvPr id="4" name="CasellaDiTesto 3">
            <a:extLst>
              <a:ext uri="{FF2B5EF4-FFF2-40B4-BE49-F238E27FC236}">
                <a16:creationId xmlns:a16="http://schemas.microsoft.com/office/drawing/2014/main" id="{F794EB76-13F1-7E61-DB5E-B3140838E3E3}"/>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3 comma 3</a:t>
            </a:r>
          </a:p>
        </p:txBody>
      </p:sp>
      <p:sp>
        <p:nvSpPr>
          <p:cNvPr id="6" name="CasellaDiTesto 5">
            <a:extLst>
              <a:ext uri="{FF2B5EF4-FFF2-40B4-BE49-F238E27FC236}">
                <a16:creationId xmlns:a16="http://schemas.microsoft.com/office/drawing/2014/main" id="{4C4E8C03-2FC0-FA0B-1FAD-E562E58795CC}"/>
              </a:ext>
            </a:extLst>
          </p:cNvPr>
          <p:cNvSpPr txBox="1"/>
          <p:nvPr/>
        </p:nvSpPr>
        <p:spPr>
          <a:xfrm>
            <a:off x="1080000" y="2880000"/>
            <a:ext cx="10440000" cy="286232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3. A meno di una ordinaria autonoma suscettibilità reddituale, non costituiscono oggetto di inventariazione i seguenti immobili:</a:t>
            </a:r>
          </a:p>
          <a:p>
            <a:pPr marL="457200" indent="-457200" algn="just">
              <a:buAutoNum type="alphaLcParenR"/>
            </a:pPr>
            <a:r>
              <a:rPr lang="it-IT" sz="2000" dirty="0">
                <a:solidFill>
                  <a:srgbClr val="002060"/>
                </a:solidFill>
                <a:effectLst/>
                <a:latin typeface="Eurostile" panose="020B0504020202050204" pitchFamily="34" charset="0"/>
              </a:rPr>
              <a:t>manufatti con superficie coperta inferiore a 8 m</a:t>
            </a:r>
            <a:r>
              <a:rPr lang="it-IT" sz="2000" baseline="30000" dirty="0">
                <a:solidFill>
                  <a:srgbClr val="002060"/>
                </a:solidFill>
                <a:effectLst/>
                <a:latin typeface="Eurostile" panose="020B0504020202050204" pitchFamily="34" charset="0"/>
              </a:rPr>
              <a:t>2</a:t>
            </a:r>
            <a:r>
              <a:rPr lang="it-IT" sz="2000" dirty="0">
                <a:solidFill>
                  <a:srgbClr val="002060"/>
                </a:solidFill>
                <a:effectLst/>
                <a:latin typeface="Eurostile" panose="020B0504020202050204" pitchFamily="34" charset="0"/>
              </a:rPr>
              <a:t>; </a:t>
            </a:r>
          </a:p>
          <a:p>
            <a:pPr marL="457200" indent="-457200" algn="just">
              <a:buAutoNum type="alphaLcParenR"/>
            </a:pPr>
            <a:r>
              <a:rPr lang="it-IT" sz="2000" dirty="0">
                <a:solidFill>
                  <a:srgbClr val="002060"/>
                </a:solidFill>
                <a:effectLst/>
                <a:latin typeface="Eurostile" panose="020B0504020202050204" pitchFamily="34" charset="0"/>
              </a:rPr>
              <a:t>serre adibite alla coltivazione e protezione delle piante sul suolo naturale;</a:t>
            </a:r>
          </a:p>
          <a:p>
            <a:pPr marL="457200" indent="-457200" algn="just">
              <a:buAutoNum type="alphaLcParenR"/>
            </a:pPr>
            <a:r>
              <a:rPr lang="it-IT" sz="2000" dirty="0">
                <a:solidFill>
                  <a:srgbClr val="002060"/>
                </a:solidFill>
                <a:effectLst/>
                <a:latin typeface="Eurostile" panose="020B0504020202050204" pitchFamily="34" charset="0"/>
              </a:rPr>
              <a:t>vasche per l'acquacoltura o di accumulo per l'irrigazione dei terreni;</a:t>
            </a:r>
          </a:p>
          <a:p>
            <a:pPr marL="457200" indent="-457200" algn="just">
              <a:buAutoNum type="alphaLcParenR"/>
            </a:pPr>
            <a:r>
              <a:rPr lang="it-IT" sz="2000" dirty="0">
                <a:solidFill>
                  <a:srgbClr val="002060"/>
                </a:solidFill>
                <a:effectLst/>
                <a:latin typeface="Eurostile" panose="020B0504020202050204" pitchFamily="34" charset="0"/>
              </a:rPr>
              <a:t>manufatti isolati privi di copertura;</a:t>
            </a:r>
          </a:p>
        </p:txBody>
      </p:sp>
      <p:sp>
        <p:nvSpPr>
          <p:cNvPr id="7" name="CasellaDiTesto 6">
            <a:extLst>
              <a:ext uri="{FF2B5EF4-FFF2-40B4-BE49-F238E27FC236}">
                <a16:creationId xmlns:a16="http://schemas.microsoft.com/office/drawing/2014/main" id="{66616BBF-3A8C-502C-55A2-4359B819A6D0}"/>
              </a:ext>
            </a:extLst>
          </p:cNvPr>
          <p:cNvSpPr txBox="1"/>
          <p:nvPr/>
        </p:nvSpPr>
        <p:spPr>
          <a:xfrm>
            <a:off x="1080000" y="4716000"/>
            <a:ext cx="10440000" cy="1631216"/>
          </a:xfrm>
          <a:prstGeom prst="rect">
            <a:avLst/>
          </a:prstGeom>
          <a:noFill/>
        </p:spPr>
        <p:txBody>
          <a:bodyPr wrap="square">
            <a:spAutoFit/>
          </a:bodyPr>
          <a:lstStyle/>
          <a:p>
            <a:pPr marL="457200" indent="-457200" algn="just">
              <a:buFont typeface="+mj-lt"/>
              <a:buAutoNum type="alphaLcParenR" startAt="5"/>
            </a:pPr>
            <a:r>
              <a:rPr lang="it-IT" sz="2000" b="1" dirty="0">
                <a:solidFill>
                  <a:srgbClr val="002060"/>
                </a:solidFill>
                <a:latin typeface="Eurostile" panose="020B0504020202050204" pitchFamily="34" charset="0"/>
              </a:rPr>
              <a:t>tettoie, porcili, pollai, casotti, concimaie, pozzi e simili, di altezza utile inferiore a 1,80 m, </a:t>
            </a:r>
            <a:r>
              <a:rPr lang="it-IT" sz="2000" b="1" dirty="0" err="1">
                <a:solidFill>
                  <a:srgbClr val="002060"/>
                </a:solidFill>
                <a:latin typeface="Eurostile" panose="020B0504020202050204" pitchFamily="34" charset="0"/>
              </a:rPr>
              <a:t>purchè</a:t>
            </a:r>
            <a:r>
              <a:rPr lang="it-IT" sz="2000" b="1" dirty="0">
                <a:solidFill>
                  <a:srgbClr val="002060"/>
                </a:solidFill>
                <a:latin typeface="Eurostile" panose="020B0504020202050204" pitchFamily="34" charset="0"/>
              </a:rPr>
              <a:t> di volumetria inferiore a 150 m</a:t>
            </a:r>
            <a:r>
              <a:rPr lang="it-IT" sz="2000" b="1" baseline="30000" dirty="0">
                <a:solidFill>
                  <a:srgbClr val="002060"/>
                </a:solidFill>
                <a:latin typeface="Eurostile" panose="020B0504020202050204" pitchFamily="34" charset="0"/>
              </a:rPr>
              <a:t>3</a:t>
            </a:r>
            <a:r>
              <a:rPr lang="it-IT" sz="2000" b="1" dirty="0">
                <a:solidFill>
                  <a:srgbClr val="002060"/>
                </a:solidFill>
                <a:latin typeface="Eurostile" panose="020B0504020202050204" pitchFamily="34" charset="0"/>
              </a:rPr>
              <a:t>; </a:t>
            </a:r>
          </a:p>
          <a:p>
            <a:pPr marL="457200" indent="-457200" algn="just">
              <a:buAutoNum type="alphaLcParenR" startAt="5"/>
            </a:pPr>
            <a:r>
              <a:rPr lang="it-IT" sz="2000" dirty="0">
                <a:solidFill>
                  <a:srgbClr val="002060"/>
                </a:solidFill>
                <a:effectLst/>
                <a:latin typeface="Eurostile" panose="020B0504020202050204" pitchFamily="34" charset="0"/>
              </a:rPr>
              <a:t>manufatti precari, privi di fondazione, non stabilmente infissi al suolo</a:t>
            </a:r>
          </a:p>
        </p:txBody>
      </p:sp>
    </p:spTree>
    <p:extLst>
      <p:ext uri="{BB962C8B-B14F-4D97-AF65-F5344CB8AC3E}">
        <p14:creationId xmlns:p14="http://schemas.microsoft.com/office/powerpoint/2010/main" val="3033653631"/>
      </p:ext>
    </p:extLst>
  </p:cSld>
  <p:clrMapOvr>
    <a:masterClrMapping/>
  </p:clrMapOvr>
  <p:transition spd="med">
    <p:wipe dir="r"/>
  </p:transition>
</p:sld>
</file>

<file path=ppt/slides/slide10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1D0901A-7923-18A2-DE63-D7B23609C531}"/>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C35B8240-9812-00F3-D78A-283CDA8FC677}"/>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7D49AA73-4EE4-6597-83FB-31B801605079}"/>
              </a:ext>
            </a:extLst>
          </p:cNvPr>
          <p:cNvSpPr txBox="1"/>
          <p:nvPr/>
        </p:nvSpPr>
        <p:spPr>
          <a:xfrm>
            <a:off x="1080000" y="2520000"/>
            <a:ext cx="10440000" cy="4093428"/>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2 Rappresentazione planimetrica delle installazioni fotovoltaiche realizzate sulla copertura dei fabbricati.</a:t>
            </a:r>
          </a:p>
          <a:p>
            <a:pPr algn="l"/>
            <a:r>
              <a:rPr lang="it-IT" sz="2000" dirty="0">
                <a:solidFill>
                  <a:srgbClr val="002060"/>
                </a:solidFill>
                <a:effectLst/>
                <a:latin typeface="Eurostile" panose="020B0504020202050204" pitchFamily="34" charset="0"/>
              </a:rPr>
              <a:t>2.1 </a:t>
            </a:r>
            <a:r>
              <a:rPr lang="it-IT" sz="2000" i="1" dirty="0">
                <a:solidFill>
                  <a:srgbClr val="002060"/>
                </a:solidFill>
                <a:effectLst/>
                <a:latin typeface="Eurostile" panose="020B0504020202050204" pitchFamily="34" charset="0"/>
              </a:rPr>
              <a:t>Installazioni fotovoltaiche integrate o parzialmente integrate</a:t>
            </a:r>
          </a:p>
          <a:p>
            <a:pPr algn="just"/>
            <a:r>
              <a:rPr lang="it-IT" sz="2000" dirty="0">
                <a:solidFill>
                  <a:srgbClr val="002060"/>
                </a:solidFill>
                <a:effectLst/>
                <a:latin typeface="Eurostile" panose="020B0504020202050204" pitchFamily="34" charset="0"/>
              </a:rPr>
              <a:t>Con riferimento alle installazioni fotovoltaiche architettonicamente integrate o parzialmente integrate, si ribadisce che, in coerenza con i principi generali esposti nella citata risoluzione n. 3 del 6 novembre 2008, non sussiste l’obbligo di accatastamento come unità immobiliari autonome, in quanto possono assimilarsi agli impianti di pertinenza degli immobili.</a:t>
            </a:r>
          </a:p>
          <a:p>
            <a:pPr algn="just"/>
            <a:r>
              <a:rPr lang="it-IT" sz="2000" dirty="0">
                <a:solidFill>
                  <a:srgbClr val="002060"/>
                </a:solidFill>
                <a:effectLst/>
                <a:latin typeface="Eurostile" panose="020B0504020202050204" pitchFamily="34" charset="0"/>
              </a:rPr>
              <a:t>In tali casi, le installazioni fotovoltaiche realizzate sulla copertura si indicano con linea tratteggiata, come nell’esempio di seguito riportato:</a:t>
            </a:r>
          </a:p>
        </p:txBody>
      </p:sp>
      <p:sp>
        <p:nvSpPr>
          <p:cNvPr id="5" name="CasellaDiTesto 4">
            <a:extLst>
              <a:ext uri="{FF2B5EF4-FFF2-40B4-BE49-F238E27FC236}">
                <a16:creationId xmlns:a16="http://schemas.microsoft.com/office/drawing/2014/main" id="{37449B37-FC28-83FE-558A-CB21ACC41BBB}"/>
              </a:ext>
            </a:extLst>
          </p:cNvPr>
          <p:cNvSpPr txBox="1"/>
          <p:nvPr/>
        </p:nvSpPr>
        <p:spPr>
          <a:xfrm rot="16200000">
            <a:off x="-1462379" y="4342379"/>
            <a:ext cx="427475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 </a:t>
            </a:r>
            <a:r>
              <a:rPr lang="it-IT" sz="2800" b="1" dirty="0" err="1">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a:t>
            </a: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 Tec.</a:t>
            </a:r>
          </a:p>
        </p:txBody>
      </p:sp>
      <p:sp>
        <p:nvSpPr>
          <p:cNvPr id="6" name="CasellaDiTesto 5">
            <a:extLst>
              <a:ext uri="{FF2B5EF4-FFF2-40B4-BE49-F238E27FC236}">
                <a16:creationId xmlns:a16="http://schemas.microsoft.com/office/drawing/2014/main" id="{50140127-9C23-5411-0C67-89122C4A9408}"/>
              </a:ext>
            </a:extLst>
          </p:cNvPr>
          <p:cNvSpPr txBox="1"/>
          <p:nvPr/>
        </p:nvSpPr>
        <p:spPr>
          <a:xfrm>
            <a:off x="1991544" y="1442388"/>
            <a:ext cx="828092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19 dicembre 2013 n° 36/E</a:t>
            </a:r>
          </a:p>
        </p:txBody>
      </p:sp>
    </p:spTree>
    <p:extLst>
      <p:ext uri="{BB962C8B-B14F-4D97-AF65-F5344CB8AC3E}">
        <p14:creationId xmlns:p14="http://schemas.microsoft.com/office/powerpoint/2010/main" val="946391811"/>
      </p:ext>
    </p:extLst>
  </p:cSld>
  <p:clrMapOvr>
    <a:masterClrMapping/>
  </p:clrMapOvr>
  <p:transition spd="med">
    <p:wipe dir="r"/>
  </p:transition>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5E59B28-E794-ECFA-4457-E79331B15E87}"/>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659D511A-1C12-2D0F-8EF7-01F33E2BD770}"/>
              </a:ext>
            </a:extLst>
          </p:cNvPr>
          <p:cNvSpPr txBox="1"/>
          <p:nvPr/>
        </p:nvSpPr>
        <p:spPr>
          <a:xfrm rot="16200000">
            <a:off x="-1394756" y="4801721"/>
            <a:ext cx="5193442"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36/E 2013</a:t>
            </a:r>
          </a:p>
        </p:txBody>
      </p:sp>
      <p:grpSp>
        <p:nvGrpSpPr>
          <p:cNvPr id="13" name="Gruppo 12">
            <a:extLst>
              <a:ext uri="{FF2B5EF4-FFF2-40B4-BE49-F238E27FC236}">
                <a16:creationId xmlns:a16="http://schemas.microsoft.com/office/drawing/2014/main" id="{5FA0CCDC-F254-3A48-B097-4B13471EA252}"/>
              </a:ext>
            </a:extLst>
          </p:cNvPr>
          <p:cNvGrpSpPr/>
          <p:nvPr/>
        </p:nvGrpSpPr>
        <p:grpSpPr>
          <a:xfrm>
            <a:off x="3719736" y="0"/>
            <a:ext cx="4824536" cy="6848857"/>
            <a:chOff x="3719736" y="0"/>
            <a:chExt cx="4824536" cy="6848857"/>
          </a:xfrm>
        </p:grpSpPr>
        <p:pic>
          <p:nvPicPr>
            <p:cNvPr id="9" name="Immagine 8">
              <a:extLst>
                <a:ext uri="{FF2B5EF4-FFF2-40B4-BE49-F238E27FC236}">
                  <a16:creationId xmlns:a16="http://schemas.microsoft.com/office/drawing/2014/main" id="{F32F0A71-8320-E2D6-DB5D-805CE670C923}"/>
                </a:ext>
              </a:extLst>
            </p:cNvPr>
            <p:cNvPicPr>
              <a:picLocks noChangeAspect="1"/>
            </p:cNvPicPr>
            <p:nvPr/>
          </p:nvPicPr>
          <p:blipFill>
            <a:blip r:embed="rId3"/>
            <a:srcRect l="870" r="596"/>
            <a:stretch/>
          </p:blipFill>
          <p:spPr>
            <a:xfrm>
              <a:off x="3719736" y="3140897"/>
              <a:ext cx="4824536" cy="3707960"/>
            </a:xfrm>
            <a:prstGeom prst="rect">
              <a:avLst/>
            </a:prstGeom>
          </p:spPr>
        </p:pic>
        <p:pic>
          <p:nvPicPr>
            <p:cNvPr id="6" name="Immagine 5">
              <a:extLst>
                <a:ext uri="{FF2B5EF4-FFF2-40B4-BE49-F238E27FC236}">
                  <a16:creationId xmlns:a16="http://schemas.microsoft.com/office/drawing/2014/main" id="{9A6286EA-E975-F809-0899-B53FF2EE78C2}"/>
                </a:ext>
              </a:extLst>
            </p:cNvPr>
            <p:cNvPicPr>
              <a:picLocks noChangeAspect="1"/>
            </p:cNvPicPr>
            <p:nvPr/>
          </p:nvPicPr>
          <p:blipFill>
            <a:blip r:embed="rId4"/>
            <a:srcRect l="1960" t="3668" r="1947"/>
            <a:stretch/>
          </p:blipFill>
          <p:spPr>
            <a:xfrm>
              <a:off x="3722054" y="0"/>
              <a:ext cx="4822218" cy="3548912"/>
            </a:xfrm>
            <a:prstGeom prst="rect">
              <a:avLst/>
            </a:prstGeom>
          </p:spPr>
        </p:pic>
      </p:grpSp>
      <p:sp>
        <p:nvSpPr>
          <p:cNvPr id="12" name="CasellaDiTesto 11">
            <a:extLst>
              <a:ext uri="{FF2B5EF4-FFF2-40B4-BE49-F238E27FC236}">
                <a16:creationId xmlns:a16="http://schemas.microsoft.com/office/drawing/2014/main" id="{7F3312FE-2E0B-1374-59DE-3E13DCC21F9A}"/>
              </a:ext>
            </a:extLst>
          </p:cNvPr>
          <p:cNvSpPr txBox="1"/>
          <p:nvPr/>
        </p:nvSpPr>
        <p:spPr>
          <a:xfrm rot="16200000">
            <a:off x="-1462379" y="4342379"/>
            <a:ext cx="427475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 </a:t>
            </a:r>
            <a:r>
              <a:rPr lang="it-IT" sz="2800" b="1" dirty="0" err="1">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a:t>
            </a: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 Tec.</a:t>
            </a:r>
          </a:p>
        </p:txBody>
      </p:sp>
    </p:spTree>
    <p:extLst>
      <p:ext uri="{BB962C8B-B14F-4D97-AF65-F5344CB8AC3E}">
        <p14:creationId xmlns:p14="http://schemas.microsoft.com/office/powerpoint/2010/main" val="482047081"/>
      </p:ext>
    </p:extLst>
  </p:cSld>
  <p:clrMapOvr>
    <a:masterClrMapping/>
  </p:clrMapOvr>
  <p:transition spd="med">
    <p:wipe dir="r"/>
  </p:transition>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AE8DF80-A339-2F9F-BA45-B26CF388A95A}"/>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A1BC1F43-9F01-D6B0-03DA-A9D148457DE2}"/>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15" name="CasellaDiTesto 14">
            <a:extLst>
              <a:ext uri="{FF2B5EF4-FFF2-40B4-BE49-F238E27FC236}">
                <a16:creationId xmlns:a16="http://schemas.microsoft.com/office/drawing/2014/main" id="{6BD5B0E6-B676-A46E-0C3D-5FAD96F7BDF7}"/>
              </a:ext>
            </a:extLst>
          </p:cNvPr>
          <p:cNvSpPr txBox="1"/>
          <p:nvPr/>
        </p:nvSpPr>
        <p:spPr>
          <a:xfrm>
            <a:off x="1524000" y="1438276"/>
            <a:ext cx="9144000" cy="1384995"/>
          </a:xfrm>
          <a:prstGeom prst="rect">
            <a:avLst/>
          </a:prstGeom>
          <a:noFill/>
          <a:effectLst>
            <a:glow rad="127000">
              <a:schemeClr val="accent6">
                <a:lumMod val="75000"/>
                <a:alpha val="48000"/>
              </a:schemeClr>
            </a:glow>
          </a:effectLst>
        </p:spPr>
        <p:txBody>
          <a:bodyPr wrap="square">
            <a:spAutoFit/>
          </a:bodyPr>
          <a:lstStyle/>
          <a:p>
            <a:pPr algn="ctr">
              <a:defRPr/>
            </a:pPr>
            <a:r>
              <a:rPr lang="it-IT" sz="28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Agenzia delle Entrate </a:t>
            </a:r>
          </a:p>
          <a:p>
            <a:pPr algn="ctr">
              <a:defRPr/>
            </a:pPr>
            <a:r>
              <a:rPr lang="it-IT" sz="28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Direzione Regionale del Friuli Venezia Giulia</a:t>
            </a:r>
          </a:p>
          <a:p>
            <a:pPr algn="ctr">
              <a:defRPr/>
            </a:pPr>
            <a:r>
              <a:rPr lang="it-IT" sz="28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Settore Servizi</a:t>
            </a:r>
          </a:p>
        </p:txBody>
      </p:sp>
      <p:sp>
        <p:nvSpPr>
          <p:cNvPr id="7" name="CasellaDiTesto 6">
            <a:extLst>
              <a:ext uri="{FF2B5EF4-FFF2-40B4-BE49-F238E27FC236}">
                <a16:creationId xmlns:a16="http://schemas.microsoft.com/office/drawing/2014/main" id="{C7F6E984-F2BA-A502-28B7-1A7766DA70B4}"/>
              </a:ext>
            </a:extLst>
          </p:cNvPr>
          <p:cNvSpPr txBox="1"/>
          <p:nvPr/>
        </p:nvSpPr>
        <p:spPr>
          <a:xfrm>
            <a:off x="2202260" y="3861048"/>
            <a:ext cx="7787480" cy="1703030"/>
          </a:xfrm>
          <a:prstGeom prst="rect">
            <a:avLst/>
          </a:prstGeom>
          <a:noFill/>
        </p:spPr>
        <p:txBody>
          <a:bodyPr wrap="square">
            <a:spAutoFit/>
          </a:bodyPr>
          <a:lstStyle/>
          <a:p>
            <a:pPr algn="just">
              <a:spcBef>
                <a:spcPts val="750"/>
              </a:spcBef>
            </a:pPr>
            <a:r>
              <a:rPr lang="it-IT" sz="2000" b="1" dirty="0">
                <a:solidFill>
                  <a:srgbClr val="002060"/>
                </a:solidFill>
                <a:effectLst/>
                <a:latin typeface="Eurostile" panose="020B0504020202050204" pitchFamily="34" charset="0"/>
              </a:rPr>
              <a:t>Chiarimenti in merito all’obbligo di aggiornamento catastale a seguito dell’installazione di impianti fotovoltaici su edifici e su aree di pertinenza, comuni o esclusive, di fabbricati o unità immobiliari.</a:t>
            </a:r>
          </a:p>
          <a:p>
            <a:pPr>
              <a:spcBef>
                <a:spcPts val="750"/>
              </a:spcBef>
            </a:pPr>
            <a:r>
              <a:rPr lang="it-IT" b="1" i="1" dirty="0">
                <a:latin typeface="Times New Roman" panose="02020603050405020304" pitchFamily="18" charset="0"/>
                <a:ea typeface="Times New Roman" panose="02020603050405020304" pitchFamily="18" charset="0"/>
              </a:rPr>
              <a:t> </a:t>
            </a:r>
            <a:endParaRPr lang="it-IT" dirty="0">
              <a:latin typeface="Times New Roman" panose="02020603050405020304" pitchFamily="18" charset="0"/>
              <a:ea typeface="Times New Roman" panose="02020603050405020304" pitchFamily="18" charset="0"/>
            </a:endParaRPr>
          </a:p>
        </p:txBody>
      </p:sp>
      <p:sp>
        <p:nvSpPr>
          <p:cNvPr id="10" name="CasellaDiTesto 9">
            <a:extLst>
              <a:ext uri="{FF2B5EF4-FFF2-40B4-BE49-F238E27FC236}">
                <a16:creationId xmlns:a16="http://schemas.microsoft.com/office/drawing/2014/main" id="{1464A682-501B-9A83-1F14-D17EB51E5CDD}"/>
              </a:ext>
            </a:extLst>
          </p:cNvPr>
          <p:cNvSpPr txBox="1"/>
          <p:nvPr/>
        </p:nvSpPr>
        <p:spPr>
          <a:xfrm>
            <a:off x="1703388" y="3040341"/>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NOTA prot. 20110 del 03/12/2024</a:t>
            </a:r>
          </a:p>
        </p:txBody>
      </p:sp>
    </p:spTree>
    <p:extLst>
      <p:ext uri="{BB962C8B-B14F-4D97-AF65-F5344CB8AC3E}">
        <p14:creationId xmlns:p14="http://schemas.microsoft.com/office/powerpoint/2010/main" val="122317279"/>
      </p:ext>
    </p:extLst>
  </p:cSld>
  <p:clrMapOvr>
    <a:masterClrMapping/>
  </p:clrMapOvr>
  <p:transition spd="med">
    <p:wipe dir="r"/>
  </p:transition>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0FBA3AF-B61E-DB3B-0630-55BCD7E6762E}"/>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B8071AF7-F85B-FCDA-66D9-8AF904E7097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10" name="CasellaDiTesto 9">
            <a:extLst>
              <a:ext uri="{FF2B5EF4-FFF2-40B4-BE49-F238E27FC236}">
                <a16:creationId xmlns:a16="http://schemas.microsoft.com/office/drawing/2014/main" id="{1EA85A5F-1520-7639-CAFA-655C0185DEBE}"/>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NOTA prot. 20110 del 03 dicembre 2024</a:t>
            </a:r>
          </a:p>
        </p:txBody>
      </p:sp>
      <p:sp>
        <p:nvSpPr>
          <p:cNvPr id="4" name="CasellaDiTesto 3">
            <a:extLst>
              <a:ext uri="{FF2B5EF4-FFF2-40B4-BE49-F238E27FC236}">
                <a16:creationId xmlns:a16="http://schemas.microsoft.com/office/drawing/2014/main" id="{1CE9CF7B-3A94-27E8-5511-AAD1BF7652FA}"/>
              </a:ext>
            </a:extLst>
          </p:cNvPr>
          <p:cNvSpPr txBox="1"/>
          <p:nvPr/>
        </p:nvSpPr>
        <p:spPr>
          <a:xfrm>
            <a:off x="2288407" y="2348880"/>
            <a:ext cx="7632848" cy="1232710"/>
          </a:xfrm>
          <a:prstGeom prst="rect">
            <a:avLst/>
          </a:prstGeom>
          <a:noFill/>
        </p:spPr>
        <p:txBody>
          <a:bodyPr>
            <a:spAutoFit/>
          </a:bodyPr>
          <a:lstStyle/>
          <a:p>
            <a:pPr algn="ctr">
              <a:lnSpc>
                <a:spcPct val="200000"/>
              </a:lnSpc>
            </a:pPr>
            <a:r>
              <a:rPr lang="it-IT" sz="2000" b="1" dirty="0">
                <a:solidFill>
                  <a:srgbClr val="002060"/>
                </a:solidFill>
                <a:effectLst/>
                <a:latin typeface="Eurostile" panose="020B0504020202050204" pitchFamily="34" charset="0"/>
              </a:rPr>
              <a:t>La Nota riprende preliminarmente quanto già espresso nella Circolare n. 36/E del 19 dicembre 2013</a:t>
            </a:r>
          </a:p>
        </p:txBody>
      </p:sp>
    </p:spTree>
    <p:extLst>
      <p:ext uri="{BB962C8B-B14F-4D97-AF65-F5344CB8AC3E}">
        <p14:creationId xmlns:p14="http://schemas.microsoft.com/office/powerpoint/2010/main" val="3682047299"/>
      </p:ext>
    </p:extLst>
  </p:cSld>
  <p:clrMapOvr>
    <a:masterClrMapping/>
  </p:clrMapOvr>
  <p:transition spd="med">
    <p:wipe dir="r"/>
  </p:transition>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A9F66E8-12E6-EEF3-4CDA-BF5170DF662C}"/>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CF918BFE-B8EB-6CBF-FDCF-5D8B4B385D8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3" name="CasellaDiTesto 2">
            <a:extLst>
              <a:ext uri="{FF2B5EF4-FFF2-40B4-BE49-F238E27FC236}">
                <a16:creationId xmlns:a16="http://schemas.microsoft.com/office/drawing/2014/main" id="{7AB39DF3-9739-4DE0-1B39-E8F5B56A514E}"/>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INDIRIZZO DI CALCOLO</a:t>
            </a:r>
          </a:p>
        </p:txBody>
      </p:sp>
      <p:sp>
        <p:nvSpPr>
          <p:cNvPr id="9" name="CasellaDiTesto 8">
            <a:extLst>
              <a:ext uri="{FF2B5EF4-FFF2-40B4-BE49-F238E27FC236}">
                <a16:creationId xmlns:a16="http://schemas.microsoft.com/office/drawing/2014/main" id="{9BF5BA2B-48A2-4ED9-3CA3-C880C26B3D9A}"/>
              </a:ext>
            </a:extLst>
          </p:cNvPr>
          <p:cNvSpPr txBox="1"/>
          <p:nvPr/>
        </p:nvSpPr>
        <p:spPr>
          <a:xfrm>
            <a:off x="3887297" y="4037002"/>
            <a:ext cx="4417282" cy="400110"/>
          </a:xfrm>
          <a:prstGeom prst="rect">
            <a:avLst/>
          </a:prstGeom>
          <a:noFill/>
          <a:ln w="25400" cap="rnd">
            <a:solidFill>
              <a:schemeClr val="accent1"/>
            </a:solidFill>
            <a:bevel/>
            <a:extLst>
              <a:ext uri="{C807C97D-BFC1-408E-A445-0C87EB9F89A2}">
                <ask:lineSketchStyleProps xmlns:ask="http://schemas.microsoft.com/office/drawing/2018/sketchyshapes" sd="15745000">
                  <a:custGeom>
                    <a:avLst/>
                    <a:gdLst>
                      <a:gd name="connsiteX0" fmla="*/ 0 w 4417282"/>
                      <a:gd name="connsiteY0" fmla="*/ 0 h 400110"/>
                      <a:gd name="connsiteX1" fmla="*/ 719386 w 4417282"/>
                      <a:gd name="connsiteY1" fmla="*/ 0 h 400110"/>
                      <a:gd name="connsiteX2" fmla="*/ 1217908 w 4417282"/>
                      <a:gd name="connsiteY2" fmla="*/ 0 h 400110"/>
                      <a:gd name="connsiteX3" fmla="*/ 1760602 w 4417282"/>
                      <a:gd name="connsiteY3" fmla="*/ 0 h 400110"/>
                      <a:gd name="connsiteX4" fmla="*/ 2347470 w 4417282"/>
                      <a:gd name="connsiteY4" fmla="*/ 0 h 400110"/>
                      <a:gd name="connsiteX5" fmla="*/ 3066856 w 4417282"/>
                      <a:gd name="connsiteY5" fmla="*/ 0 h 400110"/>
                      <a:gd name="connsiteX6" fmla="*/ 3653723 w 4417282"/>
                      <a:gd name="connsiteY6" fmla="*/ 0 h 400110"/>
                      <a:gd name="connsiteX7" fmla="*/ 4417282 w 4417282"/>
                      <a:gd name="connsiteY7" fmla="*/ 0 h 400110"/>
                      <a:gd name="connsiteX8" fmla="*/ 4417282 w 4417282"/>
                      <a:gd name="connsiteY8" fmla="*/ 400110 h 400110"/>
                      <a:gd name="connsiteX9" fmla="*/ 3786242 w 4417282"/>
                      <a:gd name="connsiteY9" fmla="*/ 400110 h 400110"/>
                      <a:gd name="connsiteX10" fmla="*/ 3155201 w 4417282"/>
                      <a:gd name="connsiteY10" fmla="*/ 400110 h 400110"/>
                      <a:gd name="connsiteX11" fmla="*/ 2435816 w 4417282"/>
                      <a:gd name="connsiteY11" fmla="*/ 400110 h 400110"/>
                      <a:gd name="connsiteX12" fmla="*/ 1760602 w 4417282"/>
                      <a:gd name="connsiteY12" fmla="*/ 400110 h 400110"/>
                      <a:gd name="connsiteX13" fmla="*/ 1217908 w 4417282"/>
                      <a:gd name="connsiteY13" fmla="*/ 400110 h 400110"/>
                      <a:gd name="connsiteX14" fmla="*/ 586867 w 4417282"/>
                      <a:gd name="connsiteY14" fmla="*/ 400110 h 400110"/>
                      <a:gd name="connsiteX15" fmla="*/ 0 w 4417282"/>
                      <a:gd name="connsiteY15" fmla="*/ 400110 h 400110"/>
                      <a:gd name="connsiteX16" fmla="*/ 0 w 4417282"/>
                      <a:gd name="connsiteY16"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17282" h="400110" extrusionOk="0">
                        <a:moveTo>
                          <a:pt x="0" y="0"/>
                        </a:moveTo>
                        <a:cubicBezTo>
                          <a:pt x="153876" y="9211"/>
                          <a:pt x="505340" y="-4382"/>
                          <a:pt x="719386" y="0"/>
                        </a:cubicBezTo>
                        <a:cubicBezTo>
                          <a:pt x="933432" y="4382"/>
                          <a:pt x="1103897" y="-13782"/>
                          <a:pt x="1217908" y="0"/>
                        </a:cubicBezTo>
                        <a:cubicBezTo>
                          <a:pt x="1331919" y="13782"/>
                          <a:pt x="1586727" y="-6705"/>
                          <a:pt x="1760602" y="0"/>
                        </a:cubicBezTo>
                        <a:cubicBezTo>
                          <a:pt x="1934477" y="6705"/>
                          <a:pt x="2164560" y="-3711"/>
                          <a:pt x="2347470" y="0"/>
                        </a:cubicBezTo>
                        <a:cubicBezTo>
                          <a:pt x="2530380" y="3711"/>
                          <a:pt x="2737486" y="499"/>
                          <a:pt x="3066856" y="0"/>
                        </a:cubicBezTo>
                        <a:cubicBezTo>
                          <a:pt x="3396226" y="-499"/>
                          <a:pt x="3515221" y="997"/>
                          <a:pt x="3653723" y="0"/>
                        </a:cubicBezTo>
                        <a:cubicBezTo>
                          <a:pt x="3792225" y="-997"/>
                          <a:pt x="4043749" y="-13132"/>
                          <a:pt x="4417282" y="0"/>
                        </a:cubicBezTo>
                        <a:cubicBezTo>
                          <a:pt x="4406373" y="85454"/>
                          <a:pt x="4417281" y="287073"/>
                          <a:pt x="4417282" y="400110"/>
                        </a:cubicBezTo>
                        <a:cubicBezTo>
                          <a:pt x="4128404" y="415825"/>
                          <a:pt x="4015186" y="393774"/>
                          <a:pt x="3786242" y="400110"/>
                        </a:cubicBezTo>
                        <a:cubicBezTo>
                          <a:pt x="3557298" y="406446"/>
                          <a:pt x="3451340" y="409648"/>
                          <a:pt x="3155201" y="400110"/>
                        </a:cubicBezTo>
                        <a:cubicBezTo>
                          <a:pt x="2859062" y="390572"/>
                          <a:pt x="2676263" y="388853"/>
                          <a:pt x="2435816" y="400110"/>
                        </a:cubicBezTo>
                        <a:cubicBezTo>
                          <a:pt x="2195369" y="411367"/>
                          <a:pt x="2018048" y="395622"/>
                          <a:pt x="1760602" y="400110"/>
                        </a:cubicBezTo>
                        <a:cubicBezTo>
                          <a:pt x="1503156" y="404598"/>
                          <a:pt x="1347675" y="383915"/>
                          <a:pt x="1217908" y="400110"/>
                        </a:cubicBezTo>
                        <a:cubicBezTo>
                          <a:pt x="1088141" y="416305"/>
                          <a:pt x="838382" y="419873"/>
                          <a:pt x="586867" y="400110"/>
                        </a:cubicBezTo>
                        <a:cubicBezTo>
                          <a:pt x="335352" y="380347"/>
                          <a:pt x="224698" y="371890"/>
                          <a:pt x="0" y="400110"/>
                        </a:cubicBezTo>
                        <a:cubicBezTo>
                          <a:pt x="10455" y="300579"/>
                          <a:pt x="11115" y="152602"/>
                          <a:pt x="0" y="0"/>
                        </a:cubicBezTo>
                        <a:close/>
                      </a:path>
                    </a:pathLst>
                  </a:custGeom>
                  <ask:type>
                    <ask:lineSketchNone/>
                  </ask:type>
                </ask:lineSketchStyleProps>
              </a:ext>
            </a:extLst>
          </a:ln>
        </p:spPr>
        <p:txBody>
          <a:bodyPr wrap="square">
            <a:spAutoFit/>
          </a:bodyPr>
          <a:lstStyle>
            <a:defPPr>
              <a:defRPr lang="it-IT"/>
            </a:defPPr>
            <a:lvl1pPr algn="ctr">
              <a:defRPr sz="2000">
                <a:solidFill>
                  <a:srgbClr val="002060"/>
                </a:solidFill>
                <a:effectLst/>
                <a:latin typeface="Eurostile" panose="020B0504020202050204" pitchFamily="34" charset="0"/>
              </a:defRPr>
            </a:lvl1pPr>
          </a:lstStyle>
          <a:p>
            <a:r>
              <a:rPr lang="it-IT" b="1" dirty="0"/>
              <a:t>Valore Capitale del Bene</a:t>
            </a:r>
          </a:p>
        </p:txBody>
      </p:sp>
      <p:sp>
        <p:nvSpPr>
          <p:cNvPr id="13" name="CasellaDiTesto 12">
            <a:extLst>
              <a:ext uri="{FF2B5EF4-FFF2-40B4-BE49-F238E27FC236}">
                <a16:creationId xmlns:a16="http://schemas.microsoft.com/office/drawing/2014/main" id="{F70BE83A-2F96-7135-6E4A-5DBA0DB9A714}"/>
              </a:ext>
            </a:extLst>
          </p:cNvPr>
          <p:cNvSpPr txBox="1"/>
          <p:nvPr/>
        </p:nvSpPr>
        <p:spPr>
          <a:xfrm>
            <a:off x="3887298" y="5385410"/>
            <a:ext cx="4417283" cy="400110"/>
          </a:xfrm>
          <a:prstGeom prst="rect">
            <a:avLst/>
          </a:prstGeom>
          <a:noFill/>
          <a:ln w="25400" cap="rnd">
            <a:solidFill>
              <a:schemeClr val="accent1"/>
            </a:solidFill>
            <a:bevel/>
            <a:extLst>
              <a:ext uri="{C807C97D-BFC1-408E-A445-0C87EB9F89A2}">
                <ask:lineSketchStyleProps xmlns:ask="http://schemas.microsoft.com/office/drawing/2018/sketchyshapes" sd="15745000">
                  <a:custGeom>
                    <a:avLst/>
                    <a:gdLst>
                      <a:gd name="connsiteX0" fmla="*/ 0 w 4417282"/>
                      <a:gd name="connsiteY0" fmla="*/ 0 h 400110"/>
                      <a:gd name="connsiteX1" fmla="*/ 719386 w 4417282"/>
                      <a:gd name="connsiteY1" fmla="*/ 0 h 400110"/>
                      <a:gd name="connsiteX2" fmla="*/ 1217908 w 4417282"/>
                      <a:gd name="connsiteY2" fmla="*/ 0 h 400110"/>
                      <a:gd name="connsiteX3" fmla="*/ 1760602 w 4417282"/>
                      <a:gd name="connsiteY3" fmla="*/ 0 h 400110"/>
                      <a:gd name="connsiteX4" fmla="*/ 2347470 w 4417282"/>
                      <a:gd name="connsiteY4" fmla="*/ 0 h 400110"/>
                      <a:gd name="connsiteX5" fmla="*/ 3066856 w 4417282"/>
                      <a:gd name="connsiteY5" fmla="*/ 0 h 400110"/>
                      <a:gd name="connsiteX6" fmla="*/ 3653723 w 4417282"/>
                      <a:gd name="connsiteY6" fmla="*/ 0 h 400110"/>
                      <a:gd name="connsiteX7" fmla="*/ 4417282 w 4417282"/>
                      <a:gd name="connsiteY7" fmla="*/ 0 h 400110"/>
                      <a:gd name="connsiteX8" fmla="*/ 4417282 w 4417282"/>
                      <a:gd name="connsiteY8" fmla="*/ 400110 h 400110"/>
                      <a:gd name="connsiteX9" fmla="*/ 3786242 w 4417282"/>
                      <a:gd name="connsiteY9" fmla="*/ 400110 h 400110"/>
                      <a:gd name="connsiteX10" fmla="*/ 3155201 w 4417282"/>
                      <a:gd name="connsiteY10" fmla="*/ 400110 h 400110"/>
                      <a:gd name="connsiteX11" fmla="*/ 2435816 w 4417282"/>
                      <a:gd name="connsiteY11" fmla="*/ 400110 h 400110"/>
                      <a:gd name="connsiteX12" fmla="*/ 1760602 w 4417282"/>
                      <a:gd name="connsiteY12" fmla="*/ 400110 h 400110"/>
                      <a:gd name="connsiteX13" fmla="*/ 1217908 w 4417282"/>
                      <a:gd name="connsiteY13" fmla="*/ 400110 h 400110"/>
                      <a:gd name="connsiteX14" fmla="*/ 586867 w 4417282"/>
                      <a:gd name="connsiteY14" fmla="*/ 400110 h 400110"/>
                      <a:gd name="connsiteX15" fmla="*/ 0 w 4417282"/>
                      <a:gd name="connsiteY15" fmla="*/ 400110 h 400110"/>
                      <a:gd name="connsiteX16" fmla="*/ 0 w 4417282"/>
                      <a:gd name="connsiteY16"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17282" h="400110" extrusionOk="0">
                        <a:moveTo>
                          <a:pt x="0" y="0"/>
                        </a:moveTo>
                        <a:cubicBezTo>
                          <a:pt x="153876" y="9211"/>
                          <a:pt x="505340" y="-4382"/>
                          <a:pt x="719386" y="0"/>
                        </a:cubicBezTo>
                        <a:cubicBezTo>
                          <a:pt x="933432" y="4382"/>
                          <a:pt x="1103897" y="-13782"/>
                          <a:pt x="1217908" y="0"/>
                        </a:cubicBezTo>
                        <a:cubicBezTo>
                          <a:pt x="1331919" y="13782"/>
                          <a:pt x="1586727" y="-6705"/>
                          <a:pt x="1760602" y="0"/>
                        </a:cubicBezTo>
                        <a:cubicBezTo>
                          <a:pt x="1934477" y="6705"/>
                          <a:pt x="2164560" y="-3711"/>
                          <a:pt x="2347470" y="0"/>
                        </a:cubicBezTo>
                        <a:cubicBezTo>
                          <a:pt x="2530380" y="3711"/>
                          <a:pt x="2737486" y="499"/>
                          <a:pt x="3066856" y="0"/>
                        </a:cubicBezTo>
                        <a:cubicBezTo>
                          <a:pt x="3396226" y="-499"/>
                          <a:pt x="3515221" y="997"/>
                          <a:pt x="3653723" y="0"/>
                        </a:cubicBezTo>
                        <a:cubicBezTo>
                          <a:pt x="3792225" y="-997"/>
                          <a:pt x="4043749" y="-13132"/>
                          <a:pt x="4417282" y="0"/>
                        </a:cubicBezTo>
                        <a:cubicBezTo>
                          <a:pt x="4406373" y="85454"/>
                          <a:pt x="4417281" y="287073"/>
                          <a:pt x="4417282" y="400110"/>
                        </a:cubicBezTo>
                        <a:cubicBezTo>
                          <a:pt x="4128404" y="415825"/>
                          <a:pt x="4015186" y="393774"/>
                          <a:pt x="3786242" y="400110"/>
                        </a:cubicBezTo>
                        <a:cubicBezTo>
                          <a:pt x="3557298" y="406446"/>
                          <a:pt x="3451340" y="409648"/>
                          <a:pt x="3155201" y="400110"/>
                        </a:cubicBezTo>
                        <a:cubicBezTo>
                          <a:pt x="2859062" y="390572"/>
                          <a:pt x="2676263" y="388853"/>
                          <a:pt x="2435816" y="400110"/>
                        </a:cubicBezTo>
                        <a:cubicBezTo>
                          <a:pt x="2195369" y="411367"/>
                          <a:pt x="2018048" y="395622"/>
                          <a:pt x="1760602" y="400110"/>
                        </a:cubicBezTo>
                        <a:cubicBezTo>
                          <a:pt x="1503156" y="404598"/>
                          <a:pt x="1347675" y="383915"/>
                          <a:pt x="1217908" y="400110"/>
                        </a:cubicBezTo>
                        <a:cubicBezTo>
                          <a:pt x="1088141" y="416305"/>
                          <a:pt x="838382" y="419873"/>
                          <a:pt x="586867" y="400110"/>
                        </a:cubicBezTo>
                        <a:cubicBezTo>
                          <a:pt x="335352" y="380347"/>
                          <a:pt x="224698" y="371890"/>
                          <a:pt x="0" y="400110"/>
                        </a:cubicBezTo>
                        <a:cubicBezTo>
                          <a:pt x="10455" y="300579"/>
                          <a:pt x="11115" y="152602"/>
                          <a:pt x="0" y="0"/>
                        </a:cubicBezTo>
                        <a:close/>
                      </a:path>
                    </a:pathLst>
                  </a:custGeom>
                  <ask:type>
                    <ask:lineSketchNone/>
                  </ask:type>
                </ask:lineSketchStyleProps>
              </a:ext>
            </a:extLst>
          </a:ln>
        </p:spPr>
        <p:txBody>
          <a:bodyPr wrap="square">
            <a:spAutoFit/>
          </a:bodyPr>
          <a:lstStyle>
            <a:defPPr>
              <a:defRPr lang="it-IT"/>
            </a:defPPr>
            <a:lvl1pPr algn="ctr">
              <a:defRPr sz="2000" b="1">
                <a:solidFill>
                  <a:srgbClr val="002060"/>
                </a:solidFill>
                <a:effectLst/>
                <a:latin typeface="Eurostile" panose="020B0504020202050204" pitchFamily="34" charset="0"/>
              </a:defRPr>
            </a:lvl1pPr>
          </a:lstStyle>
          <a:p>
            <a:r>
              <a:rPr lang="it-IT" dirty="0"/>
              <a:t>Valore di Costo dell’impianto</a:t>
            </a:r>
          </a:p>
        </p:txBody>
      </p:sp>
      <p:sp>
        <p:nvSpPr>
          <p:cNvPr id="19" name="Croce 18">
            <a:extLst>
              <a:ext uri="{FF2B5EF4-FFF2-40B4-BE49-F238E27FC236}">
                <a16:creationId xmlns:a16="http://schemas.microsoft.com/office/drawing/2014/main" id="{3CAA499A-BA31-6316-6830-AEC2194475EE}"/>
              </a:ext>
            </a:extLst>
          </p:cNvPr>
          <p:cNvSpPr/>
          <p:nvPr/>
        </p:nvSpPr>
        <p:spPr>
          <a:xfrm>
            <a:off x="5843910" y="4653136"/>
            <a:ext cx="504056" cy="504056"/>
          </a:xfrm>
          <a:prstGeom prst="plus">
            <a:avLst>
              <a:gd name="adj" fmla="val 3980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Freccia in giù 19">
            <a:extLst>
              <a:ext uri="{FF2B5EF4-FFF2-40B4-BE49-F238E27FC236}">
                <a16:creationId xmlns:a16="http://schemas.microsoft.com/office/drawing/2014/main" id="{BE66BF4E-352A-C9E3-CA0B-2068A4CDC735}"/>
              </a:ext>
            </a:extLst>
          </p:cNvPr>
          <p:cNvSpPr/>
          <p:nvPr/>
        </p:nvSpPr>
        <p:spPr>
          <a:xfrm>
            <a:off x="5788853" y="3140968"/>
            <a:ext cx="612130" cy="64807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a:extLst>
              <a:ext uri="{FF2B5EF4-FFF2-40B4-BE49-F238E27FC236}">
                <a16:creationId xmlns:a16="http://schemas.microsoft.com/office/drawing/2014/main" id="{413789D3-DAE2-4096-6DEC-4472347DCEAD}"/>
              </a:ext>
            </a:extLst>
          </p:cNvPr>
          <p:cNvSpPr txBox="1"/>
          <p:nvPr/>
        </p:nvSpPr>
        <p:spPr>
          <a:xfrm>
            <a:off x="3886278" y="2492896"/>
            <a:ext cx="4417282" cy="400110"/>
          </a:xfrm>
          <a:prstGeom prst="rect">
            <a:avLst/>
          </a:prstGeom>
          <a:noFill/>
          <a:ln w="25400" cap="rnd">
            <a:solidFill>
              <a:schemeClr val="accent1"/>
            </a:solidFill>
            <a:bevel/>
            <a:extLst>
              <a:ext uri="{C807C97D-BFC1-408E-A445-0C87EB9F89A2}">
                <ask:lineSketchStyleProps xmlns:ask="http://schemas.microsoft.com/office/drawing/2018/sketchyshapes" sd="15745000">
                  <a:custGeom>
                    <a:avLst/>
                    <a:gdLst>
                      <a:gd name="connsiteX0" fmla="*/ 0 w 4417282"/>
                      <a:gd name="connsiteY0" fmla="*/ 0 h 400110"/>
                      <a:gd name="connsiteX1" fmla="*/ 719386 w 4417282"/>
                      <a:gd name="connsiteY1" fmla="*/ 0 h 400110"/>
                      <a:gd name="connsiteX2" fmla="*/ 1217908 w 4417282"/>
                      <a:gd name="connsiteY2" fmla="*/ 0 h 400110"/>
                      <a:gd name="connsiteX3" fmla="*/ 1760602 w 4417282"/>
                      <a:gd name="connsiteY3" fmla="*/ 0 h 400110"/>
                      <a:gd name="connsiteX4" fmla="*/ 2347470 w 4417282"/>
                      <a:gd name="connsiteY4" fmla="*/ 0 h 400110"/>
                      <a:gd name="connsiteX5" fmla="*/ 3066856 w 4417282"/>
                      <a:gd name="connsiteY5" fmla="*/ 0 h 400110"/>
                      <a:gd name="connsiteX6" fmla="*/ 3653723 w 4417282"/>
                      <a:gd name="connsiteY6" fmla="*/ 0 h 400110"/>
                      <a:gd name="connsiteX7" fmla="*/ 4417282 w 4417282"/>
                      <a:gd name="connsiteY7" fmla="*/ 0 h 400110"/>
                      <a:gd name="connsiteX8" fmla="*/ 4417282 w 4417282"/>
                      <a:gd name="connsiteY8" fmla="*/ 400110 h 400110"/>
                      <a:gd name="connsiteX9" fmla="*/ 3786242 w 4417282"/>
                      <a:gd name="connsiteY9" fmla="*/ 400110 h 400110"/>
                      <a:gd name="connsiteX10" fmla="*/ 3155201 w 4417282"/>
                      <a:gd name="connsiteY10" fmla="*/ 400110 h 400110"/>
                      <a:gd name="connsiteX11" fmla="*/ 2435816 w 4417282"/>
                      <a:gd name="connsiteY11" fmla="*/ 400110 h 400110"/>
                      <a:gd name="connsiteX12" fmla="*/ 1760602 w 4417282"/>
                      <a:gd name="connsiteY12" fmla="*/ 400110 h 400110"/>
                      <a:gd name="connsiteX13" fmla="*/ 1217908 w 4417282"/>
                      <a:gd name="connsiteY13" fmla="*/ 400110 h 400110"/>
                      <a:gd name="connsiteX14" fmla="*/ 586867 w 4417282"/>
                      <a:gd name="connsiteY14" fmla="*/ 400110 h 400110"/>
                      <a:gd name="connsiteX15" fmla="*/ 0 w 4417282"/>
                      <a:gd name="connsiteY15" fmla="*/ 400110 h 400110"/>
                      <a:gd name="connsiteX16" fmla="*/ 0 w 4417282"/>
                      <a:gd name="connsiteY16"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17282" h="400110" extrusionOk="0">
                        <a:moveTo>
                          <a:pt x="0" y="0"/>
                        </a:moveTo>
                        <a:cubicBezTo>
                          <a:pt x="153876" y="9211"/>
                          <a:pt x="505340" y="-4382"/>
                          <a:pt x="719386" y="0"/>
                        </a:cubicBezTo>
                        <a:cubicBezTo>
                          <a:pt x="933432" y="4382"/>
                          <a:pt x="1103897" y="-13782"/>
                          <a:pt x="1217908" y="0"/>
                        </a:cubicBezTo>
                        <a:cubicBezTo>
                          <a:pt x="1331919" y="13782"/>
                          <a:pt x="1586727" y="-6705"/>
                          <a:pt x="1760602" y="0"/>
                        </a:cubicBezTo>
                        <a:cubicBezTo>
                          <a:pt x="1934477" y="6705"/>
                          <a:pt x="2164560" y="-3711"/>
                          <a:pt x="2347470" y="0"/>
                        </a:cubicBezTo>
                        <a:cubicBezTo>
                          <a:pt x="2530380" y="3711"/>
                          <a:pt x="2737486" y="499"/>
                          <a:pt x="3066856" y="0"/>
                        </a:cubicBezTo>
                        <a:cubicBezTo>
                          <a:pt x="3396226" y="-499"/>
                          <a:pt x="3515221" y="997"/>
                          <a:pt x="3653723" y="0"/>
                        </a:cubicBezTo>
                        <a:cubicBezTo>
                          <a:pt x="3792225" y="-997"/>
                          <a:pt x="4043749" y="-13132"/>
                          <a:pt x="4417282" y="0"/>
                        </a:cubicBezTo>
                        <a:cubicBezTo>
                          <a:pt x="4406373" y="85454"/>
                          <a:pt x="4417281" y="287073"/>
                          <a:pt x="4417282" y="400110"/>
                        </a:cubicBezTo>
                        <a:cubicBezTo>
                          <a:pt x="4128404" y="415825"/>
                          <a:pt x="4015186" y="393774"/>
                          <a:pt x="3786242" y="400110"/>
                        </a:cubicBezTo>
                        <a:cubicBezTo>
                          <a:pt x="3557298" y="406446"/>
                          <a:pt x="3451340" y="409648"/>
                          <a:pt x="3155201" y="400110"/>
                        </a:cubicBezTo>
                        <a:cubicBezTo>
                          <a:pt x="2859062" y="390572"/>
                          <a:pt x="2676263" y="388853"/>
                          <a:pt x="2435816" y="400110"/>
                        </a:cubicBezTo>
                        <a:cubicBezTo>
                          <a:pt x="2195369" y="411367"/>
                          <a:pt x="2018048" y="395622"/>
                          <a:pt x="1760602" y="400110"/>
                        </a:cubicBezTo>
                        <a:cubicBezTo>
                          <a:pt x="1503156" y="404598"/>
                          <a:pt x="1347675" y="383915"/>
                          <a:pt x="1217908" y="400110"/>
                        </a:cubicBezTo>
                        <a:cubicBezTo>
                          <a:pt x="1088141" y="416305"/>
                          <a:pt x="838382" y="419873"/>
                          <a:pt x="586867" y="400110"/>
                        </a:cubicBezTo>
                        <a:cubicBezTo>
                          <a:pt x="335352" y="380347"/>
                          <a:pt x="224698" y="371890"/>
                          <a:pt x="0" y="400110"/>
                        </a:cubicBezTo>
                        <a:cubicBezTo>
                          <a:pt x="10455" y="300579"/>
                          <a:pt x="11115" y="152602"/>
                          <a:pt x="0" y="0"/>
                        </a:cubicBezTo>
                        <a:close/>
                      </a:path>
                    </a:pathLst>
                  </a:custGeom>
                  <ask:type>
                    <ask:lineSketchNone/>
                  </ask:type>
                </ask:lineSketchStyleProps>
              </a:ext>
            </a:extLst>
          </a:ln>
        </p:spPr>
        <p:txBody>
          <a:bodyPr wrap="square">
            <a:spAutoFit/>
          </a:bodyPr>
          <a:lstStyle>
            <a:defPPr>
              <a:defRPr lang="it-IT"/>
            </a:defPPr>
            <a:lvl1pPr algn="ctr">
              <a:defRPr sz="2000" b="1">
                <a:solidFill>
                  <a:srgbClr val="002060"/>
                </a:solidFill>
                <a:effectLst/>
                <a:latin typeface="Eurostile" panose="020B0504020202050204" pitchFamily="34" charset="0"/>
              </a:defRPr>
            </a:lvl1pPr>
          </a:lstStyle>
          <a:p>
            <a:r>
              <a:rPr lang="it-IT" dirty="0">
                <a:effectLst>
                  <a:outerShdw blurRad="38100" dist="38100" dir="2700000" algn="tl">
                    <a:srgbClr val="000000">
                      <a:alpha val="43137"/>
                    </a:srgbClr>
                  </a:outerShdw>
                </a:effectLst>
              </a:rPr>
              <a:t>Valore Capitale post intervento</a:t>
            </a:r>
          </a:p>
        </p:txBody>
      </p:sp>
      <p:sp>
        <p:nvSpPr>
          <p:cNvPr id="6" name="CasellaDiTesto 5">
            <a:extLst>
              <a:ext uri="{FF2B5EF4-FFF2-40B4-BE49-F238E27FC236}">
                <a16:creationId xmlns:a16="http://schemas.microsoft.com/office/drawing/2014/main" id="{2299F9FF-A45E-CD28-154F-B8BB1F3F00DC}"/>
              </a:ext>
            </a:extLst>
          </p:cNvPr>
          <p:cNvSpPr txBox="1"/>
          <p:nvPr/>
        </p:nvSpPr>
        <p:spPr>
          <a:xfrm rot="16200000">
            <a:off x="-1080000" y="3600000"/>
            <a:ext cx="3510000" cy="954107"/>
          </a:xfrm>
          <a:prstGeom prst="rect">
            <a:avLst/>
          </a:prstGeom>
          <a:noFill/>
        </p:spPr>
        <p:txBody>
          <a:bodyPr wrap="square">
            <a:spAutoFit/>
          </a:bodyPr>
          <a:lstStyle/>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Nota DR FVG</a:t>
            </a:r>
          </a:p>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prot. 20110/2024</a:t>
            </a:r>
          </a:p>
        </p:txBody>
      </p:sp>
    </p:spTree>
    <p:extLst>
      <p:ext uri="{BB962C8B-B14F-4D97-AF65-F5344CB8AC3E}">
        <p14:creationId xmlns:p14="http://schemas.microsoft.com/office/powerpoint/2010/main" val="3125464266"/>
      </p:ext>
    </p:extLst>
  </p:cSld>
  <p:clrMapOvr>
    <a:masterClrMapping/>
  </p:clrMapOvr>
  <p:transition spd="med">
    <p:wipe dir="r"/>
  </p:transition>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0F79A19-40AC-0A2C-7E2D-8F57998B69AB}"/>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09128DE8-CFDE-6332-43C0-7D29BD5CBB70}"/>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5" name="CasellaDiTesto 4">
            <a:extLst>
              <a:ext uri="{FF2B5EF4-FFF2-40B4-BE49-F238E27FC236}">
                <a16:creationId xmlns:a16="http://schemas.microsoft.com/office/drawing/2014/main" id="{7E04F6A2-DDCF-6051-8D26-1570795B56B2}"/>
              </a:ext>
            </a:extLst>
          </p:cNvPr>
          <p:cNvSpPr txBox="1"/>
          <p:nvPr/>
        </p:nvSpPr>
        <p:spPr>
          <a:xfrm rot="16200000">
            <a:off x="-1080000" y="3600000"/>
            <a:ext cx="3510000" cy="954107"/>
          </a:xfrm>
          <a:prstGeom prst="rect">
            <a:avLst/>
          </a:prstGeom>
          <a:noFill/>
        </p:spPr>
        <p:txBody>
          <a:bodyPr wrap="square">
            <a:spAutoFit/>
          </a:bodyPr>
          <a:lstStyle/>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Nota DR FVG</a:t>
            </a:r>
          </a:p>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prot. 20110/2024</a:t>
            </a:r>
          </a:p>
        </p:txBody>
      </p:sp>
      <p:sp>
        <p:nvSpPr>
          <p:cNvPr id="9" name="CasellaDiTesto 8">
            <a:extLst>
              <a:ext uri="{FF2B5EF4-FFF2-40B4-BE49-F238E27FC236}">
                <a16:creationId xmlns:a16="http://schemas.microsoft.com/office/drawing/2014/main" id="{40509997-F230-EC03-2E56-4FA501450AB7}"/>
              </a:ext>
            </a:extLst>
          </p:cNvPr>
          <p:cNvSpPr txBox="1"/>
          <p:nvPr/>
        </p:nvSpPr>
        <p:spPr>
          <a:xfrm>
            <a:off x="3887297" y="2433600"/>
            <a:ext cx="4417282" cy="400110"/>
          </a:xfrm>
          <a:prstGeom prst="rect">
            <a:avLst/>
          </a:prstGeom>
          <a:noFill/>
          <a:ln w="25400" cap="rnd">
            <a:solidFill>
              <a:schemeClr val="accent1"/>
            </a:solidFill>
            <a:bevel/>
            <a:extLst>
              <a:ext uri="{C807C97D-BFC1-408E-A445-0C87EB9F89A2}">
                <ask:lineSketchStyleProps xmlns:ask="http://schemas.microsoft.com/office/drawing/2018/sketchyshapes" sd="15745000">
                  <a:custGeom>
                    <a:avLst/>
                    <a:gdLst>
                      <a:gd name="connsiteX0" fmla="*/ 0 w 4417282"/>
                      <a:gd name="connsiteY0" fmla="*/ 0 h 400110"/>
                      <a:gd name="connsiteX1" fmla="*/ 719386 w 4417282"/>
                      <a:gd name="connsiteY1" fmla="*/ 0 h 400110"/>
                      <a:gd name="connsiteX2" fmla="*/ 1217908 w 4417282"/>
                      <a:gd name="connsiteY2" fmla="*/ 0 h 400110"/>
                      <a:gd name="connsiteX3" fmla="*/ 1760602 w 4417282"/>
                      <a:gd name="connsiteY3" fmla="*/ 0 h 400110"/>
                      <a:gd name="connsiteX4" fmla="*/ 2347470 w 4417282"/>
                      <a:gd name="connsiteY4" fmla="*/ 0 h 400110"/>
                      <a:gd name="connsiteX5" fmla="*/ 3066856 w 4417282"/>
                      <a:gd name="connsiteY5" fmla="*/ 0 h 400110"/>
                      <a:gd name="connsiteX6" fmla="*/ 3653723 w 4417282"/>
                      <a:gd name="connsiteY6" fmla="*/ 0 h 400110"/>
                      <a:gd name="connsiteX7" fmla="*/ 4417282 w 4417282"/>
                      <a:gd name="connsiteY7" fmla="*/ 0 h 400110"/>
                      <a:gd name="connsiteX8" fmla="*/ 4417282 w 4417282"/>
                      <a:gd name="connsiteY8" fmla="*/ 400110 h 400110"/>
                      <a:gd name="connsiteX9" fmla="*/ 3786242 w 4417282"/>
                      <a:gd name="connsiteY9" fmla="*/ 400110 h 400110"/>
                      <a:gd name="connsiteX10" fmla="*/ 3155201 w 4417282"/>
                      <a:gd name="connsiteY10" fmla="*/ 400110 h 400110"/>
                      <a:gd name="connsiteX11" fmla="*/ 2435816 w 4417282"/>
                      <a:gd name="connsiteY11" fmla="*/ 400110 h 400110"/>
                      <a:gd name="connsiteX12" fmla="*/ 1760602 w 4417282"/>
                      <a:gd name="connsiteY12" fmla="*/ 400110 h 400110"/>
                      <a:gd name="connsiteX13" fmla="*/ 1217908 w 4417282"/>
                      <a:gd name="connsiteY13" fmla="*/ 400110 h 400110"/>
                      <a:gd name="connsiteX14" fmla="*/ 586867 w 4417282"/>
                      <a:gd name="connsiteY14" fmla="*/ 400110 h 400110"/>
                      <a:gd name="connsiteX15" fmla="*/ 0 w 4417282"/>
                      <a:gd name="connsiteY15" fmla="*/ 400110 h 400110"/>
                      <a:gd name="connsiteX16" fmla="*/ 0 w 4417282"/>
                      <a:gd name="connsiteY16"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17282" h="400110" extrusionOk="0">
                        <a:moveTo>
                          <a:pt x="0" y="0"/>
                        </a:moveTo>
                        <a:cubicBezTo>
                          <a:pt x="153876" y="9211"/>
                          <a:pt x="505340" y="-4382"/>
                          <a:pt x="719386" y="0"/>
                        </a:cubicBezTo>
                        <a:cubicBezTo>
                          <a:pt x="933432" y="4382"/>
                          <a:pt x="1103897" y="-13782"/>
                          <a:pt x="1217908" y="0"/>
                        </a:cubicBezTo>
                        <a:cubicBezTo>
                          <a:pt x="1331919" y="13782"/>
                          <a:pt x="1586727" y="-6705"/>
                          <a:pt x="1760602" y="0"/>
                        </a:cubicBezTo>
                        <a:cubicBezTo>
                          <a:pt x="1934477" y="6705"/>
                          <a:pt x="2164560" y="-3711"/>
                          <a:pt x="2347470" y="0"/>
                        </a:cubicBezTo>
                        <a:cubicBezTo>
                          <a:pt x="2530380" y="3711"/>
                          <a:pt x="2737486" y="499"/>
                          <a:pt x="3066856" y="0"/>
                        </a:cubicBezTo>
                        <a:cubicBezTo>
                          <a:pt x="3396226" y="-499"/>
                          <a:pt x="3515221" y="997"/>
                          <a:pt x="3653723" y="0"/>
                        </a:cubicBezTo>
                        <a:cubicBezTo>
                          <a:pt x="3792225" y="-997"/>
                          <a:pt x="4043749" y="-13132"/>
                          <a:pt x="4417282" y="0"/>
                        </a:cubicBezTo>
                        <a:cubicBezTo>
                          <a:pt x="4406373" y="85454"/>
                          <a:pt x="4417281" y="287073"/>
                          <a:pt x="4417282" y="400110"/>
                        </a:cubicBezTo>
                        <a:cubicBezTo>
                          <a:pt x="4128404" y="415825"/>
                          <a:pt x="4015186" y="393774"/>
                          <a:pt x="3786242" y="400110"/>
                        </a:cubicBezTo>
                        <a:cubicBezTo>
                          <a:pt x="3557298" y="406446"/>
                          <a:pt x="3451340" y="409648"/>
                          <a:pt x="3155201" y="400110"/>
                        </a:cubicBezTo>
                        <a:cubicBezTo>
                          <a:pt x="2859062" y="390572"/>
                          <a:pt x="2676263" y="388853"/>
                          <a:pt x="2435816" y="400110"/>
                        </a:cubicBezTo>
                        <a:cubicBezTo>
                          <a:pt x="2195369" y="411367"/>
                          <a:pt x="2018048" y="395622"/>
                          <a:pt x="1760602" y="400110"/>
                        </a:cubicBezTo>
                        <a:cubicBezTo>
                          <a:pt x="1503156" y="404598"/>
                          <a:pt x="1347675" y="383915"/>
                          <a:pt x="1217908" y="400110"/>
                        </a:cubicBezTo>
                        <a:cubicBezTo>
                          <a:pt x="1088141" y="416305"/>
                          <a:pt x="838382" y="419873"/>
                          <a:pt x="586867" y="400110"/>
                        </a:cubicBezTo>
                        <a:cubicBezTo>
                          <a:pt x="335352" y="380347"/>
                          <a:pt x="224698" y="371890"/>
                          <a:pt x="0" y="400110"/>
                        </a:cubicBezTo>
                        <a:cubicBezTo>
                          <a:pt x="10455" y="300579"/>
                          <a:pt x="11115" y="152602"/>
                          <a:pt x="0" y="0"/>
                        </a:cubicBezTo>
                        <a:close/>
                      </a:path>
                    </a:pathLst>
                  </a:custGeom>
                  <ask:type>
                    <ask:lineSketchNone/>
                  </ask:type>
                </ask:lineSketchStyleProps>
              </a:ext>
            </a:extLst>
          </a:ln>
        </p:spPr>
        <p:txBody>
          <a:bodyPr wrap="square">
            <a:spAutoFit/>
          </a:bodyPr>
          <a:lstStyle>
            <a:defPPr>
              <a:defRPr lang="it-IT"/>
            </a:defPPr>
            <a:lvl1pPr algn="ctr">
              <a:defRPr sz="2000">
                <a:solidFill>
                  <a:srgbClr val="002060"/>
                </a:solidFill>
                <a:effectLst/>
                <a:latin typeface="Eurostile" panose="020B0504020202050204" pitchFamily="34" charset="0"/>
              </a:defRPr>
            </a:lvl1pPr>
          </a:lstStyle>
          <a:p>
            <a:r>
              <a:rPr lang="it-IT" b="1" dirty="0"/>
              <a:t>Valore Capitale del Bene</a:t>
            </a:r>
          </a:p>
        </p:txBody>
      </p:sp>
      <p:sp>
        <p:nvSpPr>
          <p:cNvPr id="16" name="CasellaDiTesto 15">
            <a:extLst>
              <a:ext uri="{FF2B5EF4-FFF2-40B4-BE49-F238E27FC236}">
                <a16:creationId xmlns:a16="http://schemas.microsoft.com/office/drawing/2014/main" id="{4B3B9F9F-B9A1-8719-3E01-703146F3AFD5}"/>
              </a:ext>
            </a:extLst>
          </p:cNvPr>
          <p:cNvSpPr txBox="1"/>
          <p:nvPr/>
        </p:nvSpPr>
        <p:spPr>
          <a:xfrm>
            <a:off x="1800000" y="3240000"/>
            <a:ext cx="9720000" cy="707886"/>
          </a:xfrm>
          <a:custGeom>
            <a:avLst/>
            <a:gdLst>
              <a:gd name="connsiteX0" fmla="*/ 0 w 9720000"/>
              <a:gd name="connsiteY0" fmla="*/ 0 h 707886"/>
              <a:gd name="connsiteX1" fmla="*/ 791486 w 9720000"/>
              <a:gd name="connsiteY1" fmla="*/ 0 h 707886"/>
              <a:gd name="connsiteX2" fmla="*/ 1291371 w 9720000"/>
              <a:gd name="connsiteY2" fmla="*/ 0 h 707886"/>
              <a:gd name="connsiteX3" fmla="*/ 1985657 w 9720000"/>
              <a:gd name="connsiteY3" fmla="*/ 0 h 707886"/>
              <a:gd name="connsiteX4" fmla="*/ 2485543 w 9720000"/>
              <a:gd name="connsiteY4" fmla="*/ 0 h 707886"/>
              <a:gd name="connsiteX5" fmla="*/ 2888229 w 9720000"/>
              <a:gd name="connsiteY5" fmla="*/ 0 h 707886"/>
              <a:gd name="connsiteX6" fmla="*/ 3290914 w 9720000"/>
              <a:gd name="connsiteY6" fmla="*/ 0 h 707886"/>
              <a:gd name="connsiteX7" fmla="*/ 3985200 w 9720000"/>
              <a:gd name="connsiteY7" fmla="*/ 0 h 707886"/>
              <a:gd name="connsiteX8" fmla="*/ 4485086 w 9720000"/>
              <a:gd name="connsiteY8" fmla="*/ 0 h 707886"/>
              <a:gd name="connsiteX9" fmla="*/ 5179371 w 9720000"/>
              <a:gd name="connsiteY9" fmla="*/ 0 h 707886"/>
              <a:gd name="connsiteX10" fmla="*/ 5679257 w 9720000"/>
              <a:gd name="connsiteY10" fmla="*/ 0 h 707886"/>
              <a:gd name="connsiteX11" fmla="*/ 6179143 w 9720000"/>
              <a:gd name="connsiteY11" fmla="*/ 0 h 707886"/>
              <a:gd name="connsiteX12" fmla="*/ 6970629 w 9720000"/>
              <a:gd name="connsiteY12" fmla="*/ 0 h 707886"/>
              <a:gd name="connsiteX13" fmla="*/ 7567714 w 9720000"/>
              <a:gd name="connsiteY13" fmla="*/ 0 h 707886"/>
              <a:gd name="connsiteX14" fmla="*/ 8164800 w 9720000"/>
              <a:gd name="connsiteY14" fmla="*/ 0 h 707886"/>
              <a:gd name="connsiteX15" fmla="*/ 8567486 w 9720000"/>
              <a:gd name="connsiteY15" fmla="*/ 0 h 707886"/>
              <a:gd name="connsiteX16" fmla="*/ 9720000 w 9720000"/>
              <a:gd name="connsiteY16" fmla="*/ 0 h 707886"/>
              <a:gd name="connsiteX17" fmla="*/ 9720000 w 9720000"/>
              <a:gd name="connsiteY17" fmla="*/ 339785 h 707886"/>
              <a:gd name="connsiteX18" fmla="*/ 9720000 w 9720000"/>
              <a:gd name="connsiteY18" fmla="*/ 707886 h 707886"/>
              <a:gd name="connsiteX19" fmla="*/ 8928514 w 9720000"/>
              <a:gd name="connsiteY19" fmla="*/ 707886 h 707886"/>
              <a:gd name="connsiteX20" fmla="*/ 8331429 w 9720000"/>
              <a:gd name="connsiteY20" fmla="*/ 707886 h 707886"/>
              <a:gd name="connsiteX21" fmla="*/ 7539943 w 9720000"/>
              <a:gd name="connsiteY21" fmla="*/ 707886 h 707886"/>
              <a:gd name="connsiteX22" fmla="*/ 6845657 w 9720000"/>
              <a:gd name="connsiteY22" fmla="*/ 707886 h 707886"/>
              <a:gd name="connsiteX23" fmla="*/ 6248571 w 9720000"/>
              <a:gd name="connsiteY23" fmla="*/ 707886 h 707886"/>
              <a:gd name="connsiteX24" fmla="*/ 5748686 w 9720000"/>
              <a:gd name="connsiteY24" fmla="*/ 707886 h 707886"/>
              <a:gd name="connsiteX25" fmla="*/ 5054400 w 9720000"/>
              <a:gd name="connsiteY25" fmla="*/ 707886 h 707886"/>
              <a:gd name="connsiteX26" fmla="*/ 4165714 w 9720000"/>
              <a:gd name="connsiteY26" fmla="*/ 707886 h 707886"/>
              <a:gd name="connsiteX27" fmla="*/ 3471429 w 9720000"/>
              <a:gd name="connsiteY27" fmla="*/ 707886 h 707886"/>
              <a:gd name="connsiteX28" fmla="*/ 2582743 w 9720000"/>
              <a:gd name="connsiteY28" fmla="*/ 707886 h 707886"/>
              <a:gd name="connsiteX29" fmla="*/ 1791257 w 9720000"/>
              <a:gd name="connsiteY29" fmla="*/ 707886 h 707886"/>
              <a:gd name="connsiteX30" fmla="*/ 1388571 w 9720000"/>
              <a:gd name="connsiteY30" fmla="*/ 707886 h 707886"/>
              <a:gd name="connsiteX31" fmla="*/ 985886 w 9720000"/>
              <a:gd name="connsiteY31" fmla="*/ 707886 h 707886"/>
              <a:gd name="connsiteX32" fmla="*/ 0 w 9720000"/>
              <a:gd name="connsiteY32" fmla="*/ 707886 h 707886"/>
              <a:gd name="connsiteX33" fmla="*/ 0 w 9720000"/>
              <a:gd name="connsiteY33" fmla="*/ 339785 h 707886"/>
              <a:gd name="connsiteX34" fmla="*/ 0 w 9720000"/>
              <a:gd name="connsiteY34"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9720000" h="707886" extrusionOk="0">
                <a:moveTo>
                  <a:pt x="0" y="0"/>
                </a:moveTo>
                <a:cubicBezTo>
                  <a:pt x="162336" y="-31020"/>
                  <a:pt x="410393" y="-2045"/>
                  <a:pt x="791486" y="0"/>
                </a:cubicBezTo>
                <a:cubicBezTo>
                  <a:pt x="1172579" y="2045"/>
                  <a:pt x="1121580" y="-17090"/>
                  <a:pt x="1291371" y="0"/>
                </a:cubicBezTo>
                <a:cubicBezTo>
                  <a:pt x="1461163" y="17090"/>
                  <a:pt x="1734363" y="-29225"/>
                  <a:pt x="1985657" y="0"/>
                </a:cubicBezTo>
                <a:cubicBezTo>
                  <a:pt x="2236951" y="29225"/>
                  <a:pt x="2381202" y="13485"/>
                  <a:pt x="2485543" y="0"/>
                </a:cubicBezTo>
                <a:cubicBezTo>
                  <a:pt x="2589884" y="-13485"/>
                  <a:pt x="2788463" y="1374"/>
                  <a:pt x="2888229" y="0"/>
                </a:cubicBezTo>
                <a:cubicBezTo>
                  <a:pt x="2987995" y="-1374"/>
                  <a:pt x="3190894" y="-10229"/>
                  <a:pt x="3290914" y="0"/>
                </a:cubicBezTo>
                <a:cubicBezTo>
                  <a:pt x="3390935" y="10229"/>
                  <a:pt x="3751309" y="-9517"/>
                  <a:pt x="3985200" y="0"/>
                </a:cubicBezTo>
                <a:cubicBezTo>
                  <a:pt x="4219091" y="9517"/>
                  <a:pt x="4378001" y="-21079"/>
                  <a:pt x="4485086" y="0"/>
                </a:cubicBezTo>
                <a:cubicBezTo>
                  <a:pt x="4592171" y="21079"/>
                  <a:pt x="4873427" y="-4680"/>
                  <a:pt x="5179371" y="0"/>
                </a:cubicBezTo>
                <a:cubicBezTo>
                  <a:pt x="5485316" y="4680"/>
                  <a:pt x="5548471" y="2049"/>
                  <a:pt x="5679257" y="0"/>
                </a:cubicBezTo>
                <a:cubicBezTo>
                  <a:pt x="5810043" y="-2049"/>
                  <a:pt x="5941904" y="14858"/>
                  <a:pt x="6179143" y="0"/>
                </a:cubicBezTo>
                <a:cubicBezTo>
                  <a:pt x="6416382" y="-14858"/>
                  <a:pt x="6800855" y="5041"/>
                  <a:pt x="6970629" y="0"/>
                </a:cubicBezTo>
                <a:cubicBezTo>
                  <a:pt x="7140403" y="-5041"/>
                  <a:pt x="7353203" y="-5096"/>
                  <a:pt x="7567714" y="0"/>
                </a:cubicBezTo>
                <a:cubicBezTo>
                  <a:pt x="7782226" y="5096"/>
                  <a:pt x="7903906" y="-28987"/>
                  <a:pt x="8164800" y="0"/>
                </a:cubicBezTo>
                <a:cubicBezTo>
                  <a:pt x="8425694" y="28987"/>
                  <a:pt x="8441109" y="2060"/>
                  <a:pt x="8567486" y="0"/>
                </a:cubicBezTo>
                <a:cubicBezTo>
                  <a:pt x="8693863" y="-2060"/>
                  <a:pt x="9321425" y="51090"/>
                  <a:pt x="9720000" y="0"/>
                </a:cubicBezTo>
                <a:cubicBezTo>
                  <a:pt x="9714552" y="93512"/>
                  <a:pt x="9735463" y="186245"/>
                  <a:pt x="9720000" y="339785"/>
                </a:cubicBezTo>
                <a:cubicBezTo>
                  <a:pt x="9704537" y="493326"/>
                  <a:pt x="9734888" y="539965"/>
                  <a:pt x="9720000" y="707886"/>
                </a:cubicBezTo>
                <a:cubicBezTo>
                  <a:pt x="9548674" y="737378"/>
                  <a:pt x="9129130" y="682727"/>
                  <a:pt x="8928514" y="707886"/>
                </a:cubicBezTo>
                <a:cubicBezTo>
                  <a:pt x="8727898" y="733045"/>
                  <a:pt x="8463284" y="730320"/>
                  <a:pt x="8331429" y="707886"/>
                </a:cubicBezTo>
                <a:cubicBezTo>
                  <a:pt x="8199574" y="685452"/>
                  <a:pt x="7793449" y="699219"/>
                  <a:pt x="7539943" y="707886"/>
                </a:cubicBezTo>
                <a:cubicBezTo>
                  <a:pt x="7286437" y="716553"/>
                  <a:pt x="7001025" y="711680"/>
                  <a:pt x="6845657" y="707886"/>
                </a:cubicBezTo>
                <a:cubicBezTo>
                  <a:pt x="6690289" y="704092"/>
                  <a:pt x="6522934" y="701627"/>
                  <a:pt x="6248571" y="707886"/>
                </a:cubicBezTo>
                <a:cubicBezTo>
                  <a:pt x="5974208" y="714145"/>
                  <a:pt x="5892271" y="725236"/>
                  <a:pt x="5748686" y="707886"/>
                </a:cubicBezTo>
                <a:cubicBezTo>
                  <a:pt x="5605102" y="690536"/>
                  <a:pt x="5309357" y="738674"/>
                  <a:pt x="5054400" y="707886"/>
                </a:cubicBezTo>
                <a:cubicBezTo>
                  <a:pt x="4799443" y="677098"/>
                  <a:pt x="4481459" y="730573"/>
                  <a:pt x="4165714" y="707886"/>
                </a:cubicBezTo>
                <a:cubicBezTo>
                  <a:pt x="3849969" y="685199"/>
                  <a:pt x="3808792" y="710020"/>
                  <a:pt x="3471429" y="707886"/>
                </a:cubicBezTo>
                <a:cubicBezTo>
                  <a:pt x="3134066" y="705752"/>
                  <a:pt x="2776648" y="747718"/>
                  <a:pt x="2582743" y="707886"/>
                </a:cubicBezTo>
                <a:cubicBezTo>
                  <a:pt x="2388838" y="668054"/>
                  <a:pt x="2166118" y="694762"/>
                  <a:pt x="1791257" y="707886"/>
                </a:cubicBezTo>
                <a:cubicBezTo>
                  <a:pt x="1416396" y="721010"/>
                  <a:pt x="1541751" y="695411"/>
                  <a:pt x="1388571" y="707886"/>
                </a:cubicBezTo>
                <a:cubicBezTo>
                  <a:pt x="1235391" y="720361"/>
                  <a:pt x="1084685" y="712566"/>
                  <a:pt x="985886" y="707886"/>
                </a:cubicBezTo>
                <a:cubicBezTo>
                  <a:pt x="887087" y="703206"/>
                  <a:pt x="416226" y="747508"/>
                  <a:pt x="0" y="707886"/>
                </a:cubicBezTo>
                <a:cubicBezTo>
                  <a:pt x="7389" y="564888"/>
                  <a:pt x="-2070" y="504100"/>
                  <a:pt x="0" y="339785"/>
                </a:cubicBezTo>
                <a:cubicBezTo>
                  <a:pt x="2070" y="175470"/>
                  <a:pt x="952" y="130871"/>
                  <a:pt x="0" y="0"/>
                </a:cubicBezTo>
                <a:close/>
              </a:path>
            </a:pathLst>
          </a:custGeom>
          <a:noFill/>
          <a:ln w="25400" cap="rnd">
            <a:noFill/>
            <a:bevel/>
            <a:extLst>
              <a:ext uri="{C807C97D-BFC1-408E-A445-0C87EB9F89A2}">
                <ask:lineSketchStyleProps xmlns:ask="http://schemas.microsoft.com/office/drawing/2018/sketchyshapes" sd="2584681758">
                  <a:prstGeom prst="rect">
                    <a:avLst/>
                  </a:prstGeom>
                  <ask:type>
                    <ask:lineSketchFreehand/>
                  </ask:type>
                </ask:lineSketchStyleProps>
              </a:ext>
            </a:extLst>
          </a:ln>
        </p:spPr>
        <p:txBody>
          <a:bodyPr wrap="square">
            <a:spAutoFit/>
          </a:bodyPr>
          <a:lstStyle>
            <a:defPPr>
              <a:defRPr lang="it-IT"/>
            </a:defPPr>
            <a:lvl1pPr algn="ctr">
              <a:defRPr sz="2000">
                <a:solidFill>
                  <a:srgbClr val="002060"/>
                </a:solidFill>
                <a:effectLst/>
                <a:latin typeface="Eurostile" panose="020B0504020202050204" pitchFamily="34" charset="0"/>
              </a:defRPr>
            </a:lvl1pPr>
          </a:lstStyle>
          <a:p>
            <a:pPr algn="just"/>
            <a:r>
              <a:rPr lang="it-IT" dirty="0"/>
              <a:t>dato dal prodotto della rendita catastale e del pertinente moltiplicatore di cui al D.M. 14 dicembre 1991</a:t>
            </a:r>
          </a:p>
        </p:txBody>
      </p:sp>
      <p:sp>
        <p:nvSpPr>
          <p:cNvPr id="6" name="CasellaDiTesto 5">
            <a:extLst>
              <a:ext uri="{FF2B5EF4-FFF2-40B4-BE49-F238E27FC236}">
                <a16:creationId xmlns:a16="http://schemas.microsoft.com/office/drawing/2014/main" id="{081428B8-B768-A7CC-EB87-30ACD7FE46A6}"/>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INDIRIZZO DI CALCOLO</a:t>
            </a:r>
          </a:p>
        </p:txBody>
      </p:sp>
    </p:spTree>
    <p:extLst>
      <p:ext uri="{BB962C8B-B14F-4D97-AF65-F5344CB8AC3E}">
        <p14:creationId xmlns:p14="http://schemas.microsoft.com/office/powerpoint/2010/main" val="3231592120"/>
      </p:ext>
    </p:extLst>
  </p:cSld>
  <p:clrMapOvr>
    <a:masterClrMapping/>
  </p:clrMapOvr>
  <p:transition spd="med">
    <p:wipe dir="r"/>
  </p:transition>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21C64BA-767F-9E23-ED0C-652131AC546C}"/>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A465691C-563D-72D3-65BF-40499959CA68}"/>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8" name="CasellaDiTesto 7">
            <a:extLst>
              <a:ext uri="{FF2B5EF4-FFF2-40B4-BE49-F238E27FC236}">
                <a16:creationId xmlns:a16="http://schemas.microsoft.com/office/drawing/2014/main" id="{6596EF71-2AD8-14E4-B42B-2259B1140B5F}"/>
              </a:ext>
            </a:extLst>
          </p:cNvPr>
          <p:cNvSpPr txBox="1"/>
          <p:nvPr/>
        </p:nvSpPr>
        <p:spPr>
          <a:xfrm>
            <a:off x="1800000" y="2340000"/>
            <a:ext cx="9720000" cy="224676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In assenza di dati economici noti, da prendere a riferimento per il calcolo dell’incremento del valore capitale dell’immobile conseguente all’installazione dell’impianto fotovoltaico, il superamento della soglia del 15% potrà essere verificato sulla base delle rendite di riferimento indicate nelle tabelle sotto riportate, fornite da questa Direzione Regionale. Per ogni taglia di impianto, funzione della potenza nominale e della capacità dell’eventuale sistema di accumulo, è stato calcolato,</a:t>
            </a:r>
          </a:p>
        </p:txBody>
      </p:sp>
      <p:sp>
        <p:nvSpPr>
          <p:cNvPr id="10" name="CasellaDiTesto 9">
            <a:extLst>
              <a:ext uri="{FF2B5EF4-FFF2-40B4-BE49-F238E27FC236}">
                <a16:creationId xmlns:a16="http://schemas.microsoft.com/office/drawing/2014/main" id="{CC4D22BE-D962-1A58-6BB3-7C135B381361}"/>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INDIRIZZO DI CALCOLO</a:t>
            </a:r>
          </a:p>
        </p:txBody>
      </p:sp>
      <p:sp>
        <p:nvSpPr>
          <p:cNvPr id="2" name="CasellaDiTesto 1">
            <a:extLst>
              <a:ext uri="{FF2B5EF4-FFF2-40B4-BE49-F238E27FC236}">
                <a16:creationId xmlns:a16="http://schemas.microsoft.com/office/drawing/2014/main" id="{841F4189-297C-AC79-242A-8C7F031F31FF}"/>
              </a:ext>
            </a:extLst>
          </p:cNvPr>
          <p:cNvSpPr txBox="1"/>
          <p:nvPr/>
        </p:nvSpPr>
        <p:spPr>
          <a:xfrm rot="16200000">
            <a:off x="-1080000" y="3600000"/>
            <a:ext cx="3510000" cy="954107"/>
          </a:xfrm>
          <a:prstGeom prst="rect">
            <a:avLst/>
          </a:prstGeom>
          <a:noFill/>
        </p:spPr>
        <p:txBody>
          <a:bodyPr wrap="square">
            <a:spAutoFit/>
          </a:bodyPr>
          <a:lstStyle/>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Nota DR FVG</a:t>
            </a:r>
          </a:p>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prot. 20110/2024</a:t>
            </a:r>
          </a:p>
        </p:txBody>
      </p:sp>
    </p:spTree>
    <p:extLst>
      <p:ext uri="{BB962C8B-B14F-4D97-AF65-F5344CB8AC3E}">
        <p14:creationId xmlns:p14="http://schemas.microsoft.com/office/powerpoint/2010/main" val="3653119806"/>
      </p:ext>
    </p:extLst>
  </p:cSld>
  <p:clrMapOvr>
    <a:masterClrMapping/>
  </p:clrMapOvr>
  <p:transition spd="med">
    <p:wipe dir="r"/>
  </p:transition>
</p:sld>
</file>

<file path=ppt/slides/slide10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4140CC5-89B2-9BEB-EEB4-D07AD1D14A06}"/>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5C645CDF-E1C9-C918-DEDB-035639AA8B8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6" name="CasellaDiTesto 5">
            <a:extLst>
              <a:ext uri="{FF2B5EF4-FFF2-40B4-BE49-F238E27FC236}">
                <a16:creationId xmlns:a16="http://schemas.microsoft.com/office/drawing/2014/main" id="{57A0384C-1EE6-1070-D4C0-C8A9BE30391A}"/>
              </a:ext>
            </a:extLst>
          </p:cNvPr>
          <p:cNvSpPr txBox="1"/>
          <p:nvPr/>
        </p:nvSpPr>
        <p:spPr>
          <a:xfrm>
            <a:off x="3887297" y="2433082"/>
            <a:ext cx="4417283" cy="400110"/>
          </a:xfrm>
          <a:prstGeom prst="rect">
            <a:avLst/>
          </a:prstGeom>
          <a:noFill/>
          <a:ln w="25400" cap="rnd">
            <a:solidFill>
              <a:schemeClr val="accent1"/>
            </a:solidFill>
            <a:bevel/>
            <a:extLst>
              <a:ext uri="{C807C97D-BFC1-408E-A445-0C87EB9F89A2}">
                <ask:lineSketchStyleProps xmlns:ask="http://schemas.microsoft.com/office/drawing/2018/sketchyshapes" sd="3325308363">
                  <a:custGeom>
                    <a:avLst/>
                    <a:gdLst>
                      <a:gd name="connsiteX0" fmla="*/ 0 w 4417283"/>
                      <a:gd name="connsiteY0" fmla="*/ 0 h 400110"/>
                      <a:gd name="connsiteX1" fmla="*/ 675213 w 4417283"/>
                      <a:gd name="connsiteY1" fmla="*/ 0 h 400110"/>
                      <a:gd name="connsiteX2" fmla="*/ 1394599 w 4417283"/>
                      <a:gd name="connsiteY2" fmla="*/ 0 h 400110"/>
                      <a:gd name="connsiteX3" fmla="*/ 1981467 w 4417283"/>
                      <a:gd name="connsiteY3" fmla="*/ 0 h 400110"/>
                      <a:gd name="connsiteX4" fmla="*/ 2568335 w 4417283"/>
                      <a:gd name="connsiteY4" fmla="*/ 0 h 400110"/>
                      <a:gd name="connsiteX5" fmla="*/ 3243548 w 4417283"/>
                      <a:gd name="connsiteY5" fmla="*/ 0 h 400110"/>
                      <a:gd name="connsiteX6" fmla="*/ 4417283 w 4417283"/>
                      <a:gd name="connsiteY6" fmla="*/ 0 h 400110"/>
                      <a:gd name="connsiteX7" fmla="*/ 4417283 w 4417283"/>
                      <a:gd name="connsiteY7" fmla="*/ 400110 h 400110"/>
                      <a:gd name="connsiteX8" fmla="*/ 3742070 w 4417283"/>
                      <a:gd name="connsiteY8" fmla="*/ 400110 h 400110"/>
                      <a:gd name="connsiteX9" fmla="*/ 3243548 w 4417283"/>
                      <a:gd name="connsiteY9" fmla="*/ 400110 h 400110"/>
                      <a:gd name="connsiteX10" fmla="*/ 2700853 w 4417283"/>
                      <a:gd name="connsiteY10" fmla="*/ 400110 h 400110"/>
                      <a:gd name="connsiteX11" fmla="*/ 2069813 w 4417283"/>
                      <a:gd name="connsiteY11" fmla="*/ 400110 h 400110"/>
                      <a:gd name="connsiteX12" fmla="*/ 1482945 w 4417283"/>
                      <a:gd name="connsiteY12" fmla="*/ 400110 h 400110"/>
                      <a:gd name="connsiteX13" fmla="*/ 940250 w 4417283"/>
                      <a:gd name="connsiteY13" fmla="*/ 400110 h 400110"/>
                      <a:gd name="connsiteX14" fmla="*/ 0 w 4417283"/>
                      <a:gd name="connsiteY14" fmla="*/ 400110 h 400110"/>
                      <a:gd name="connsiteX15" fmla="*/ 0 w 4417283"/>
                      <a:gd name="connsiteY15" fmla="*/ 0 h 400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417283" h="400110" extrusionOk="0">
                        <a:moveTo>
                          <a:pt x="0" y="0"/>
                        </a:moveTo>
                        <a:cubicBezTo>
                          <a:pt x="208105" y="-27379"/>
                          <a:pt x="476042" y="13715"/>
                          <a:pt x="675213" y="0"/>
                        </a:cubicBezTo>
                        <a:cubicBezTo>
                          <a:pt x="874384" y="-13715"/>
                          <a:pt x="1203920" y="3129"/>
                          <a:pt x="1394599" y="0"/>
                        </a:cubicBezTo>
                        <a:cubicBezTo>
                          <a:pt x="1585278" y="-3129"/>
                          <a:pt x="1721344" y="-18306"/>
                          <a:pt x="1981467" y="0"/>
                        </a:cubicBezTo>
                        <a:cubicBezTo>
                          <a:pt x="2241590" y="18306"/>
                          <a:pt x="2397411" y="-15305"/>
                          <a:pt x="2568335" y="0"/>
                        </a:cubicBezTo>
                        <a:cubicBezTo>
                          <a:pt x="2739259" y="15305"/>
                          <a:pt x="2958364" y="-14134"/>
                          <a:pt x="3243548" y="0"/>
                        </a:cubicBezTo>
                        <a:cubicBezTo>
                          <a:pt x="3528732" y="14134"/>
                          <a:pt x="4000185" y="-8833"/>
                          <a:pt x="4417283" y="0"/>
                        </a:cubicBezTo>
                        <a:cubicBezTo>
                          <a:pt x="4405277" y="193533"/>
                          <a:pt x="4414435" y="219219"/>
                          <a:pt x="4417283" y="400110"/>
                        </a:cubicBezTo>
                        <a:cubicBezTo>
                          <a:pt x="4239477" y="370746"/>
                          <a:pt x="3967613" y="373596"/>
                          <a:pt x="3742070" y="400110"/>
                        </a:cubicBezTo>
                        <a:cubicBezTo>
                          <a:pt x="3516527" y="426624"/>
                          <a:pt x="3371903" y="418867"/>
                          <a:pt x="3243548" y="400110"/>
                        </a:cubicBezTo>
                        <a:cubicBezTo>
                          <a:pt x="3115193" y="381353"/>
                          <a:pt x="2894411" y="376630"/>
                          <a:pt x="2700853" y="400110"/>
                        </a:cubicBezTo>
                        <a:cubicBezTo>
                          <a:pt x="2507296" y="423590"/>
                          <a:pt x="2353558" y="408053"/>
                          <a:pt x="2069813" y="400110"/>
                        </a:cubicBezTo>
                        <a:cubicBezTo>
                          <a:pt x="1786068" y="392167"/>
                          <a:pt x="1603196" y="396816"/>
                          <a:pt x="1482945" y="400110"/>
                        </a:cubicBezTo>
                        <a:cubicBezTo>
                          <a:pt x="1362694" y="403404"/>
                          <a:pt x="1063877" y="382900"/>
                          <a:pt x="940250" y="400110"/>
                        </a:cubicBezTo>
                        <a:cubicBezTo>
                          <a:pt x="816624" y="417320"/>
                          <a:pt x="399192" y="429327"/>
                          <a:pt x="0" y="400110"/>
                        </a:cubicBezTo>
                        <a:cubicBezTo>
                          <a:pt x="-435" y="233324"/>
                          <a:pt x="1201" y="162290"/>
                          <a:pt x="0" y="0"/>
                        </a:cubicBezTo>
                        <a:close/>
                      </a:path>
                    </a:pathLst>
                  </a:custGeom>
                  <ask:type>
                    <ask:lineSketchNone/>
                  </ask:type>
                </ask:lineSketchStyleProps>
              </a:ext>
            </a:extLst>
          </a:ln>
        </p:spPr>
        <p:txBody>
          <a:bodyPr wrap="square">
            <a:spAutoFit/>
          </a:bodyPr>
          <a:lstStyle>
            <a:defPPr>
              <a:defRPr lang="it-IT"/>
            </a:defPPr>
            <a:lvl1pPr algn="ctr">
              <a:defRPr sz="2000">
                <a:solidFill>
                  <a:srgbClr val="002060"/>
                </a:solidFill>
                <a:effectLst/>
                <a:latin typeface="Eurostile" panose="020B0504020202050204" pitchFamily="34" charset="0"/>
              </a:defRPr>
            </a:lvl1pPr>
          </a:lstStyle>
          <a:p>
            <a:r>
              <a:rPr lang="it-IT" b="1" dirty="0"/>
              <a:t>Valore di Costo dell’impianto</a:t>
            </a:r>
          </a:p>
        </p:txBody>
      </p:sp>
      <p:sp>
        <p:nvSpPr>
          <p:cNvPr id="10" name="CasellaDiTesto 9">
            <a:extLst>
              <a:ext uri="{FF2B5EF4-FFF2-40B4-BE49-F238E27FC236}">
                <a16:creationId xmlns:a16="http://schemas.microsoft.com/office/drawing/2014/main" id="{DF44800D-57A9-929A-4C1C-5103BB9FC973}"/>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INDIRIZZO DI CALCOLO</a:t>
            </a:r>
          </a:p>
        </p:txBody>
      </p:sp>
      <p:sp>
        <p:nvSpPr>
          <p:cNvPr id="2" name="CasellaDiTesto 1">
            <a:extLst>
              <a:ext uri="{FF2B5EF4-FFF2-40B4-BE49-F238E27FC236}">
                <a16:creationId xmlns:a16="http://schemas.microsoft.com/office/drawing/2014/main" id="{559A4F17-1365-176E-3B68-26478B4E1E6E}"/>
              </a:ext>
            </a:extLst>
          </p:cNvPr>
          <p:cNvSpPr txBox="1"/>
          <p:nvPr/>
        </p:nvSpPr>
        <p:spPr>
          <a:xfrm rot="16200000">
            <a:off x="-1080000" y="3600000"/>
            <a:ext cx="3510000" cy="954107"/>
          </a:xfrm>
          <a:prstGeom prst="rect">
            <a:avLst/>
          </a:prstGeom>
          <a:noFill/>
        </p:spPr>
        <p:txBody>
          <a:bodyPr wrap="square">
            <a:spAutoFit/>
          </a:bodyPr>
          <a:lstStyle/>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Nota DR FVG</a:t>
            </a:r>
          </a:p>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prot. 20110/2024</a:t>
            </a:r>
          </a:p>
        </p:txBody>
      </p:sp>
      <p:sp>
        <p:nvSpPr>
          <p:cNvPr id="3" name="CasellaDiTesto 2">
            <a:extLst>
              <a:ext uri="{FF2B5EF4-FFF2-40B4-BE49-F238E27FC236}">
                <a16:creationId xmlns:a16="http://schemas.microsoft.com/office/drawing/2014/main" id="{E97F27AD-F051-BF8A-F65D-D0FBF2178598}"/>
              </a:ext>
            </a:extLst>
          </p:cNvPr>
          <p:cNvSpPr txBox="1"/>
          <p:nvPr/>
        </p:nvSpPr>
        <p:spPr>
          <a:xfrm>
            <a:off x="1800000" y="3240000"/>
            <a:ext cx="9720000" cy="224676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“chiavi in mano” valutato con il procedimento indiretto del costo di riproduzione deprezzato, in analogia alle modalità di calcolo delineate dall’Allegato Tecnico II della Circolare n. 6/2012 anticipato al biennio economico di riferimento 1988/89 mediante il più appropriato indice medio dei prezzi ISTAT e ridotto per il cosiddetto “deprezzamento </a:t>
            </a:r>
            <a:r>
              <a:rPr lang="it-IT" sz="2000" dirty="0" err="1">
                <a:solidFill>
                  <a:srgbClr val="002060"/>
                </a:solidFill>
                <a:effectLst/>
                <a:latin typeface="Eurostile" panose="020B0504020202050204" pitchFamily="34" charset="0"/>
              </a:rPr>
              <a:t>infracensuario</a:t>
            </a:r>
            <a:r>
              <a:rPr lang="it-IT" sz="2000" dirty="0">
                <a:solidFill>
                  <a:srgbClr val="002060"/>
                </a:solidFill>
                <a:effectLst/>
                <a:latin typeface="Eurostile" panose="020B0504020202050204" pitchFamily="34" charset="0"/>
              </a:rPr>
              <a:t>”</a:t>
            </a:r>
          </a:p>
        </p:txBody>
      </p:sp>
    </p:spTree>
    <p:extLst>
      <p:ext uri="{BB962C8B-B14F-4D97-AF65-F5344CB8AC3E}">
        <p14:creationId xmlns:p14="http://schemas.microsoft.com/office/powerpoint/2010/main" val="1301282012"/>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F4ED6-A401-BD13-1D7F-5C89A619F2A5}"/>
            </a:ext>
          </a:extLst>
        </p:cNvPr>
        <p:cNvGrpSpPr/>
        <p:nvPr/>
      </p:nvGrpSpPr>
      <p:grpSpPr>
        <a:xfrm>
          <a:off x="0" y="0"/>
          <a:ext cx="0" cy="0"/>
          <a:chOff x="0" y="0"/>
          <a:chExt cx="0" cy="0"/>
        </a:xfrm>
      </p:grpSpPr>
      <p:sp>
        <p:nvSpPr>
          <p:cNvPr id="5" name="Titolo 1">
            <a:extLst>
              <a:ext uri="{FF2B5EF4-FFF2-40B4-BE49-F238E27FC236}">
                <a16:creationId xmlns:a16="http://schemas.microsoft.com/office/drawing/2014/main" id="{4E1D3DEA-1247-78B9-DCAA-C99B2C65540A}"/>
              </a:ext>
            </a:extLst>
          </p:cNvPr>
          <p:cNvSpPr>
            <a:spLocks noGrp="1"/>
          </p:cNvSpPr>
          <p:nvPr>
            <p:ph type="ctrTitle"/>
          </p:nvPr>
        </p:nvSpPr>
        <p:spPr>
          <a:xfrm>
            <a:off x="2209800" y="1889537"/>
            <a:ext cx="7772400" cy="3007816"/>
          </a:xfrm>
        </p:spPr>
        <p:txBody>
          <a:bodyPr/>
          <a:lstStyle/>
          <a:p>
            <a:pPr eaLnBrk="1" hangingPunct="1">
              <a:defRPr/>
            </a:pPr>
            <a:r>
              <a:rPr lang="it-IT" sz="30000" b="1" dirty="0">
                <a:solidFill>
                  <a:schemeClr val="tx2"/>
                </a:solidFill>
                <a:effectLst>
                  <a:outerShdw blurRad="38100" dist="38100" dir="2700000" algn="tl">
                    <a:srgbClr val="000000">
                      <a:alpha val="43137"/>
                    </a:srgbClr>
                  </a:outerShdw>
                </a:effectLst>
                <a:latin typeface="Consolas" pitchFamily="49" charset="0"/>
              </a:rPr>
              <a:t>?</a:t>
            </a:r>
          </a:p>
        </p:txBody>
      </p:sp>
    </p:spTree>
    <p:extLst>
      <p:ext uri="{BB962C8B-B14F-4D97-AF65-F5344CB8AC3E}">
        <p14:creationId xmlns:p14="http://schemas.microsoft.com/office/powerpoint/2010/main" val="73491337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5269EFF-6466-32AF-9811-C1EB06D937BB}"/>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7A570A88-0257-C4E0-BB33-271B86E0C83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3" name="CasellaDiTesto 2">
            <a:extLst>
              <a:ext uri="{FF2B5EF4-FFF2-40B4-BE49-F238E27FC236}">
                <a16:creationId xmlns:a16="http://schemas.microsoft.com/office/drawing/2014/main" id="{1490FDF3-8E18-39BB-B852-853A3548001A}"/>
              </a:ext>
            </a:extLst>
          </p:cNvPr>
          <p:cNvSpPr txBox="1"/>
          <p:nvPr/>
        </p:nvSpPr>
        <p:spPr>
          <a:xfrm>
            <a:off x="1800000" y="2340000"/>
            <a:ext cx="9720000" cy="1631216"/>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 costi medi di fornitura e posa in opera presi a riferimento per il calcolo sono stati desunti da ricerche di mercato riferite alla presente annualità e ammontano a 2'400 € per ogni kW di potenza installata, a cui sommare 1'300 € per ogni kWh di accumulo</a:t>
            </a:r>
          </a:p>
        </p:txBody>
      </p:sp>
      <p:sp>
        <p:nvSpPr>
          <p:cNvPr id="5" name="CasellaDiTesto 4">
            <a:extLst>
              <a:ext uri="{FF2B5EF4-FFF2-40B4-BE49-F238E27FC236}">
                <a16:creationId xmlns:a16="http://schemas.microsoft.com/office/drawing/2014/main" id="{3B9124DC-9E07-E9DF-D34E-1B3A0F4E9316}"/>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INDIRIZZO DI CALCOLO</a:t>
            </a:r>
          </a:p>
        </p:txBody>
      </p:sp>
      <p:sp>
        <p:nvSpPr>
          <p:cNvPr id="4" name="CasellaDiTesto 3">
            <a:extLst>
              <a:ext uri="{FF2B5EF4-FFF2-40B4-BE49-F238E27FC236}">
                <a16:creationId xmlns:a16="http://schemas.microsoft.com/office/drawing/2014/main" id="{A6B5FFB4-379D-92C0-131B-47C89B9FA2EE}"/>
              </a:ext>
            </a:extLst>
          </p:cNvPr>
          <p:cNvSpPr txBox="1"/>
          <p:nvPr/>
        </p:nvSpPr>
        <p:spPr>
          <a:xfrm rot="16200000">
            <a:off x="-1080000" y="3600000"/>
            <a:ext cx="3510000" cy="954107"/>
          </a:xfrm>
          <a:prstGeom prst="rect">
            <a:avLst/>
          </a:prstGeom>
          <a:noFill/>
        </p:spPr>
        <p:txBody>
          <a:bodyPr wrap="square">
            <a:spAutoFit/>
          </a:bodyPr>
          <a:lstStyle/>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Nota DR FVG</a:t>
            </a:r>
          </a:p>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prot. 20110/2024</a:t>
            </a:r>
          </a:p>
        </p:txBody>
      </p:sp>
    </p:spTree>
    <p:extLst>
      <p:ext uri="{BB962C8B-B14F-4D97-AF65-F5344CB8AC3E}">
        <p14:creationId xmlns:p14="http://schemas.microsoft.com/office/powerpoint/2010/main" val="207310422"/>
      </p:ext>
    </p:extLst>
  </p:cSld>
  <p:clrMapOvr>
    <a:masterClrMapping/>
  </p:clrMapOvr>
  <p:transition spd="med">
    <p:wipe dir="r"/>
  </p:transition>
</p:sld>
</file>

<file path=ppt/slides/slide1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A3DA454-3212-636F-6D3C-E92316A46B07}"/>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15AB03DC-341B-91D4-41CA-D3AC03CCE35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graphicFrame>
        <p:nvGraphicFramePr>
          <p:cNvPr id="19" name="Tabella 18">
            <a:extLst>
              <a:ext uri="{FF2B5EF4-FFF2-40B4-BE49-F238E27FC236}">
                <a16:creationId xmlns:a16="http://schemas.microsoft.com/office/drawing/2014/main" id="{AF04986F-1C1E-4B7B-4FC3-70FF27635AC8}"/>
              </a:ext>
            </a:extLst>
          </p:cNvPr>
          <p:cNvGraphicFramePr>
            <a:graphicFrameLocks noGrp="1"/>
          </p:cNvGraphicFramePr>
          <p:nvPr>
            <p:extLst>
              <p:ext uri="{D42A27DB-BD31-4B8C-83A1-F6EECF244321}">
                <p14:modId xmlns:p14="http://schemas.microsoft.com/office/powerpoint/2010/main" val="3004191139"/>
              </p:ext>
            </p:extLst>
          </p:nvPr>
        </p:nvGraphicFramePr>
        <p:xfrm>
          <a:off x="1451485" y="2924944"/>
          <a:ext cx="9289029" cy="3312368"/>
        </p:xfrm>
        <a:graphic>
          <a:graphicData uri="http://schemas.openxmlformats.org/drawingml/2006/table">
            <a:tbl>
              <a:tblPr>
                <a:tableStyleId>{5C22544A-7EE6-4342-B048-85BDC9FD1C3A}</a:tableStyleId>
              </a:tblPr>
              <a:tblGrid>
                <a:gridCol w="396496">
                  <a:extLst>
                    <a:ext uri="{9D8B030D-6E8A-4147-A177-3AD203B41FA5}">
                      <a16:colId xmlns:a16="http://schemas.microsoft.com/office/drawing/2014/main" val="2628978570"/>
                    </a:ext>
                  </a:extLst>
                </a:gridCol>
                <a:gridCol w="829239">
                  <a:extLst>
                    <a:ext uri="{9D8B030D-6E8A-4147-A177-3AD203B41FA5}">
                      <a16:colId xmlns:a16="http://schemas.microsoft.com/office/drawing/2014/main" val="4234737833"/>
                    </a:ext>
                  </a:extLst>
                </a:gridCol>
                <a:gridCol w="359840">
                  <a:extLst>
                    <a:ext uri="{9D8B030D-6E8A-4147-A177-3AD203B41FA5}">
                      <a16:colId xmlns:a16="http://schemas.microsoft.com/office/drawing/2014/main" val="1592196123"/>
                    </a:ext>
                  </a:extLst>
                </a:gridCol>
                <a:gridCol w="2310018">
                  <a:extLst>
                    <a:ext uri="{9D8B030D-6E8A-4147-A177-3AD203B41FA5}">
                      <a16:colId xmlns:a16="http://schemas.microsoft.com/office/drawing/2014/main" val="1363042946"/>
                    </a:ext>
                  </a:extLst>
                </a:gridCol>
                <a:gridCol w="1055923">
                  <a:extLst>
                    <a:ext uri="{9D8B030D-6E8A-4147-A177-3AD203B41FA5}">
                      <a16:colId xmlns:a16="http://schemas.microsoft.com/office/drawing/2014/main" val="1376146750"/>
                    </a:ext>
                  </a:extLst>
                </a:gridCol>
                <a:gridCol w="713447">
                  <a:extLst>
                    <a:ext uri="{9D8B030D-6E8A-4147-A177-3AD203B41FA5}">
                      <a16:colId xmlns:a16="http://schemas.microsoft.com/office/drawing/2014/main" val="458633020"/>
                    </a:ext>
                  </a:extLst>
                </a:gridCol>
                <a:gridCol w="1268351">
                  <a:extLst>
                    <a:ext uri="{9D8B030D-6E8A-4147-A177-3AD203B41FA5}">
                      <a16:colId xmlns:a16="http://schemas.microsoft.com/office/drawing/2014/main" val="2430742502"/>
                    </a:ext>
                  </a:extLst>
                </a:gridCol>
                <a:gridCol w="792719">
                  <a:extLst>
                    <a:ext uri="{9D8B030D-6E8A-4147-A177-3AD203B41FA5}">
                      <a16:colId xmlns:a16="http://schemas.microsoft.com/office/drawing/2014/main" val="3942475636"/>
                    </a:ext>
                  </a:extLst>
                </a:gridCol>
                <a:gridCol w="1562996">
                  <a:extLst>
                    <a:ext uri="{9D8B030D-6E8A-4147-A177-3AD203B41FA5}">
                      <a16:colId xmlns:a16="http://schemas.microsoft.com/office/drawing/2014/main" val="3111272570"/>
                    </a:ext>
                  </a:extLst>
                </a:gridCol>
              </a:tblGrid>
              <a:tr h="209394">
                <a:tc>
                  <a:txBody>
                    <a:bodyPr/>
                    <a:lstStyle/>
                    <a:p>
                      <a:pPr algn="ctr" fontAlgn="ctr">
                        <a:spcBef>
                          <a:spcPts val="600"/>
                        </a:spcBef>
                        <a:spcAft>
                          <a:spcPts val="600"/>
                        </a:spcAft>
                      </a:pP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descrizione</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ctr" fontAlgn="ctr">
                        <a:spcBef>
                          <a:spcPts val="600"/>
                        </a:spcBef>
                        <a:spcAft>
                          <a:spcPts val="600"/>
                        </a:spcAft>
                      </a:pPr>
                      <a:r>
                        <a:rPr lang="it-IT" sz="1200" u="none" strike="noStrike" dirty="0" err="1">
                          <a:solidFill>
                            <a:schemeClr val="accent1">
                              <a:lumMod val="50000"/>
                            </a:schemeClr>
                          </a:solidFill>
                          <a:effectLst/>
                          <a:latin typeface="Eurostile" panose="020B0504020202050204" pitchFamily="34" charset="0"/>
                        </a:rPr>
                        <a:t>kw</a:t>
                      </a:r>
                      <a:r>
                        <a:rPr lang="it-IT" sz="1200" u="none" strike="noStrike" dirty="0">
                          <a:solidFill>
                            <a:schemeClr val="accent1">
                              <a:lumMod val="50000"/>
                            </a:schemeClr>
                          </a:solidFill>
                          <a:effectLst/>
                          <a:latin typeface="Eurostile" panose="020B0504020202050204" pitchFamily="34" charset="0"/>
                        </a:rPr>
                        <a:t>/h</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euro/kw</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costo</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138837986"/>
                  </a:ext>
                </a:extLst>
              </a:tr>
              <a:tr h="209394">
                <a:tc rowSpan="12">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k (costo di produzione)</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vert="vert270" anchor="ctr">
                    <a:solidFill>
                      <a:schemeClr val="bg1">
                        <a:lumMod val="85000"/>
                      </a:schemeClr>
                    </a:solidFill>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C1</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valore lotto</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 </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0,00%</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0,00 €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131757033"/>
                  </a:ext>
                </a:extLst>
              </a:tr>
              <a:tr h="410241">
                <a:tc vMerge="1">
                  <a:txBody>
                    <a:bodyPr/>
                    <a:lstStyle/>
                    <a:p>
                      <a:endParaRPr lang="it-IT"/>
                    </a:p>
                  </a:txBody>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C2+C3</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costo di realizzazione a nuovo (strutture e impianti)</a:t>
                      </a: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614197106"/>
                  </a:ext>
                </a:extLst>
              </a:tr>
              <a:tr h="286769">
                <a:tc vMerge="1">
                  <a:txBody>
                    <a:bodyPr/>
                    <a:lstStyle/>
                    <a:p>
                      <a:endParaRPr lang="it-IT"/>
                    </a:p>
                  </a:txBody>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a</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2">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Fotovoltaico</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pPr algn="l" fontAlgn="ctr"/>
                      <a:r>
                        <a:rPr lang="it-IT" sz="1400" u="none" strike="noStrike" dirty="0">
                          <a:effectLst/>
                          <a:latin typeface="Eurostile" panose="020B0504020202050204" pitchFamily="34" charset="0"/>
                        </a:rPr>
                        <a:t>Fotovoltaico</a:t>
                      </a:r>
                      <a:endParaRPr lang="it-IT" sz="1400" b="1" i="0" u="none" strike="noStrike" dirty="0">
                        <a:solidFill>
                          <a:srgbClr val="000000"/>
                        </a:solidFill>
                        <a:effectLst/>
                        <a:latin typeface="Eurostile" panose="020B0504020202050204" pitchFamily="34" charset="0"/>
                      </a:endParaRPr>
                    </a:p>
                  </a:txBody>
                  <a:tcPr marL="7783" marR="7783" marT="7783" marB="0" anchor="ctr"/>
                </a:tc>
                <a:tc>
                  <a:txBody>
                    <a:bodyPr/>
                    <a:lstStyle/>
                    <a:p>
                      <a:pPr algn="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5,00</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2.400,00 €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b">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b">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12.000,00 €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677198875"/>
                  </a:ext>
                </a:extLst>
              </a:tr>
              <a:tr h="286769">
                <a:tc vMerge="1">
                  <a:txBody>
                    <a:bodyPr/>
                    <a:lstStyle/>
                    <a:p>
                      <a:endParaRPr lang="it-IT"/>
                    </a:p>
                  </a:txBody>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 </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b</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2">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Accumulo</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pPr algn="l" fontAlgn="ctr"/>
                      <a:r>
                        <a:rPr lang="it-IT" sz="1400" u="none" strike="noStrike" dirty="0">
                          <a:effectLst/>
                          <a:latin typeface="Eurostile" panose="020B0504020202050204" pitchFamily="34" charset="0"/>
                        </a:rPr>
                        <a:t>Accumulo</a:t>
                      </a:r>
                      <a:endParaRPr lang="it-IT" sz="1400" b="1" i="0" u="none" strike="noStrike" dirty="0">
                        <a:solidFill>
                          <a:srgbClr val="000000"/>
                        </a:solidFill>
                        <a:effectLst/>
                        <a:latin typeface="Eurostile" panose="020B0504020202050204" pitchFamily="34" charset="0"/>
                      </a:endParaRPr>
                    </a:p>
                  </a:txBody>
                  <a:tcPr marL="7783" marR="7783" marT="7783" marB="0" anchor="ct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8,00</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1.300,00 €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b">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b">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10.400,00 €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1063105775"/>
                  </a:ext>
                </a:extLst>
              </a:tr>
              <a:tr h="209394">
                <a:tc vMerge="1">
                  <a:txBody>
                    <a:bodyPr/>
                    <a:lstStyle/>
                    <a:p>
                      <a:endParaRPr lang="it-IT"/>
                    </a:p>
                  </a:txBody>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 </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TOTALE</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22.400,00 €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3351936172"/>
                  </a:ext>
                </a:extLst>
              </a:tr>
              <a:tr h="209394">
                <a:tc vMerge="1">
                  <a:txBody>
                    <a:bodyPr/>
                    <a:lstStyle/>
                    <a:p>
                      <a:endParaRPr lang="it-IT"/>
                    </a:p>
                  </a:txBody>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C4</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spese tecniche (progettazione, D.L., collaudi)</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16,00%</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3.584,00 €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1105458188"/>
                  </a:ext>
                </a:extLst>
              </a:tr>
              <a:tr h="209394">
                <a:tc vMerge="1">
                  <a:txBody>
                    <a:bodyPr/>
                    <a:lstStyle/>
                    <a:p>
                      <a:endParaRPr lang="it-IT"/>
                    </a:p>
                  </a:txBody>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C5</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oneri concessori e di urbanizzazione</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0,00%</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0,00 €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1465546926"/>
                  </a:ext>
                </a:extLst>
              </a:tr>
              <a:tr h="209394">
                <a:tc vMerge="1">
                  <a:txBody>
                    <a:bodyPr/>
                    <a:lstStyle/>
                    <a:p>
                      <a:endParaRPr lang="it-IT"/>
                    </a:p>
                  </a:txBody>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C6</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oneri finanziari</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rowSpan="4">
                  <a:txBody>
                    <a:bodyPr/>
                    <a:lstStyle/>
                    <a:p>
                      <a:pPr algn="r" fontAlgn="b">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3.597,48 €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b">
                    <a:solidFill>
                      <a:schemeClr val="bg1">
                        <a:lumMod val="85000"/>
                      </a:schemeClr>
                    </a:solidFill>
                  </a:tcPr>
                </a:tc>
                <a:extLst>
                  <a:ext uri="{0D108BD9-81ED-4DB2-BD59-A6C34878D82A}">
                    <a16:rowId xmlns:a16="http://schemas.microsoft.com/office/drawing/2014/main" val="1887136354"/>
                  </a:ext>
                </a:extLst>
              </a:tr>
              <a:tr h="209394">
                <a:tc vMerge="1">
                  <a:txBody>
                    <a:bodyPr/>
                    <a:lstStyle/>
                    <a:p>
                      <a:endParaRPr lang="it-IT"/>
                    </a:p>
                  </a:txBody>
                  <a:tcPr/>
                </a:tc>
                <a:tc>
                  <a:txBody>
                    <a:bodyPr/>
                    <a:lstStyle/>
                    <a:p>
                      <a:pPr algn="r" fontAlgn="ctr">
                        <a:spcBef>
                          <a:spcPts val="600"/>
                        </a:spcBef>
                        <a:spcAft>
                          <a:spcPts val="600"/>
                        </a:spcAft>
                      </a:pP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r [tasso ufficiale di sconto  88/89]</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l" fontAlgn="ctr">
                        <a:spcBef>
                          <a:spcPts val="600"/>
                        </a:spcBef>
                        <a:spcAft>
                          <a:spcPts val="600"/>
                        </a:spcAft>
                      </a:pP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marL="0" marR="0" lvl="0" indent="0" algn="r" defTabSz="914400" rtl="0" eaLnBrk="1" fontAlgn="ctr" latinLnBrk="0" hangingPunct="1">
                        <a:lnSpc>
                          <a:spcPct val="100000"/>
                        </a:lnSpc>
                        <a:spcBef>
                          <a:spcPts val="600"/>
                        </a:spcBef>
                        <a:spcAft>
                          <a:spcPts val="600"/>
                        </a:spcAft>
                        <a:buClrTx/>
                        <a:buSzTx/>
                        <a:buFontTx/>
                        <a:buNone/>
                        <a:tabLst/>
                        <a:defRPr/>
                      </a:pPr>
                      <a:r>
                        <a:rPr lang="it-IT" sz="1200" u="none" strike="noStrike" dirty="0">
                          <a:solidFill>
                            <a:schemeClr val="accent1">
                              <a:lumMod val="50000"/>
                            </a:schemeClr>
                          </a:solidFill>
                          <a:effectLst/>
                          <a:latin typeface="Eurostile" panose="020B0504020202050204" pitchFamily="34" charset="0"/>
                        </a:rPr>
                        <a:t>13,00%</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vMerge="1">
                  <a:txBody>
                    <a:bodyPr/>
                    <a:lstStyle/>
                    <a:p>
                      <a:endParaRPr lang="it-IT"/>
                    </a:p>
                  </a:txBody>
                  <a:tcPr/>
                </a:tc>
                <a:extLst>
                  <a:ext uri="{0D108BD9-81ED-4DB2-BD59-A6C34878D82A}">
                    <a16:rowId xmlns:a16="http://schemas.microsoft.com/office/drawing/2014/main" val="1456278818"/>
                  </a:ext>
                </a:extLst>
              </a:tr>
              <a:tr h="209394">
                <a:tc vMerge="1">
                  <a:txBody>
                    <a:bodyPr/>
                    <a:lstStyle/>
                    <a:p>
                      <a:endParaRPr lang="it-IT"/>
                    </a:p>
                  </a:txBody>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 </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n [periodo ordinario di copertura in anni]</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2</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vMerge="1">
                  <a:txBody>
                    <a:bodyPr/>
                    <a:lstStyle/>
                    <a:p>
                      <a:endParaRPr lang="it-IT"/>
                    </a:p>
                  </a:txBody>
                  <a:tcPr/>
                </a:tc>
                <a:extLst>
                  <a:ext uri="{0D108BD9-81ED-4DB2-BD59-A6C34878D82A}">
                    <a16:rowId xmlns:a16="http://schemas.microsoft.com/office/drawing/2014/main" val="2404440097"/>
                  </a:ext>
                </a:extLst>
              </a:tr>
              <a:tr h="209394">
                <a:tc vMerge="1">
                  <a:txBody>
                    <a:bodyPr/>
                    <a:lstStyle/>
                    <a:p>
                      <a:endParaRPr lang="it-IT"/>
                    </a:p>
                  </a:txBody>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 </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stima % capitale anticipato</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l"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 </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50,00%</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vMerge="1">
                  <a:txBody>
                    <a:bodyPr/>
                    <a:lstStyle/>
                    <a:p>
                      <a:endParaRPr lang="it-IT"/>
                    </a:p>
                  </a:txBody>
                  <a:tcPr/>
                </a:tc>
                <a:extLst>
                  <a:ext uri="{0D108BD9-81ED-4DB2-BD59-A6C34878D82A}">
                    <a16:rowId xmlns:a16="http://schemas.microsoft.com/office/drawing/2014/main" val="829851068"/>
                  </a:ext>
                </a:extLst>
              </a:tr>
              <a:tr h="209394">
                <a:tc vMerge="1">
                  <a:txBody>
                    <a:bodyPr/>
                    <a:lstStyle/>
                    <a:p>
                      <a:endParaRPr lang="it-IT"/>
                    </a:p>
                  </a:txBody>
                  <a:tcPr/>
                </a:tc>
                <a:tc>
                  <a:txBody>
                    <a:bodyPr/>
                    <a:lstStyle/>
                    <a:p>
                      <a:pPr algn="ctr" fontAlgn="ctr">
                        <a:spcBef>
                          <a:spcPts val="600"/>
                        </a:spcBef>
                        <a:spcAft>
                          <a:spcPts val="600"/>
                        </a:spcAft>
                      </a:pPr>
                      <a:r>
                        <a:rPr lang="it-IT" sz="1200" u="none" strike="noStrike">
                          <a:solidFill>
                            <a:schemeClr val="accent1">
                              <a:lumMod val="50000"/>
                            </a:schemeClr>
                          </a:solidFill>
                          <a:effectLst/>
                          <a:latin typeface="Eurostile" panose="020B0504020202050204" pitchFamily="34" charset="0"/>
                        </a:rPr>
                        <a:t>P</a:t>
                      </a: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3">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profitto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hMerge="1">
                  <a:txBody>
                    <a:bodyPr/>
                    <a:lstStyle/>
                    <a:p>
                      <a:endParaRPr lang="it-IT"/>
                    </a:p>
                  </a:txBody>
                  <a:tcPr/>
                </a:tc>
                <a:tc hMerge="1">
                  <a:txBody>
                    <a:bodyPr/>
                    <a:lstStyle/>
                    <a:p>
                      <a:endParaRPr lang="it-IT"/>
                    </a:p>
                  </a:txBody>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l"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12,44%</a:t>
                      </a:r>
                      <a:endParaRPr lang="it-IT" sz="1200" b="0"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3.679,94 €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1629740910"/>
                  </a:ext>
                </a:extLst>
              </a:tr>
              <a:tr h="234649">
                <a:tc>
                  <a:txBody>
                    <a:bodyPr/>
                    <a:lstStyle/>
                    <a:p>
                      <a:pPr algn="ctr" fontAlgn="ctr">
                        <a:spcBef>
                          <a:spcPts val="600"/>
                        </a:spcBef>
                        <a:spcAft>
                          <a:spcPts val="600"/>
                        </a:spcAft>
                      </a:pPr>
                      <a:endParaRPr lang="it-IT" sz="1200" b="0"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gridSpan="2">
                  <a:txBody>
                    <a:bodyPr/>
                    <a:lstStyle/>
                    <a:p>
                      <a:pPr algn="l" fontAlgn="b">
                        <a:spcBef>
                          <a:spcPts val="600"/>
                        </a:spcBef>
                        <a:spcAft>
                          <a:spcPts val="600"/>
                        </a:spcAft>
                      </a:pP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b">
                    <a:solidFill>
                      <a:schemeClr val="bg1">
                        <a:lumMod val="85000"/>
                      </a:schemeClr>
                    </a:solidFill>
                  </a:tcPr>
                </a:tc>
                <a:tc hMerge="1">
                  <a:txBody>
                    <a:bodyPr/>
                    <a:lstStyle/>
                    <a:p>
                      <a:pPr algn="l" fontAlgn="b"/>
                      <a:endParaRPr lang="it-IT" sz="1600" b="1" i="0" u="none" strike="noStrike">
                        <a:solidFill>
                          <a:srgbClr val="000000"/>
                        </a:solidFill>
                        <a:effectLst/>
                        <a:latin typeface="Eurostile" panose="020B0504020202050204" pitchFamily="34" charset="0"/>
                      </a:endParaRPr>
                    </a:p>
                  </a:txBody>
                  <a:tcPr marL="7783" marR="7783" marT="7783" marB="0" anchor="b"/>
                </a:tc>
                <a:tc>
                  <a:txBody>
                    <a:bodyPr/>
                    <a:lstStyle/>
                    <a:p>
                      <a:pPr algn="ctr" fontAlgn="ctr">
                        <a:spcBef>
                          <a:spcPts val="600"/>
                        </a:spcBef>
                        <a:spcAft>
                          <a:spcPts val="600"/>
                        </a:spcAft>
                      </a:pP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endParaRPr lang="it-IT" sz="1200" b="1" i="0" u="none" strike="noStrike">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ct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V. TOT</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tc>
                  <a:txBody>
                    <a:bodyPr/>
                    <a:lstStyle/>
                    <a:p>
                      <a:pPr algn="r" fontAlgn="ctr">
                        <a:spcBef>
                          <a:spcPts val="600"/>
                        </a:spcBef>
                        <a:spcAft>
                          <a:spcPts val="600"/>
                        </a:spcAft>
                      </a:pPr>
                      <a:r>
                        <a:rPr lang="it-IT" sz="1200" u="none" strike="noStrike" dirty="0">
                          <a:solidFill>
                            <a:schemeClr val="accent1">
                              <a:lumMod val="50000"/>
                            </a:schemeClr>
                          </a:solidFill>
                          <a:effectLst/>
                          <a:latin typeface="Eurostile" panose="020B0504020202050204" pitchFamily="34" charset="0"/>
                        </a:rPr>
                        <a:t>33.261,42 €</a:t>
                      </a:r>
                      <a:endParaRPr lang="it-IT" sz="1200" b="1" i="0" u="none" strike="noStrike" dirty="0">
                        <a:solidFill>
                          <a:schemeClr val="accent1">
                            <a:lumMod val="50000"/>
                          </a:schemeClr>
                        </a:solidFill>
                        <a:effectLst/>
                        <a:latin typeface="Eurostile" panose="020B0504020202050204" pitchFamily="34" charset="0"/>
                      </a:endParaRPr>
                    </a:p>
                  </a:txBody>
                  <a:tcPr marL="7783" marR="7783" marT="7783" marB="0" anchor="ctr">
                    <a:solidFill>
                      <a:schemeClr val="bg1">
                        <a:lumMod val="85000"/>
                      </a:schemeClr>
                    </a:solidFill>
                  </a:tcPr>
                </a:tc>
                <a:extLst>
                  <a:ext uri="{0D108BD9-81ED-4DB2-BD59-A6C34878D82A}">
                    <a16:rowId xmlns:a16="http://schemas.microsoft.com/office/drawing/2014/main" val="1317570748"/>
                  </a:ext>
                </a:extLst>
              </a:tr>
            </a:tbl>
          </a:graphicData>
        </a:graphic>
      </p:graphicFrame>
      <p:sp>
        <p:nvSpPr>
          <p:cNvPr id="20" name="CasellaDiTesto 19">
            <a:extLst>
              <a:ext uri="{FF2B5EF4-FFF2-40B4-BE49-F238E27FC236}">
                <a16:creationId xmlns:a16="http://schemas.microsoft.com/office/drawing/2014/main" id="{061B9886-2EA1-080F-B987-BDFDC8F222B4}"/>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INDIRIZZO DI CALCOLO</a:t>
            </a:r>
          </a:p>
        </p:txBody>
      </p:sp>
      <p:sp>
        <p:nvSpPr>
          <p:cNvPr id="21" name="CasellaDiTesto 20">
            <a:extLst>
              <a:ext uri="{FF2B5EF4-FFF2-40B4-BE49-F238E27FC236}">
                <a16:creationId xmlns:a16="http://schemas.microsoft.com/office/drawing/2014/main" id="{10C637A6-FD33-D66C-BE5A-FDD5F053C55D}"/>
              </a:ext>
            </a:extLst>
          </p:cNvPr>
          <p:cNvSpPr txBox="1"/>
          <p:nvPr/>
        </p:nvSpPr>
        <p:spPr>
          <a:xfrm>
            <a:off x="1855788" y="1980130"/>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approccio di costo – circ. 6/2012</a:t>
            </a:r>
          </a:p>
        </p:txBody>
      </p:sp>
    </p:spTree>
    <p:extLst>
      <p:ext uri="{BB962C8B-B14F-4D97-AF65-F5344CB8AC3E}">
        <p14:creationId xmlns:p14="http://schemas.microsoft.com/office/powerpoint/2010/main" val="2678725789"/>
      </p:ext>
    </p:extLst>
  </p:cSld>
  <p:clrMapOvr>
    <a:masterClrMapping/>
  </p:clrMapOvr>
  <p:transition spd="med">
    <p:wipe dir="r"/>
  </p:transition>
</p:sld>
</file>

<file path=ppt/slides/slide1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DF73747-5E6E-B03B-2853-5A95F9DD5A1F}"/>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ACB4E3C2-E81B-1B5A-A7E3-CD03DDEFD42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2" name="CasellaDiTesto 1">
            <a:extLst>
              <a:ext uri="{FF2B5EF4-FFF2-40B4-BE49-F238E27FC236}">
                <a16:creationId xmlns:a16="http://schemas.microsoft.com/office/drawing/2014/main" id="{67DE96F5-6FCB-09A1-7B00-CB73B68F4D8C}"/>
              </a:ext>
            </a:extLst>
          </p:cNvPr>
          <p:cNvSpPr txBox="1"/>
          <p:nvPr/>
        </p:nvSpPr>
        <p:spPr>
          <a:xfrm>
            <a:off x="1800000" y="2340000"/>
            <a:ext cx="9720000" cy="1548000"/>
          </a:xfrm>
          <a:prstGeom prst="rect">
            <a:avLst/>
          </a:prstGeom>
          <a:noFill/>
        </p:spPr>
        <p:txBody>
          <a:bodyPr>
            <a:spAutoFit/>
          </a:bodyPr>
          <a:lstStyle/>
          <a:p>
            <a:pPr marR="362585" algn="just">
              <a:lnSpc>
                <a:spcPct val="110000"/>
              </a:lnSpc>
              <a:spcBef>
                <a:spcPts val="600"/>
              </a:spcBef>
              <a:buSzPts val="1300"/>
            </a:pPr>
            <a:r>
              <a:rPr lang="it-IT" sz="2000" dirty="0">
                <a:solidFill>
                  <a:srgbClr val="002060"/>
                </a:solidFill>
                <a:effectLst/>
                <a:latin typeface="Eurostile" panose="020B0504020202050204" pitchFamily="34" charset="0"/>
              </a:rPr>
              <a:t>In prima approssimazione e salvo più approfondite valutazioni effettuabili dall’Ufficio caso per caso, si potrà assumere un </a:t>
            </a:r>
            <a:r>
              <a:rPr lang="it-IT" sz="2000" b="1" dirty="0">
                <a:solidFill>
                  <a:srgbClr val="002060"/>
                </a:solidFill>
                <a:latin typeface="Eurostile" panose="020B0504020202050204" pitchFamily="34" charset="0"/>
              </a:rPr>
              <a:t>deprezzamento infra-censuario </a:t>
            </a:r>
            <a:r>
              <a:rPr lang="it-IT" sz="2000" dirty="0">
                <a:solidFill>
                  <a:srgbClr val="002060"/>
                </a:solidFill>
                <a:effectLst/>
                <a:latin typeface="Eurostile" panose="020B0504020202050204" pitchFamily="34" charset="0"/>
              </a:rPr>
              <a:t>pari al 25%, ipotizzando una “vita utile” dell’impianto pari a 20 anni ed un “valore residuo” al termine della vita utile pari a zero</a:t>
            </a:r>
          </a:p>
          <a:p>
            <a:pPr marR="362585" algn="just">
              <a:lnSpc>
                <a:spcPct val="110000"/>
              </a:lnSpc>
              <a:spcBef>
                <a:spcPts val="600"/>
              </a:spcBef>
              <a:buSzPts val="1300"/>
            </a:pPr>
            <a:endParaRPr lang="it-IT" sz="2000" dirty="0">
              <a:solidFill>
                <a:srgbClr val="002060"/>
              </a:solidFill>
              <a:effectLst/>
              <a:latin typeface="Eurostile" panose="020B0504020202050204" pitchFamily="34" charset="0"/>
            </a:endParaRPr>
          </a:p>
        </p:txBody>
      </p:sp>
      <p:sp>
        <p:nvSpPr>
          <p:cNvPr id="5" name="CasellaDiTesto 4">
            <a:extLst>
              <a:ext uri="{FF2B5EF4-FFF2-40B4-BE49-F238E27FC236}">
                <a16:creationId xmlns:a16="http://schemas.microsoft.com/office/drawing/2014/main" id="{C5D6043D-F96D-A7AD-BDE7-9F10E169FDF3}"/>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INDIRIZZO DI CALCOLO</a:t>
            </a:r>
          </a:p>
        </p:txBody>
      </p:sp>
      <p:sp>
        <p:nvSpPr>
          <p:cNvPr id="3" name="CasellaDiTesto 2">
            <a:extLst>
              <a:ext uri="{FF2B5EF4-FFF2-40B4-BE49-F238E27FC236}">
                <a16:creationId xmlns:a16="http://schemas.microsoft.com/office/drawing/2014/main" id="{0301DE20-0189-4DA9-D0C3-69ADEF70F8CA}"/>
              </a:ext>
            </a:extLst>
          </p:cNvPr>
          <p:cNvSpPr txBox="1"/>
          <p:nvPr/>
        </p:nvSpPr>
        <p:spPr>
          <a:xfrm>
            <a:off x="1800000" y="4221088"/>
            <a:ext cx="9720000" cy="1409681"/>
          </a:xfrm>
          <a:prstGeom prst="rect">
            <a:avLst/>
          </a:prstGeom>
          <a:noFill/>
        </p:spPr>
        <p:txBody>
          <a:bodyPr>
            <a:spAutoFit/>
          </a:bodyPr>
          <a:lstStyle/>
          <a:p>
            <a:pPr algn="just"/>
            <a:r>
              <a:rPr lang="it-IT" sz="2000" dirty="0">
                <a:solidFill>
                  <a:srgbClr val="002060"/>
                </a:solidFill>
                <a:effectLst/>
                <a:latin typeface="Eurostile" panose="020B0504020202050204" pitchFamily="34" charset="0"/>
              </a:rPr>
              <a:t>La rendita di riferimento è calcolata con </a:t>
            </a:r>
            <a:r>
              <a:rPr lang="it-IT" sz="2000" b="1" dirty="0">
                <a:solidFill>
                  <a:srgbClr val="002060"/>
                </a:solidFill>
                <a:latin typeface="Eurostile" panose="020B0504020202050204" pitchFamily="34" charset="0"/>
              </a:rPr>
              <a:t>saggio di fruttuosità </a:t>
            </a:r>
            <a:r>
              <a:rPr lang="it-IT" sz="2000" dirty="0">
                <a:solidFill>
                  <a:srgbClr val="002060"/>
                </a:solidFill>
                <a:effectLst/>
                <a:latin typeface="Eurostile" panose="020B0504020202050204" pitchFamily="34" charset="0"/>
              </a:rPr>
              <a:t>pari all’1%, ad esclusione delle categorie A/10 e C/1, per le quali si adottano, rispettivamente, il 2% e il 3%</a:t>
            </a:r>
          </a:p>
          <a:p>
            <a:pPr marR="362585" algn="just">
              <a:lnSpc>
                <a:spcPct val="110000"/>
              </a:lnSpc>
              <a:spcBef>
                <a:spcPts val="600"/>
              </a:spcBef>
              <a:buSzPts val="1300"/>
            </a:pPr>
            <a:endParaRPr lang="it-IT" sz="2000" dirty="0">
              <a:solidFill>
                <a:srgbClr val="002060"/>
              </a:solidFill>
              <a:effectLst/>
              <a:latin typeface="Eurostile" panose="020B0504020202050204" pitchFamily="34" charset="0"/>
            </a:endParaRPr>
          </a:p>
        </p:txBody>
      </p:sp>
      <p:sp>
        <p:nvSpPr>
          <p:cNvPr id="6" name="CasellaDiTesto 5">
            <a:extLst>
              <a:ext uri="{FF2B5EF4-FFF2-40B4-BE49-F238E27FC236}">
                <a16:creationId xmlns:a16="http://schemas.microsoft.com/office/drawing/2014/main" id="{F41DB658-C8E3-9B90-6F9D-A21511CE705C}"/>
              </a:ext>
            </a:extLst>
          </p:cNvPr>
          <p:cNvSpPr txBox="1"/>
          <p:nvPr/>
        </p:nvSpPr>
        <p:spPr>
          <a:xfrm rot="16200000">
            <a:off x="-1080000" y="3600000"/>
            <a:ext cx="3510000" cy="954107"/>
          </a:xfrm>
          <a:prstGeom prst="rect">
            <a:avLst/>
          </a:prstGeom>
          <a:noFill/>
        </p:spPr>
        <p:txBody>
          <a:bodyPr wrap="square">
            <a:spAutoFit/>
          </a:bodyPr>
          <a:lstStyle/>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Nota DR FVG</a:t>
            </a:r>
          </a:p>
          <a:p>
            <a:pPr algn="ct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prot. 20110/2024</a:t>
            </a:r>
          </a:p>
        </p:txBody>
      </p:sp>
    </p:spTree>
    <p:extLst>
      <p:ext uri="{BB962C8B-B14F-4D97-AF65-F5344CB8AC3E}">
        <p14:creationId xmlns:p14="http://schemas.microsoft.com/office/powerpoint/2010/main" val="464987079"/>
      </p:ext>
    </p:extLst>
  </p:cSld>
  <p:clrMapOvr>
    <a:masterClrMapping/>
  </p:clrMapOvr>
  <p:transition spd="med">
    <p:wipe dir="r"/>
  </p:transition>
</p:sld>
</file>

<file path=ppt/slides/slide1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3A9E72F-8853-58B0-CD43-4017578BF7C5}"/>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5C4561E4-2A75-B9BD-F797-2DC40526E55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10" name="CasellaDiTesto 9">
            <a:extLst>
              <a:ext uri="{FF2B5EF4-FFF2-40B4-BE49-F238E27FC236}">
                <a16:creationId xmlns:a16="http://schemas.microsoft.com/office/drawing/2014/main" id="{3A33E724-C241-8537-6E8E-7E0872832F41}"/>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esempio 1</a:t>
            </a:r>
          </a:p>
        </p:txBody>
      </p:sp>
      <p:sp>
        <p:nvSpPr>
          <p:cNvPr id="2" name="CasellaDiTesto 1">
            <a:extLst>
              <a:ext uri="{FF2B5EF4-FFF2-40B4-BE49-F238E27FC236}">
                <a16:creationId xmlns:a16="http://schemas.microsoft.com/office/drawing/2014/main" id="{A5F33F84-406B-762C-0DA5-00A9ED38EF6F}"/>
              </a:ext>
            </a:extLst>
          </p:cNvPr>
          <p:cNvSpPr txBox="1"/>
          <p:nvPr/>
        </p:nvSpPr>
        <p:spPr>
          <a:xfrm>
            <a:off x="1703512" y="2160000"/>
            <a:ext cx="1809032"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U.I. </a:t>
            </a:r>
            <a:r>
              <a:rPr lang="it-IT" sz="2000" dirty="0" err="1">
                <a:solidFill>
                  <a:srgbClr val="002060"/>
                </a:solidFill>
                <a:effectLst/>
                <a:latin typeface="Eurostile" panose="020B0504020202050204" pitchFamily="34" charset="0"/>
              </a:rPr>
              <a:t>Cat</a:t>
            </a:r>
            <a:r>
              <a:rPr lang="it-IT" sz="2000" dirty="0">
                <a:solidFill>
                  <a:srgbClr val="002060"/>
                </a:solidFill>
                <a:effectLst/>
                <a:latin typeface="Eurostile" panose="020B0504020202050204" pitchFamily="34" charset="0"/>
              </a:rPr>
              <a:t>. A/3</a:t>
            </a:r>
            <a:endParaRPr lang="it-IT" noProof="0" dirty="0">
              <a:solidFill>
                <a:schemeClr val="accent3">
                  <a:lumMod val="50000"/>
                </a:schemeClr>
              </a:solidFill>
              <a:effectLst/>
              <a:latin typeface="Eurostile" panose="020B0504020202050204" pitchFamily="34" charset="0"/>
            </a:endParaRPr>
          </a:p>
        </p:txBody>
      </p:sp>
      <p:pic>
        <p:nvPicPr>
          <p:cNvPr id="5" name="Elemento grafico 4" descr="Freccia a destra con riempimento a tinta unita">
            <a:extLst>
              <a:ext uri="{FF2B5EF4-FFF2-40B4-BE49-F238E27FC236}">
                <a16:creationId xmlns:a16="http://schemas.microsoft.com/office/drawing/2014/main" id="{61A41090-1EE9-7520-028A-A1AAFC115D6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160000"/>
            <a:ext cx="502622" cy="399600"/>
          </a:xfrm>
          <a:prstGeom prst="rect">
            <a:avLst/>
          </a:prstGeom>
        </p:spPr>
      </p:pic>
      <p:sp>
        <p:nvSpPr>
          <p:cNvPr id="6" name="CasellaDiTesto 5">
            <a:extLst>
              <a:ext uri="{FF2B5EF4-FFF2-40B4-BE49-F238E27FC236}">
                <a16:creationId xmlns:a16="http://schemas.microsoft.com/office/drawing/2014/main" id="{B68BEE2C-425F-63C3-D3D8-90E33C9E23FE}"/>
              </a:ext>
            </a:extLst>
          </p:cNvPr>
          <p:cNvSpPr txBox="1"/>
          <p:nvPr/>
        </p:nvSpPr>
        <p:spPr>
          <a:xfrm>
            <a:off x="5553919" y="2160000"/>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628,00 </a:t>
            </a:r>
            <a:r>
              <a:rPr lang="it-IT" dirty="0">
                <a:solidFill>
                  <a:srgbClr val="002060"/>
                </a:solidFill>
                <a:effectLst/>
                <a:latin typeface="Eurostile" panose="020B0504020202050204" pitchFamily="34" charset="0"/>
              </a:rPr>
              <a:t>€  (rendita)</a:t>
            </a:r>
            <a:endParaRPr lang="it-IT" noProof="0" dirty="0">
              <a:solidFill>
                <a:schemeClr val="accent3">
                  <a:lumMod val="50000"/>
                </a:schemeClr>
              </a:solidFill>
              <a:effectLst/>
              <a:latin typeface="Eurostile" panose="020B0504020202050204" pitchFamily="34" charset="0"/>
            </a:endParaRPr>
          </a:p>
        </p:txBody>
      </p:sp>
      <p:sp>
        <p:nvSpPr>
          <p:cNvPr id="7" name="CasellaDiTesto 6">
            <a:extLst>
              <a:ext uri="{FF2B5EF4-FFF2-40B4-BE49-F238E27FC236}">
                <a16:creationId xmlns:a16="http://schemas.microsoft.com/office/drawing/2014/main" id="{9DD8FAFC-5E97-6EEA-F047-3314DB19505A}"/>
              </a:ext>
            </a:extLst>
          </p:cNvPr>
          <p:cNvSpPr txBox="1"/>
          <p:nvPr/>
        </p:nvSpPr>
        <p:spPr>
          <a:xfrm>
            <a:off x="1712343" y="2700000"/>
            <a:ext cx="2736304"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Impianto fotovoltaico</a:t>
            </a:r>
            <a:endParaRPr lang="it-IT" noProof="0" dirty="0">
              <a:solidFill>
                <a:schemeClr val="accent3">
                  <a:lumMod val="50000"/>
                </a:schemeClr>
              </a:solidFill>
              <a:effectLst/>
              <a:latin typeface="Eurostile" panose="020B0504020202050204" pitchFamily="34" charset="0"/>
            </a:endParaRPr>
          </a:p>
        </p:txBody>
      </p:sp>
      <p:sp>
        <p:nvSpPr>
          <p:cNvPr id="9" name="CasellaDiTesto 8">
            <a:extLst>
              <a:ext uri="{FF2B5EF4-FFF2-40B4-BE49-F238E27FC236}">
                <a16:creationId xmlns:a16="http://schemas.microsoft.com/office/drawing/2014/main" id="{BF9AD3D5-047D-8812-C231-5FBAE61ADCC7}"/>
              </a:ext>
            </a:extLst>
          </p:cNvPr>
          <p:cNvSpPr txBox="1"/>
          <p:nvPr/>
        </p:nvSpPr>
        <p:spPr>
          <a:xfrm>
            <a:off x="5528768" y="2700000"/>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5 kW</a:t>
            </a:r>
            <a:endParaRPr lang="it-IT" noProof="0" dirty="0">
              <a:solidFill>
                <a:schemeClr val="accent3">
                  <a:lumMod val="50000"/>
                </a:schemeClr>
              </a:solidFill>
              <a:effectLst/>
              <a:latin typeface="Eurostile" panose="020B0504020202050204" pitchFamily="34" charset="0"/>
            </a:endParaRPr>
          </a:p>
        </p:txBody>
      </p:sp>
      <p:sp>
        <p:nvSpPr>
          <p:cNvPr id="11" name="CasellaDiTesto 10">
            <a:extLst>
              <a:ext uri="{FF2B5EF4-FFF2-40B4-BE49-F238E27FC236}">
                <a16:creationId xmlns:a16="http://schemas.microsoft.com/office/drawing/2014/main" id="{612AC823-EFE2-62CA-16DF-47F5B0253FC6}"/>
              </a:ext>
            </a:extLst>
          </p:cNvPr>
          <p:cNvSpPr txBox="1"/>
          <p:nvPr/>
        </p:nvSpPr>
        <p:spPr>
          <a:xfrm>
            <a:off x="1712343" y="3240000"/>
            <a:ext cx="2736304"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accumulo</a:t>
            </a:r>
            <a:endParaRPr lang="it-IT" noProof="0" dirty="0">
              <a:solidFill>
                <a:schemeClr val="accent3">
                  <a:lumMod val="50000"/>
                </a:schemeClr>
              </a:solidFill>
              <a:effectLst/>
              <a:latin typeface="Eurostile" panose="020B0504020202050204" pitchFamily="34" charset="0"/>
            </a:endParaRPr>
          </a:p>
        </p:txBody>
      </p:sp>
      <p:sp>
        <p:nvSpPr>
          <p:cNvPr id="13" name="CasellaDiTesto 12">
            <a:extLst>
              <a:ext uri="{FF2B5EF4-FFF2-40B4-BE49-F238E27FC236}">
                <a16:creationId xmlns:a16="http://schemas.microsoft.com/office/drawing/2014/main" id="{3F122B7E-0CE3-FFBF-562D-5BE63AE162C2}"/>
              </a:ext>
            </a:extLst>
          </p:cNvPr>
          <p:cNvSpPr txBox="1"/>
          <p:nvPr/>
        </p:nvSpPr>
        <p:spPr>
          <a:xfrm>
            <a:off x="5528768" y="3240000"/>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8 kWh</a:t>
            </a:r>
            <a:endParaRPr lang="it-IT" noProof="0" dirty="0">
              <a:solidFill>
                <a:schemeClr val="accent3">
                  <a:lumMod val="50000"/>
                </a:schemeClr>
              </a:solidFill>
              <a:effectLst/>
              <a:latin typeface="Eurostile" panose="020B0504020202050204" pitchFamily="34" charset="0"/>
            </a:endParaRPr>
          </a:p>
        </p:txBody>
      </p:sp>
      <p:pic>
        <p:nvPicPr>
          <p:cNvPr id="20492" name="Elemento grafico 20491" descr="Freccia a destra con riempimento a tinta unita">
            <a:extLst>
              <a:ext uri="{FF2B5EF4-FFF2-40B4-BE49-F238E27FC236}">
                <a16:creationId xmlns:a16="http://schemas.microsoft.com/office/drawing/2014/main" id="{B12A7968-6AB4-329E-8064-626068103BA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700000"/>
            <a:ext cx="502622" cy="399600"/>
          </a:xfrm>
          <a:prstGeom prst="rect">
            <a:avLst/>
          </a:prstGeom>
        </p:spPr>
      </p:pic>
      <p:pic>
        <p:nvPicPr>
          <p:cNvPr id="20493" name="Elemento grafico 20492" descr="Freccia a destra con riempimento a tinta unita">
            <a:extLst>
              <a:ext uri="{FF2B5EF4-FFF2-40B4-BE49-F238E27FC236}">
                <a16:creationId xmlns:a16="http://schemas.microsoft.com/office/drawing/2014/main" id="{5134B705-56C2-7570-B6D7-9F7CA14450D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3240000"/>
            <a:ext cx="502622" cy="399600"/>
          </a:xfrm>
          <a:prstGeom prst="rect">
            <a:avLst/>
          </a:prstGeom>
        </p:spPr>
      </p:pic>
      <p:sp>
        <p:nvSpPr>
          <p:cNvPr id="4" name="CasellaDiTesto 3">
            <a:extLst>
              <a:ext uri="{FF2B5EF4-FFF2-40B4-BE49-F238E27FC236}">
                <a16:creationId xmlns:a16="http://schemas.microsoft.com/office/drawing/2014/main" id="{712AEBD3-D74C-A789-3FCF-C603545344D4}"/>
              </a:ext>
            </a:extLst>
          </p:cNvPr>
          <p:cNvSpPr txBox="1"/>
          <p:nvPr/>
        </p:nvSpPr>
        <p:spPr>
          <a:xfrm>
            <a:off x="1703512" y="4077072"/>
            <a:ext cx="1809032"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1° verifica </a:t>
            </a:r>
            <a:endParaRPr lang="it-IT" noProof="0" dirty="0">
              <a:solidFill>
                <a:schemeClr val="accent3">
                  <a:lumMod val="50000"/>
                </a:schemeClr>
              </a:solidFill>
              <a:effectLst/>
              <a:latin typeface="Eurostile" panose="020B0504020202050204" pitchFamily="34" charset="0"/>
            </a:endParaRPr>
          </a:p>
        </p:txBody>
      </p:sp>
      <p:pic>
        <p:nvPicPr>
          <p:cNvPr id="8" name="Elemento grafico 7" descr="Freccia a destra con riempimento a tinta unita">
            <a:extLst>
              <a:ext uri="{FF2B5EF4-FFF2-40B4-BE49-F238E27FC236}">
                <a16:creationId xmlns:a16="http://schemas.microsoft.com/office/drawing/2014/main" id="{AB1E0D54-6BF4-C2DD-CBEF-66CA7278B21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4077072"/>
            <a:ext cx="502622" cy="399600"/>
          </a:xfrm>
          <a:prstGeom prst="rect">
            <a:avLst/>
          </a:prstGeom>
        </p:spPr>
      </p:pic>
      <p:sp>
        <p:nvSpPr>
          <p:cNvPr id="12" name="CasellaDiTesto 11">
            <a:extLst>
              <a:ext uri="{FF2B5EF4-FFF2-40B4-BE49-F238E27FC236}">
                <a16:creationId xmlns:a16="http://schemas.microsoft.com/office/drawing/2014/main" id="{97613500-52AB-78B0-D765-7ADB7FA84FC2}"/>
              </a:ext>
            </a:extLst>
          </p:cNvPr>
          <p:cNvSpPr txBox="1"/>
          <p:nvPr/>
        </p:nvSpPr>
        <p:spPr>
          <a:xfrm>
            <a:off x="1712343" y="5157072"/>
            <a:ext cx="2736304"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Calcolo soglia 15%</a:t>
            </a:r>
            <a:endParaRPr lang="it-IT" noProof="0" dirty="0">
              <a:solidFill>
                <a:schemeClr val="accent3">
                  <a:lumMod val="50000"/>
                </a:schemeClr>
              </a:solidFill>
              <a:effectLst/>
              <a:latin typeface="Eurostile" panose="020B0504020202050204" pitchFamily="34" charset="0"/>
            </a:endParaRPr>
          </a:p>
        </p:txBody>
      </p:sp>
      <p:sp>
        <p:nvSpPr>
          <p:cNvPr id="15" name="CasellaDiTesto 14">
            <a:extLst>
              <a:ext uri="{FF2B5EF4-FFF2-40B4-BE49-F238E27FC236}">
                <a16:creationId xmlns:a16="http://schemas.microsoft.com/office/drawing/2014/main" id="{C6BEDF68-486C-4A99-4630-B17455839950}"/>
              </a:ext>
            </a:extLst>
          </p:cNvPr>
          <p:cNvSpPr txBox="1"/>
          <p:nvPr/>
        </p:nvSpPr>
        <p:spPr>
          <a:xfrm>
            <a:off x="5528768" y="4077072"/>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5 kW &gt; 3 kW</a:t>
            </a:r>
            <a:endParaRPr lang="it-IT" noProof="0" dirty="0">
              <a:solidFill>
                <a:schemeClr val="accent3">
                  <a:lumMod val="50000"/>
                </a:schemeClr>
              </a:solidFill>
              <a:effectLst/>
              <a:latin typeface="Eurostile" panose="020B0504020202050204" pitchFamily="34" charset="0"/>
            </a:endParaRPr>
          </a:p>
        </p:txBody>
      </p:sp>
      <p:pic>
        <p:nvPicPr>
          <p:cNvPr id="16" name="Elemento grafico 15" descr="Freccia a destra con riempimento a tinta unita">
            <a:extLst>
              <a:ext uri="{FF2B5EF4-FFF2-40B4-BE49-F238E27FC236}">
                <a16:creationId xmlns:a16="http://schemas.microsoft.com/office/drawing/2014/main" id="{C355B183-148B-56F5-470B-BEC14BBE6B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5157072"/>
            <a:ext cx="502622" cy="399600"/>
          </a:xfrm>
          <a:prstGeom prst="rect">
            <a:avLst/>
          </a:prstGeom>
        </p:spPr>
      </p:pic>
      <p:sp>
        <p:nvSpPr>
          <p:cNvPr id="17" name="CasellaDiTesto 16">
            <a:extLst>
              <a:ext uri="{FF2B5EF4-FFF2-40B4-BE49-F238E27FC236}">
                <a16:creationId xmlns:a16="http://schemas.microsoft.com/office/drawing/2014/main" id="{DA37CF22-F944-01B9-D251-9F93ADE4EAF5}"/>
              </a:ext>
            </a:extLst>
          </p:cNvPr>
          <p:cNvSpPr txBox="1"/>
          <p:nvPr/>
        </p:nvSpPr>
        <p:spPr>
          <a:xfrm>
            <a:off x="1703512" y="4617072"/>
            <a:ext cx="6480720" cy="400110"/>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verifica l’incremento di redditività</a:t>
            </a:r>
          </a:p>
        </p:txBody>
      </p:sp>
      <p:sp>
        <p:nvSpPr>
          <p:cNvPr id="18" name="CasellaDiTesto 17">
            <a:extLst>
              <a:ext uri="{FF2B5EF4-FFF2-40B4-BE49-F238E27FC236}">
                <a16:creationId xmlns:a16="http://schemas.microsoft.com/office/drawing/2014/main" id="{545D9E03-6F83-1FE5-B4C8-97D4EC7035FB}"/>
              </a:ext>
            </a:extLst>
          </p:cNvPr>
          <p:cNvSpPr txBox="1"/>
          <p:nvPr/>
        </p:nvSpPr>
        <p:spPr>
          <a:xfrm>
            <a:off x="5519937" y="5157072"/>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628 x 0,15 = 94,20 €</a:t>
            </a:r>
            <a:endParaRPr lang="it-IT" noProof="0" dirty="0">
              <a:solidFill>
                <a:schemeClr val="accent3">
                  <a:lumMod val="50000"/>
                </a:schemeClr>
              </a:solidFill>
              <a:effectLst/>
              <a:latin typeface="Eurostile" panose="020B0504020202050204" pitchFamily="34" charset="0"/>
            </a:endParaRPr>
          </a:p>
        </p:txBody>
      </p:sp>
    </p:spTree>
    <p:extLst>
      <p:ext uri="{BB962C8B-B14F-4D97-AF65-F5344CB8AC3E}">
        <p14:creationId xmlns:p14="http://schemas.microsoft.com/office/powerpoint/2010/main" val="270986551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0492"/>
                                        </p:tgtEl>
                                        <p:attrNameLst>
                                          <p:attrName>style.visibility</p:attrName>
                                        </p:attrNameLst>
                                      </p:cBhvr>
                                      <p:to>
                                        <p:strVal val="visible"/>
                                      </p:to>
                                    </p:set>
                                    <p:anim calcmode="lin" valueType="num">
                                      <p:cBhvr additive="base">
                                        <p:cTn id="31" dur="500" fill="hold"/>
                                        <p:tgtEl>
                                          <p:spTgt spid="20492"/>
                                        </p:tgtEl>
                                        <p:attrNameLst>
                                          <p:attrName>ppt_x</p:attrName>
                                        </p:attrNameLst>
                                      </p:cBhvr>
                                      <p:tavLst>
                                        <p:tav tm="0">
                                          <p:val>
                                            <p:strVal val="0-#ppt_w/2"/>
                                          </p:val>
                                        </p:tav>
                                        <p:tav tm="100000">
                                          <p:val>
                                            <p:strVal val="#ppt_x"/>
                                          </p:val>
                                        </p:tav>
                                      </p:tavLst>
                                    </p:anim>
                                    <p:anim calcmode="lin" valueType="num">
                                      <p:cBhvr additive="base">
                                        <p:cTn id="32" dur="500" fill="hold"/>
                                        <p:tgtEl>
                                          <p:spTgt spid="2049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0-#ppt_w/2"/>
                                          </p:val>
                                        </p:tav>
                                        <p:tav tm="100000">
                                          <p:val>
                                            <p:strVal val="#ppt_x"/>
                                          </p:val>
                                        </p:tav>
                                      </p:tavLst>
                                    </p:anim>
                                    <p:anim calcmode="lin" valueType="num">
                                      <p:cBhvr additive="base">
                                        <p:cTn id="4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0493"/>
                                        </p:tgtEl>
                                        <p:attrNameLst>
                                          <p:attrName>style.visibility</p:attrName>
                                        </p:attrNameLst>
                                      </p:cBhvr>
                                      <p:to>
                                        <p:strVal val="visible"/>
                                      </p:to>
                                    </p:set>
                                    <p:anim calcmode="lin" valueType="num">
                                      <p:cBhvr additive="base">
                                        <p:cTn id="49" dur="500" fill="hold"/>
                                        <p:tgtEl>
                                          <p:spTgt spid="20493"/>
                                        </p:tgtEl>
                                        <p:attrNameLst>
                                          <p:attrName>ppt_x</p:attrName>
                                        </p:attrNameLst>
                                      </p:cBhvr>
                                      <p:tavLst>
                                        <p:tav tm="0">
                                          <p:val>
                                            <p:strVal val="0-#ppt_w/2"/>
                                          </p:val>
                                        </p:tav>
                                        <p:tav tm="100000">
                                          <p:val>
                                            <p:strVal val="#ppt_x"/>
                                          </p:val>
                                        </p:tav>
                                      </p:tavLst>
                                    </p:anim>
                                    <p:anim calcmode="lin" valueType="num">
                                      <p:cBhvr additive="base">
                                        <p:cTn id="50" dur="500" fill="hold"/>
                                        <p:tgtEl>
                                          <p:spTgt spid="20493"/>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1+#ppt_w/2"/>
                                          </p:val>
                                        </p:tav>
                                        <p:tav tm="100000">
                                          <p:val>
                                            <p:strVal val="#ppt_x"/>
                                          </p:val>
                                        </p:tav>
                                      </p:tavLst>
                                    </p:anim>
                                    <p:anim calcmode="lin" valueType="num">
                                      <p:cBhvr additive="base">
                                        <p:cTn id="56"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additive="base">
                                        <p:cTn id="61" dur="500" fill="hold"/>
                                        <p:tgtEl>
                                          <p:spTgt spid="4"/>
                                        </p:tgtEl>
                                        <p:attrNameLst>
                                          <p:attrName>ppt_x</p:attrName>
                                        </p:attrNameLst>
                                      </p:cBhvr>
                                      <p:tavLst>
                                        <p:tav tm="0">
                                          <p:val>
                                            <p:strVal val="0-#ppt_w/2"/>
                                          </p:val>
                                        </p:tav>
                                        <p:tav tm="100000">
                                          <p:val>
                                            <p:strVal val="#ppt_x"/>
                                          </p:val>
                                        </p:tav>
                                      </p:tavLst>
                                    </p:anim>
                                    <p:anim calcmode="lin" valueType="num">
                                      <p:cBhvr additive="base">
                                        <p:cTn id="6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additive="base">
                                        <p:cTn id="67" dur="500" fill="hold"/>
                                        <p:tgtEl>
                                          <p:spTgt spid="8"/>
                                        </p:tgtEl>
                                        <p:attrNameLst>
                                          <p:attrName>ppt_x</p:attrName>
                                        </p:attrNameLst>
                                      </p:cBhvr>
                                      <p:tavLst>
                                        <p:tav tm="0">
                                          <p:val>
                                            <p:strVal val="0-#ppt_w/2"/>
                                          </p:val>
                                        </p:tav>
                                        <p:tav tm="100000">
                                          <p:val>
                                            <p:strVal val="#ppt_x"/>
                                          </p:val>
                                        </p:tav>
                                      </p:tavLst>
                                    </p:anim>
                                    <p:anim calcmode="lin" valueType="num">
                                      <p:cBhvr additive="base">
                                        <p:cTn id="6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1+#ppt_w/2"/>
                                          </p:val>
                                        </p:tav>
                                        <p:tav tm="100000">
                                          <p:val>
                                            <p:strVal val="#ppt_x"/>
                                          </p:val>
                                        </p:tav>
                                      </p:tavLst>
                                    </p:anim>
                                    <p:anim calcmode="lin" valueType="num">
                                      <p:cBhvr additive="base">
                                        <p:cTn id="7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4" presetClass="entr" presetSubtype="10"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randombar(horizontal)">
                                      <p:cBhvr>
                                        <p:cTn id="79" dur="500"/>
                                        <p:tgtEl>
                                          <p:spTgt spid="17"/>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12"/>
                                        </p:tgtEl>
                                        <p:attrNameLst>
                                          <p:attrName>style.visibility</p:attrName>
                                        </p:attrNameLst>
                                      </p:cBhvr>
                                      <p:to>
                                        <p:strVal val="visible"/>
                                      </p:to>
                                    </p:set>
                                    <p:anim calcmode="lin" valueType="num">
                                      <p:cBhvr additive="base">
                                        <p:cTn id="84" dur="500" fill="hold"/>
                                        <p:tgtEl>
                                          <p:spTgt spid="12"/>
                                        </p:tgtEl>
                                        <p:attrNameLst>
                                          <p:attrName>ppt_x</p:attrName>
                                        </p:attrNameLst>
                                      </p:cBhvr>
                                      <p:tavLst>
                                        <p:tav tm="0">
                                          <p:val>
                                            <p:strVal val="0-#ppt_w/2"/>
                                          </p:val>
                                        </p:tav>
                                        <p:tav tm="100000">
                                          <p:val>
                                            <p:strVal val="#ppt_x"/>
                                          </p:val>
                                        </p:tav>
                                      </p:tavLst>
                                    </p:anim>
                                    <p:anim calcmode="lin" valueType="num">
                                      <p:cBhvr additive="base">
                                        <p:cTn id="85"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8" fill="hold" nodeType="click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additive="base">
                                        <p:cTn id="90" dur="500" fill="hold"/>
                                        <p:tgtEl>
                                          <p:spTgt spid="16"/>
                                        </p:tgtEl>
                                        <p:attrNameLst>
                                          <p:attrName>ppt_x</p:attrName>
                                        </p:attrNameLst>
                                      </p:cBhvr>
                                      <p:tavLst>
                                        <p:tav tm="0">
                                          <p:val>
                                            <p:strVal val="0-#ppt_w/2"/>
                                          </p:val>
                                        </p:tav>
                                        <p:tav tm="100000">
                                          <p:val>
                                            <p:strVal val="#ppt_x"/>
                                          </p:val>
                                        </p:tav>
                                      </p:tavLst>
                                    </p:anim>
                                    <p:anim calcmode="lin" valueType="num">
                                      <p:cBhvr additive="base">
                                        <p:cTn id="91"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2" fill="hold" grpId="0" nodeType="clickEffect">
                                  <p:stCondLst>
                                    <p:cond delay="0"/>
                                  </p:stCondLst>
                                  <p:childTnLst>
                                    <p:set>
                                      <p:cBhvr>
                                        <p:cTn id="95" dur="1" fill="hold">
                                          <p:stCondLst>
                                            <p:cond delay="0"/>
                                          </p:stCondLst>
                                        </p:cTn>
                                        <p:tgtEl>
                                          <p:spTgt spid="18"/>
                                        </p:tgtEl>
                                        <p:attrNameLst>
                                          <p:attrName>style.visibility</p:attrName>
                                        </p:attrNameLst>
                                      </p:cBhvr>
                                      <p:to>
                                        <p:strVal val="visible"/>
                                      </p:to>
                                    </p:set>
                                    <p:anim calcmode="lin" valueType="num">
                                      <p:cBhvr additive="base">
                                        <p:cTn id="96" dur="500" fill="hold"/>
                                        <p:tgtEl>
                                          <p:spTgt spid="18"/>
                                        </p:tgtEl>
                                        <p:attrNameLst>
                                          <p:attrName>ppt_x</p:attrName>
                                        </p:attrNameLst>
                                      </p:cBhvr>
                                      <p:tavLst>
                                        <p:tav tm="0">
                                          <p:val>
                                            <p:strVal val="1+#ppt_w/2"/>
                                          </p:val>
                                        </p:tav>
                                        <p:tav tm="100000">
                                          <p:val>
                                            <p:strVal val="#ppt_x"/>
                                          </p:val>
                                        </p:tav>
                                      </p:tavLst>
                                    </p:anim>
                                    <p:anim calcmode="lin" valueType="num">
                                      <p:cBhvr additive="base">
                                        <p:cTn id="97"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1" grpId="0"/>
      <p:bldP spid="13" grpId="0"/>
      <p:bldP spid="4" grpId="0"/>
      <p:bldP spid="12" grpId="0"/>
      <p:bldP spid="15" grpId="0"/>
      <p:bldP spid="17" grpId="0"/>
      <p:bldP spid="18" grpId="0"/>
    </p:bldLst>
  </p:timing>
</p:sld>
</file>

<file path=ppt/slides/slide1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1DE015C-C93D-1C38-1B57-966E8FDE4A1F}"/>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1E18E849-1297-5AF3-97BD-64D7EA867FD2}"/>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10" name="CasellaDiTesto 9">
            <a:extLst>
              <a:ext uri="{FF2B5EF4-FFF2-40B4-BE49-F238E27FC236}">
                <a16:creationId xmlns:a16="http://schemas.microsoft.com/office/drawing/2014/main" id="{269B1099-3A91-C9D0-1F7A-67F0D5D0F842}"/>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esempio 1</a:t>
            </a:r>
          </a:p>
        </p:txBody>
      </p:sp>
      <p:pic>
        <p:nvPicPr>
          <p:cNvPr id="5" name="Elemento grafico 4" descr="Freccia a destra con riempimento a tinta unita">
            <a:extLst>
              <a:ext uri="{FF2B5EF4-FFF2-40B4-BE49-F238E27FC236}">
                <a16:creationId xmlns:a16="http://schemas.microsoft.com/office/drawing/2014/main" id="{EE4C0CAA-4C57-9863-94EA-A6F76E04779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160000"/>
            <a:ext cx="502622" cy="399600"/>
          </a:xfrm>
          <a:prstGeom prst="rect">
            <a:avLst/>
          </a:prstGeom>
        </p:spPr>
      </p:pic>
      <p:sp>
        <p:nvSpPr>
          <p:cNvPr id="23" name="CasellaDiTesto 22">
            <a:extLst>
              <a:ext uri="{FF2B5EF4-FFF2-40B4-BE49-F238E27FC236}">
                <a16:creationId xmlns:a16="http://schemas.microsoft.com/office/drawing/2014/main" id="{7A276D50-6944-BBDF-5A92-8DDC6C42824B}"/>
              </a:ext>
            </a:extLst>
          </p:cNvPr>
          <p:cNvSpPr txBox="1"/>
          <p:nvPr/>
        </p:nvSpPr>
        <p:spPr>
          <a:xfrm>
            <a:off x="1712343" y="216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valore costo impianto</a:t>
            </a:r>
          </a:p>
        </p:txBody>
      </p:sp>
      <p:sp>
        <p:nvSpPr>
          <p:cNvPr id="28" name="CasellaDiTesto 27">
            <a:extLst>
              <a:ext uri="{FF2B5EF4-FFF2-40B4-BE49-F238E27FC236}">
                <a16:creationId xmlns:a16="http://schemas.microsoft.com/office/drawing/2014/main" id="{56EC7E45-7858-2810-D5E5-4C7590F784C4}"/>
              </a:ext>
            </a:extLst>
          </p:cNvPr>
          <p:cNvSpPr txBox="1"/>
          <p:nvPr/>
        </p:nvSpPr>
        <p:spPr>
          <a:xfrm>
            <a:off x="7686600" y="2165034"/>
            <a:ext cx="2873896"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(approccio di costo)</a:t>
            </a:r>
            <a:endParaRPr lang="it-IT" noProof="0" dirty="0">
              <a:solidFill>
                <a:schemeClr val="accent3">
                  <a:lumMod val="50000"/>
                </a:schemeClr>
              </a:solidFill>
              <a:effectLst/>
              <a:latin typeface="Eurostile" panose="020B0504020202050204" pitchFamily="34" charset="0"/>
            </a:endParaRPr>
          </a:p>
        </p:txBody>
      </p:sp>
      <p:sp>
        <p:nvSpPr>
          <p:cNvPr id="30" name="CasellaDiTesto 29">
            <a:extLst>
              <a:ext uri="{FF2B5EF4-FFF2-40B4-BE49-F238E27FC236}">
                <a16:creationId xmlns:a16="http://schemas.microsoft.com/office/drawing/2014/main" id="{E28455F3-7883-7AC4-CC9D-92ABEE9F7B57}"/>
              </a:ext>
            </a:extLst>
          </p:cNvPr>
          <p:cNvSpPr txBox="1"/>
          <p:nvPr/>
        </p:nvSpPr>
        <p:spPr>
          <a:xfrm>
            <a:off x="5556000" y="216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33.261,42 €</a:t>
            </a:r>
            <a:endParaRPr lang="it-IT" noProof="0" dirty="0">
              <a:solidFill>
                <a:schemeClr val="accent3">
                  <a:lumMod val="50000"/>
                </a:schemeClr>
              </a:solidFill>
              <a:effectLst/>
              <a:latin typeface="Eurostile" panose="020B0504020202050204" pitchFamily="34" charset="0"/>
            </a:endParaRPr>
          </a:p>
        </p:txBody>
      </p:sp>
      <p:sp>
        <p:nvSpPr>
          <p:cNvPr id="3" name="CasellaDiTesto 2">
            <a:extLst>
              <a:ext uri="{FF2B5EF4-FFF2-40B4-BE49-F238E27FC236}">
                <a16:creationId xmlns:a16="http://schemas.microsoft.com/office/drawing/2014/main" id="{24F67CCD-CD3C-DBDE-E3FC-37EC66D5900B}"/>
              </a:ext>
            </a:extLst>
          </p:cNvPr>
          <p:cNvSpPr txBox="1"/>
          <p:nvPr/>
        </p:nvSpPr>
        <p:spPr>
          <a:xfrm>
            <a:off x="1703512" y="270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deprezzamento 25%</a:t>
            </a:r>
          </a:p>
        </p:txBody>
      </p:sp>
      <p:sp>
        <p:nvSpPr>
          <p:cNvPr id="31" name="CasellaDiTesto 30">
            <a:extLst>
              <a:ext uri="{FF2B5EF4-FFF2-40B4-BE49-F238E27FC236}">
                <a16:creationId xmlns:a16="http://schemas.microsoft.com/office/drawing/2014/main" id="{1F177000-6665-E984-813E-F7AB0B28C58D}"/>
              </a:ext>
            </a:extLst>
          </p:cNvPr>
          <p:cNvSpPr txBox="1"/>
          <p:nvPr/>
        </p:nvSpPr>
        <p:spPr>
          <a:xfrm>
            <a:off x="5556000" y="2705033"/>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-8.315,36 €</a:t>
            </a:r>
            <a:endParaRPr lang="it-IT" noProof="0" dirty="0">
              <a:solidFill>
                <a:schemeClr val="accent3">
                  <a:lumMod val="50000"/>
                </a:schemeClr>
              </a:solidFill>
              <a:effectLst/>
              <a:latin typeface="Eurostile" panose="020B0504020202050204" pitchFamily="34" charset="0"/>
            </a:endParaRPr>
          </a:p>
        </p:txBody>
      </p:sp>
      <p:sp>
        <p:nvSpPr>
          <p:cNvPr id="20481" name="CasellaDiTesto 20480">
            <a:extLst>
              <a:ext uri="{FF2B5EF4-FFF2-40B4-BE49-F238E27FC236}">
                <a16:creationId xmlns:a16="http://schemas.microsoft.com/office/drawing/2014/main" id="{7CBABCF3-AB24-E470-A5E4-D78A00F68BA1}"/>
              </a:ext>
            </a:extLst>
          </p:cNvPr>
          <p:cNvSpPr txBox="1"/>
          <p:nvPr/>
        </p:nvSpPr>
        <p:spPr>
          <a:xfrm>
            <a:off x="1703512" y="324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valore deprezzato</a:t>
            </a:r>
          </a:p>
        </p:txBody>
      </p:sp>
      <p:sp>
        <p:nvSpPr>
          <p:cNvPr id="20485" name="CasellaDiTesto 20484">
            <a:extLst>
              <a:ext uri="{FF2B5EF4-FFF2-40B4-BE49-F238E27FC236}">
                <a16:creationId xmlns:a16="http://schemas.microsoft.com/office/drawing/2014/main" id="{9AA077A7-8F55-2DB6-720D-6DED8A587F10}"/>
              </a:ext>
            </a:extLst>
          </p:cNvPr>
          <p:cNvSpPr txBox="1"/>
          <p:nvPr/>
        </p:nvSpPr>
        <p:spPr>
          <a:xfrm>
            <a:off x="5556000" y="3245033"/>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24.946,06 €</a:t>
            </a:r>
            <a:endParaRPr lang="it-IT" noProof="0" dirty="0">
              <a:solidFill>
                <a:schemeClr val="accent3">
                  <a:lumMod val="50000"/>
                </a:schemeClr>
              </a:solidFill>
              <a:effectLst/>
              <a:latin typeface="Eurostile" panose="020B0504020202050204" pitchFamily="34" charset="0"/>
            </a:endParaRPr>
          </a:p>
        </p:txBody>
      </p:sp>
      <p:sp>
        <p:nvSpPr>
          <p:cNvPr id="20486" name="CasellaDiTesto 20485">
            <a:extLst>
              <a:ext uri="{FF2B5EF4-FFF2-40B4-BE49-F238E27FC236}">
                <a16:creationId xmlns:a16="http://schemas.microsoft.com/office/drawing/2014/main" id="{BF4995CA-661E-0CDF-F103-DC8ACA0C7E7B}"/>
              </a:ext>
            </a:extLst>
          </p:cNvPr>
          <p:cNvSpPr txBox="1"/>
          <p:nvPr/>
        </p:nvSpPr>
        <p:spPr>
          <a:xfrm>
            <a:off x="1703512" y="378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valore 1988/1989</a:t>
            </a:r>
          </a:p>
        </p:txBody>
      </p:sp>
      <p:sp>
        <p:nvSpPr>
          <p:cNvPr id="20488" name="CasellaDiTesto 20487">
            <a:extLst>
              <a:ext uri="{FF2B5EF4-FFF2-40B4-BE49-F238E27FC236}">
                <a16:creationId xmlns:a16="http://schemas.microsoft.com/office/drawing/2014/main" id="{DB963868-039E-CFE9-B92F-F02F816D6AE5}"/>
              </a:ext>
            </a:extLst>
          </p:cNvPr>
          <p:cNvSpPr txBox="1"/>
          <p:nvPr/>
        </p:nvSpPr>
        <p:spPr>
          <a:xfrm>
            <a:off x="5556000" y="3785034"/>
            <a:ext cx="2952328" cy="39960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9.411,44 €</a:t>
            </a:r>
            <a:endParaRPr lang="it-IT" noProof="0" dirty="0">
              <a:solidFill>
                <a:schemeClr val="accent3">
                  <a:lumMod val="50000"/>
                </a:schemeClr>
              </a:solidFill>
              <a:effectLst/>
              <a:latin typeface="Eurostile" panose="020B0504020202050204" pitchFamily="34" charset="0"/>
            </a:endParaRPr>
          </a:p>
        </p:txBody>
      </p:sp>
      <p:sp>
        <p:nvSpPr>
          <p:cNvPr id="20489" name="CasellaDiTesto 20488">
            <a:extLst>
              <a:ext uri="{FF2B5EF4-FFF2-40B4-BE49-F238E27FC236}">
                <a16:creationId xmlns:a16="http://schemas.microsoft.com/office/drawing/2014/main" id="{CE466F5D-571B-3A4A-54DC-C59921CAF4D6}"/>
              </a:ext>
            </a:extLst>
          </p:cNvPr>
          <p:cNvSpPr txBox="1"/>
          <p:nvPr/>
        </p:nvSpPr>
        <p:spPr>
          <a:xfrm>
            <a:off x="1703512" y="432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rendita impianto</a:t>
            </a:r>
          </a:p>
        </p:txBody>
      </p:sp>
      <p:sp>
        <p:nvSpPr>
          <p:cNvPr id="20491" name="CasellaDiTesto 20490">
            <a:extLst>
              <a:ext uri="{FF2B5EF4-FFF2-40B4-BE49-F238E27FC236}">
                <a16:creationId xmlns:a16="http://schemas.microsoft.com/office/drawing/2014/main" id="{C606DAD9-D402-60AC-168F-890A79A761A3}"/>
              </a:ext>
            </a:extLst>
          </p:cNvPr>
          <p:cNvSpPr txBox="1"/>
          <p:nvPr/>
        </p:nvSpPr>
        <p:spPr>
          <a:xfrm>
            <a:off x="5556000" y="432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94,11 €</a:t>
            </a:r>
            <a:endParaRPr lang="it-IT" noProof="0" dirty="0">
              <a:solidFill>
                <a:schemeClr val="accent3">
                  <a:lumMod val="50000"/>
                </a:schemeClr>
              </a:solidFill>
              <a:effectLst/>
              <a:latin typeface="Eurostile" panose="020B0504020202050204" pitchFamily="34" charset="0"/>
            </a:endParaRPr>
          </a:p>
        </p:txBody>
      </p:sp>
      <p:pic>
        <p:nvPicPr>
          <p:cNvPr id="20495" name="Elemento grafico 20494" descr="Freccia a destra con riempimento a tinta unita">
            <a:extLst>
              <a:ext uri="{FF2B5EF4-FFF2-40B4-BE49-F238E27FC236}">
                <a16:creationId xmlns:a16="http://schemas.microsoft.com/office/drawing/2014/main" id="{039B6A5E-D4B9-CBAA-915A-80AA0572E4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705034"/>
            <a:ext cx="502622" cy="399600"/>
          </a:xfrm>
          <a:prstGeom prst="rect">
            <a:avLst/>
          </a:prstGeom>
        </p:spPr>
      </p:pic>
      <p:pic>
        <p:nvPicPr>
          <p:cNvPr id="20496" name="Elemento grafico 20495" descr="Freccia a destra con riempimento a tinta unita">
            <a:extLst>
              <a:ext uri="{FF2B5EF4-FFF2-40B4-BE49-F238E27FC236}">
                <a16:creationId xmlns:a16="http://schemas.microsoft.com/office/drawing/2014/main" id="{92628FA3-407B-6A15-4092-EC28B57253E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3245034"/>
            <a:ext cx="502622" cy="399600"/>
          </a:xfrm>
          <a:prstGeom prst="rect">
            <a:avLst/>
          </a:prstGeom>
        </p:spPr>
      </p:pic>
      <p:pic>
        <p:nvPicPr>
          <p:cNvPr id="20497" name="Elemento grafico 20496" descr="Freccia a destra con riempimento a tinta unita">
            <a:extLst>
              <a:ext uri="{FF2B5EF4-FFF2-40B4-BE49-F238E27FC236}">
                <a16:creationId xmlns:a16="http://schemas.microsoft.com/office/drawing/2014/main" id="{77E2CACF-BAB7-199E-E2CA-ABB772020EB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3785034"/>
            <a:ext cx="502622" cy="399600"/>
          </a:xfrm>
          <a:prstGeom prst="rect">
            <a:avLst/>
          </a:prstGeom>
        </p:spPr>
      </p:pic>
      <p:pic>
        <p:nvPicPr>
          <p:cNvPr id="20498" name="Elemento grafico 20497" descr="Freccia a destra con riempimento a tinta unita">
            <a:extLst>
              <a:ext uri="{FF2B5EF4-FFF2-40B4-BE49-F238E27FC236}">
                <a16:creationId xmlns:a16="http://schemas.microsoft.com/office/drawing/2014/main" id="{614D32B6-8FC8-77FF-107C-7E4793D2B28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4325034"/>
            <a:ext cx="502622" cy="399600"/>
          </a:xfrm>
          <a:prstGeom prst="rect">
            <a:avLst/>
          </a:prstGeom>
        </p:spPr>
      </p:pic>
      <p:sp>
        <p:nvSpPr>
          <p:cNvPr id="4" name="CasellaDiTesto 3">
            <a:extLst>
              <a:ext uri="{FF2B5EF4-FFF2-40B4-BE49-F238E27FC236}">
                <a16:creationId xmlns:a16="http://schemas.microsoft.com/office/drawing/2014/main" id="{CB399033-EF40-18DA-ACE2-928153B15595}"/>
              </a:ext>
            </a:extLst>
          </p:cNvPr>
          <p:cNvSpPr txBox="1"/>
          <p:nvPr/>
        </p:nvSpPr>
        <p:spPr>
          <a:xfrm>
            <a:off x="1703512" y="4860000"/>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2° verifica</a:t>
            </a:r>
          </a:p>
        </p:txBody>
      </p:sp>
      <p:sp>
        <p:nvSpPr>
          <p:cNvPr id="8" name="CasellaDiTesto 7">
            <a:extLst>
              <a:ext uri="{FF2B5EF4-FFF2-40B4-BE49-F238E27FC236}">
                <a16:creationId xmlns:a16="http://schemas.microsoft.com/office/drawing/2014/main" id="{2EE98BCA-C588-028F-BC03-1B5929F862DC}"/>
              </a:ext>
            </a:extLst>
          </p:cNvPr>
          <p:cNvSpPr txBox="1"/>
          <p:nvPr/>
        </p:nvSpPr>
        <p:spPr>
          <a:xfrm>
            <a:off x="5556000" y="4860000"/>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94,11 € &lt; 94,20</a:t>
            </a:r>
            <a:endParaRPr lang="it-IT" noProof="0" dirty="0">
              <a:solidFill>
                <a:schemeClr val="accent3">
                  <a:lumMod val="50000"/>
                </a:schemeClr>
              </a:solidFill>
              <a:effectLst/>
              <a:latin typeface="Eurostile" panose="020B0504020202050204" pitchFamily="34" charset="0"/>
            </a:endParaRPr>
          </a:p>
        </p:txBody>
      </p:sp>
      <p:pic>
        <p:nvPicPr>
          <p:cNvPr id="12" name="Elemento grafico 11" descr="Freccia a destra con riempimento a tinta unita">
            <a:extLst>
              <a:ext uri="{FF2B5EF4-FFF2-40B4-BE49-F238E27FC236}">
                <a16:creationId xmlns:a16="http://schemas.microsoft.com/office/drawing/2014/main" id="{B4A5C0C7-254A-8B90-E812-7909FC628D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4860000"/>
            <a:ext cx="502622" cy="399600"/>
          </a:xfrm>
          <a:prstGeom prst="rect">
            <a:avLst/>
          </a:prstGeom>
        </p:spPr>
      </p:pic>
      <p:sp>
        <p:nvSpPr>
          <p:cNvPr id="15" name="CasellaDiTesto 14">
            <a:extLst>
              <a:ext uri="{FF2B5EF4-FFF2-40B4-BE49-F238E27FC236}">
                <a16:creationId xmlns:a16="http://schemas.microsoft.com/office/drawing/2014/main" id="{1610DA43-659F-F134-EE21-3214EC4468F4}"/>
              </a:ext>
            </a:extLst>
          </p:cNvPr>
          <p:cNvSpPr txBox="1"/>
          <p:nvPr/>
        </p:nvSpPr>
        <p:spPr>
          <a:xfrm>
            <a:off x="1703512" y="5405154"/>
            <a:ext cx="6480720" cy="400110"/>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NON E’ necessaria la variazione catastale</a:t>
            </a:r>
            <a:endParaRPr lang="it-IT" b="1" noProof="0" dirty="0">
              <a:solidFill>
                <a:schemeClr val="accent3">
                  <a:lumMod val="50000"/>
                </a:schemeClr>
              </a:solidFill>
              <a:latin typeface="Eurostile" panose="020B0504020202050204" pitchFamily="34" charset="0"/>
            </a:endParaRPr>
          </a:p>
        </p:txBody>
      </p:sp>
    </p:spTree>
    <p:extLst>
      <p:ext uri="{BB962C8B-B14F-4D97-AF65-F5344CB8AC3E}">
        <p14:creationId xmlns:p14="http://schemas.microsoft.com/office/powerpoint/2010/main" val="336938317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1+#ppt_w/2"/>
                                          </p:val>
                                        </p:tav>
                                        <p:tav tm="100000">
                                          <p:val>
                                            <p:strVal val="#ppt_x"/>
                                          </p:val>
                                        </p:tav>
                                      </p:tavLst>
                                    </p:anim>
                                    <p:anim calcmode="lin" valueType="num">
                                      <p:cBhvr additive="base">
                                        <p:cTn id="20"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randombar(horizontal)">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0-#ppt_w/2"/>
                                          </p:val>
                                        </p:tav>
                                        <p:tav tm="100000">
                                          <p:val>
                                            <p:strVal val="#ppt_x"/>
                                          </p:val>
                                        </p:tav>
                                      </p:tavLst>
                                    </p:anim>
                                    <p:anim calcmode="lin" valueType="num">
                                      <p:cBhvr additive="base">
                                        <p:cTn id="31"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20495"/>
                                        </p:tgtEl>
                                        <p:attrNameLst>
                                          <p:attrName>style.visibility</p:attrName>
                                        </p:attrNameLst>
                                      </p:cBhvr>
                                      <p:to>
                                        <p:strVal val="visible"/>
                                      </p:to>
                                    </p:set>
                                    <p:anim calcmode="lin" valueType="num">
                                      <p:cBhvr additive="base">
                                        <p:cTn id="36" dur="500" fill="hold"/>
                                        <p:tgtEl>
                                          <p:spTgt spid="20495"/>
                                        </p:tgtEl>
                                        <p:attrNameLst>
                                          <p:attrName>ppt_x</p:attrName>
                                        </p:attrNameLst>
                                      </p:cBhvr>
                                      <p:tavLst>
                                        <p:tav tm="0">
                                          <p:val>
                                            <p:strVal val="0-#ppt_w/2"/>
                                          </p:val>
                                        </p:tav>
                                        <p:tav tm="100000">
                                          <p:val>
                                            <p:strVal val="#ppt_x"/>
                                          </p:val>
                                        </p:tav>
                                      </p:tavLst>
                                    </p:anim>
                                    <p:anim calcmode="lin" valueType="num">
                                      <p:cBhvr additive="base">
                                        <p:cTn id="37" dur="500" fill="hold"/>
                                        <p:tgtEl>
                                          <p:spTgt spid="20495"/>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additive="base">
                                        <p:cTn id="42" dur="500" fill="hold"/>
                                        <p:tgtEl>
                                          <p:spTgt spid="31"/>
                                        </p:tgtEl>
                                        <p:attrNameLst>
                                          <p:attrName>ppt_x</p:attrName>
                                        </p:attrNameLst>
                                      </p:cBhvr>
                                      <p:tavLst>
                                        <p:tav tm="0">
                                          <p:val>
                                            <p:strVal val="1+#ppt_w/2"/>
                                          </p:val>
                                        </p:tav>
                                        <p:tav tm="100000">
                                          <p:val>
                                            <p:strVal val="#ppt_x"/>
                                          </p:val>
                                        </p:tav>
                                      </p:tavLst>
                                    </p:anim>
                                    <p:anim calcmode="lin" valueType="num">
                                      <p:cBhvr additive="base">
                                        <p:cTn id="43"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20481"/>
                                        </p:tgtEl>
                                        <p:attrNameLst>
                                          <p:attrName>style.visibility</p:attrName>
                                        </p:attrNameLst>
                                      </p:cBhvr>
                                      <p:to>
                                        <p:strVal val="visible"/>
                                      </p:to>
                                    </p:set>
                                    <p:anim calcmode="lin" valueType="num">
                                      <p:cBhvr additive="base">
                                        <p:cTn id="48" dur="500" fill="hold"/>
                                        <p:tgtEl>
                                          <p:spTgt spid="20481"/>
                                        </p:tgtEl>
                                        <p:attrNameLst>
                                          <p:attrName>ppt_x</p:attrName>
                                        </p:attrNameLst>
                                      </p:cBhvr>
                                      <p:tavLst>
                                        <p:tav tm="0">
                                          <p:val>
                                            <p:strVal val="0-#ppt_w/2"/>
                                          </p:val>
                                        </p:tav>
                                        <p:tav tm="100000">
                                          <p:val>
                                            <p:strVal val="#ppt_x"/>
                                          </p:val>
                                        </p:tav>
                                      </p:tavLst>
                                    </p:anim>
                                    <p:anim calcmode="lin" valueType="num">
                                      <p:cBhvr additive="base">
                                        <p:cTn id="49" dur="500" fill="hold"/>
                                        <p:tgtEl>
                                          <p:spTgt spid="20481"/>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20496"/>
                                        </p:tgtEl>
                                        <p:attrNameLst>
                                          <p:attrName>style.visibility</p:attrName>
                                        </p:attrNameLst>
                                      </p:cBhvr>
                                      <p:to>
                                        <p:strVal val="visible"/>
                                      </p:to>
                                    </p:set>
                                    <p:anim calcmode="lin" valueType="num">
                                      <p:cBhvr additive="base">
                                        <p:cTn id="54" dur="500" fill="hold"/>
                                        <p:tgtEl>
                                          <p:spTgt spid="20496"/>
                                        </p:tgtEl>
                                        <p:attrNameLst>
                                          <p:attrName>ppt_x</p:attrName>
                                        </p:attrNameLst>
                                      </p:cBhvr>
                                      <p:tavLst>
                                        <p:tav tm="0">
                                          <p:val>
                                            <p:strVal val="0-#ppt_w/2"/>
                                          </p:val>
                                        </p:tav>
                                        <p:tav tm="100000">
                                          <p:val>
                                            <p:strVal val="#ppt_x"/>
                                          </p:val>
                                        </p:tav>
                                      </p:tavLst>
                                    </p:anim>
                                    <p:anim calcmode="lin" valueType="num">
                                      <p:cBhvr additive="base">
                                        <p:cTn id="55" dur="500" fill="hold"/>
                                        <p:tgtEl>
                                          <p:spTgt spid="20496"/>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20485"/>
                                        </p:tgtEl>
                                        <p:attrNameLst>
                                          <p:attrName>style.visibility</p:attrName>
                                        </p:attrNameLst>
                                      </p:cBhvr>
                                      <p:to>
                                        <p:strVal val="visible"/>
                                      </p:to>
                                    </p:set>
                                    <p:anim calcmode="lin" valueType="num">
                                      <p:cBhvr additive="base">
                                        <p:cTn id="60" dur="500" fill="hold"/>
                                        <p:tgtEl>
                                          <p:spTgt spid="20485"/>
                                        </p:tgtEl>
                                        <p:attrNameLst>
                                          <p:attrName>ppt_x</p:attrName>
                                        </p:attrNameLst>
                                      </p:cBhvr>
                                      <p:tavLst>
                                        <p:tav tm="0">
                                          <p:val>
                                            <p:strVal val="1+#ppt_w/2"/>
                                          </p:val>
                                        </p:tav>
                                        <p:tav tm="100000">
                                          <p:val>
                                            <p:strVal val="#ppt_x"/>
                                          </p:val>
                                        </p:tav>
                                      </p:tavLst>
                                    </p:anim>
                                    <p:anim calcmode="lin" valueType="num">
                                      <p:cBhvr additive="base">
                                        <p:cTn id="61" dur="500" fill="hold"/>
                                        <p:tgtEl>
                                          <p:spTgt spid="20485"/>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20486"/>
                                        </p:tgtEl>
                                        <p:attrNameLst>
                                          <p:attrName>style.visibility</p:attrName>
                                        </p:attrNameLst>
                                      </p:cBhvr>
                                      <p:to>
                                        <p:strVal val="visible"/>
                                      </p:to>
                                    </p:set>
                                    <p:anim calcmode="lin" valueType="num">
                                      <p:cBhvr additive="base">
                                        <p:cTn id="66" dur="500" fill="hold"/>
                                        <p:tgtEl>
                                          <p:spTgt spid="20486"/>
                                        </p:tgtEl>
                                        <p:attrNameLst>
                                          <p:attrName>ppt_x</p:attrName>
                                        </p:attrNameLst>
                                      </p:cBhvr>
                                      <p:tavLst>
                                        <p:tav tm="0">
                                          <p:val>
                                            <p:strVal val="0-#ppt_w/2"/>
                                          </p:val>
                                        </p:tav>
                                        <p:tav tm="100000">
                                          <p:val>
                                            <p:strVal val="#ppt_x"/>
                                          </p:val>
                                        </p:tav>
                                      </p:tavLst>
                                    </p:anim>
                                    <p:anim calcmode="lin" valueType="num">
                                      <p:cBhvr additive="base">
                                        <p:cTn id="67" dur="500" fill="hold"/>
                                        <p:tgtEl>
                                          <p:spTgt spid="20486"/>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nodeType="clickEffect">
                                  <p:stCondLst>
                                    <p:cond delay="0"/>
                                  </p:stCondLst>
                                  <p:childTnLst>
                                    <p:set>
                                      <p:cBhvr>
                                        <p:cTn id="71" dur="1" fill="hold">
                                          <p:stCondLst>
                                            <p:cond delay="0"/>
                                          </p:stCondLst>
                                        </p:cTn>
                                        <p:tgtEl>
                                          <p:spTgt spid="20497"/>
                                        </p:tgtEl>
                                        <p:attrNameLst>
                                          <p:attrName>style.visibility</p:attrName>
                                        </p:attrNameLst>
                                      </p:cBhvr>
                                      <p:to>
                                        <p:strVal val="visible"/>
                                      </p:to>
                                    </p:set>
                                    <p:anim calcmode="lin" valueType="num">
                                      <p:cBhvr additive="base">
                                        <p:cTn id="72" dur="500" fill="hold"/>
                                        <p:tgtEl>
                                          <p:spTgt spid="20497"/>
                                        </p:tgtEl>
                                        <p:attrNameLst>
                                          <p:attrName>ppt_x</p:attrName>
                                        </p:attrNameLst>
                                      </p:cBhvr>
                                      <p:tavLst>
                                        <p:tav tm="0">
                                          <p:val>
                                            <p:strVal val="0-#ppt_w/2"/>
                                          </p:val>
                                        </p:tav>
                                        <p:tav tm="100000">
                                          <p:val>
                                            <p:strVal val="#ppt_x"/>
                                          </p:val>
                                        </p:tav>
                                      </p:tavLst>
                                    </p:anim>
                                    <p:anim calcmode="lin" valueType="num">
                                      <p:cBhvr additive="base">
                                        <p:cTn id="73" dur="500" fill="hold"/>
                                        <p:tgtEl>
                                          <p:spTgt spid="20497"/>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2" fill="hold" grpId="0" nodeType="clickEffect">
                                  <p:stCondLst>
                                    <p:cond delay="0"/>
                                  </p:stCondLst>
                                  <p:childTnLst>
                                    <p:set>
                                      <p:cBhvr>
                                        <p:cTn id="77" dur="1" fill="hold">
                                          <p:stCondLst>
                                            <p:cond delay="0"/>
                                          </p:stCondLst>
                                        </p:cTn>
                                        <p:tgtEl>
                                          <p:spTgt spid="20488"/>
                                        </p:tgtEl>
                                        <p:attrNameLst>
                                          <p:attrName>style.visibility</p:attrName>
                                        </p:attrNameLst>
                                      </p:cBhvr>
                                      <p:to>
                                        <p:strVal val="visible"/>
                                      </p:to>
                                    </p:set>
                                    <p:anim calcmode="lin" valueType="num">
                                      <p:cBhvr additive="base">
                                        <p:cTn id="78" dur="500" fill="hold"/>
                                        <p:tgtEl>
                                          <p:spTgt spid="20488"/>
                                        </p:tgtEl>
                                        <p:attrNameLst>
                                          <p:attrName>ppt_x</p:attrName>
                                        </p:attrNameLst>
                                      </p:cBhvr>
                                      <p:tavLst>
                                        <p:tav tm="0">
                                          <p:val>
                                            <p:strVal val="1+#ppt_w/2"/>
                                          </p:val>
                                        </p:tav>
                                        <p:tav tm="100000">
                                          <p:val>
                                            <p:strVal val="#ppt_x"/>
                                          </p:val>
                                        </p:tav>
                                      </p:tavLst>
                                    </p:anim>
                                    <p:anim calcmode="lin" valueType="num">
                                      <p:cBhvr additive="base">
                                        <p:cTn id="79" dur="500" fill="hold"/>
                                        <p:tgtEl>
                                          <p:spTgt spid="20488"/>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20489"/>
                                        </p:tgtEl>
                                        <p:attrNameLst>
                                          <p:attrName>style.visibility</p:attrName>
                                        </p:attrNameLst>
                                      </p:cBhvr>
                                      <p:to>
                                        <p:strVal val="visible"/>
                                      </p:to>
                                    </p:set>
                                    <p:anim calcmode="lin" valueType="num">
                                      <p:cBhvr additive="base">
                                        <p:cTn id="84" dur="500" fill="hold"/>
                                        <p:tgtEl>
                                          <p:spTgt spid="20489"/>
                                        </p:tgtEl>
                                        <p:attrNameLst>
                                          <p:attrName>ppt_x</p:attrName>
                                        </p:attrNameLst>
                                      </p:cBhvr>
                                      <p:tavLst>
                                        <p:tav tm="0">
                                          <p:val>
                                            <p:strVal val="0-#ppt_w/2"/>
                                          </p:val>
                                        </p:tav>
                                        <p:tav tm="100000">
                                          <p:val>
                                            <p:strVal val="#ppt_x"/>
                                          </p:val>
                                        </p:tav>
                                      </p:tavLst>
                                    </p:anim>
                                    <p:anim calcmode="lin" valueType="num">
                                      <p:cBhvr additive="base">
                                        <p:cTn id="85" dur="500" fill="hold"/>
                                        <p:tgtEl>
                                          <p:spTgt spid="20489"/>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8" fill="hold" nodeType="clickEffect">
                                  <p:stCondLst>
                                    <p:cond delay="0"/>
                                  </p:stCondLst>
                                  <p:childTnLst>
                                    <p:set>
                                      <p:cBhvr>
                                        <p:cTn id="89" dur="1" fill="hold">
                                          <p:stCondLst>
                                            <p:cond delay="0"/>
                                          </p:stCondLst>
                                        </p:cTn>
                                        <p:tgtEl>
                                          <p:spTgt spid="20498"/>
                                        </p:tgtEl>
                                        <p:attrNameLst>
                                          <p:attrName>style.visibility</p:attrName>
                                        </p:attrNameLst>
                                      </p:cBhvr>
                                      <p:to>
                                        <p:strVal val="visible"/>
                                      </p:to>
                                    </p:set>
                                    <p:anim calcmode="lin" valueType="num">
                                      <p:cBhvr additive="base">
                                        <p:cTn id="90" dur="500" fill="hold"/>
                                        <p:tgtEl>
                                          <p:spTgt spid="20498"/>
                                        </p:tgtEl>
                                        <p:attrNameLst>
                                          <p:attrName>ppt_x</p:attrName>
                                        </p:attrNameLst>
                                      </p:cBhvr>
                                      <p:tavLst>
                                        <p:tav tm="0">
                                          <p:val>
                                            <p:strVal val="0-#ppt_w/2"/>
                                          </p:val>
                                        </p:tav>
                                        <p:tav tm="100000">
                                          <p:val>
                                            <p:strVal val="#ppt_x"/>
                                          </p:val>
                                        </p:tav>
                                      </p:tavLst>
                                    </p:anim>
                                    <p:anim calcmode="lin" valueType="num">
                                      <p:cBhvr additive="base">
                                        <p:cTn id="91" dur="500" fill="hold"/>
                                        <p:tgtEl>
                                          <p:spTgt spid="20498"/>
                                        </p:tgtEl>
                                        <p:attrNameLst>
                                          <p:attrName>ppt_y</p:attrName>
                                        </p:attrNameLst>
                                      </p:cBhvr>
                                      <p:tavLst>
                                        <p:tav tm="0">
                                          <p:val>
                                            <p:strVal val="#ppt_y"/>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2" fill="hold" grpId="0" nodeType="clickEffect">
                                  <p:stCondLst>
                                    <p:cond delay="0"/>
                                  </p:stCondLst>
                                  <p:childTnLst>
                                    <p:set>
                                      <p:cBhvr>
                                        <p:cTn id="95" dur="1" fill="hold">
                                          <p:stCondLst>
                                            <p:cond delay="0"/>
                                          </p:stCondLst>
                                        </p:cTn>
                                        <p:tgtEl>
                                          <p:spTgt spid="20491"/>
                                        </p:tgtEl>
                                        <p:attrNameLst>
                                          <p:attrName>style.visibility</p:attrName>
                                        </p:attrNameLst>
                                      </p:cBhvr>
                                      <p:to>
                                        <p:strVal val="visible"/>
                                      </p:to>
                                    </p:set>
                                    <p:anim calcmode="lin" valueType="num">
                                      <p:cBhvr additive="base">
                                        <p:cTn id="96" dur="500" fill="hold"/>
                                        <p:tgtEl>
                                          <p:spTgt spid="20491"/>
                                        </p:tgtEl>
                                        <p:attrNameLst>
                                          <p:attrName>ppt_x</p:attrName>
                                        </p:attrNameLst>
                                      </p:cBhvr>
                                      <p:tavLst>
                                        <p:tav tm="0">
                                          <p:val>
                                            <p:strVal val="1+#ppt_w/2"/>
                                          </p:val>
                                        </p:tav>
                                        <p:tav tm="100000">
                                          <p:val>
                                            <p:strVal val="#ppt_x"/>
                                          </p:val>
                                        </p:tav>
                                      </p:tavLst>
                                    </p:anim>
                                    <p:anim calcmode="lin" valueType="num">
                                      <p:cBhvr additive="base">
                                        <p:cTn id="97" dur="500" fill="hold"/>
                                        <p:tgtEl>
                                          <p:spTgt spid="20491"/>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8" fill="hold" grpId="0" nodeType="clickEffect">
                                  <p:stCondLst>
                                    <p:cond delay="0"/>
                                  </p:stCondLst>
                                  <p:childTnLst>
                                    <p:set>
                                      <p:cBhvr>
                                        <p:cTn id="101" dur="1" fill="hold">
                                          <p:stCondLst>
                                            <p:cond delay="0"/>
                                          </p:stCondLst>
                                        </p:cTn>
                                        <p:tgtEl>
                                          <p:spTgt spid="4"/>
                                        </p:tgtEl>
                                        <p:attrNameLst>
                                          <p:attrName>style.visibility</p:attrName>
                                        </p:attrNameLst>
                                      </p:cBhvr>
                                      <p:to>
                                        <p:strVal val="visible"/>
                                      </p:to>
                                    </p:set>
                                    <p:anim calcmode="lin" valueType="num">
                                      <p:cBhvr additive="base">
                                        <p:cTn id="102" dur="500" fill="hold"/>
                                        <p:tgtEl>
                                          <p:spTgt spid="4"/>
                                        </p:tgtEl>
                                        <p:attrNameLst>
                                          <p:attrName>ppt_x</p:attrName>
                                        </p:attrNameLst>
                                      </p:cBhvr>
                                      <p:tavLst>
                                        <p:tav tm="0">
                                          <p:val>
                                            <p:strVal val="0-#ppt_w/2"/>
                                          </p:val>
                                        </p:tav>
                                        <p:tav tm="100000">
                                          <p:val>
                                            <p:strVal val="#ppt_x"/>
                                          </p:val>
                                        </p:tav>
                                      </p:tavLst>
                                    </p:anim>
                                    <p:anim calcmode="lin" valueType="num">
                                      <p:cBhvr additive="base">
                                        <p:cTn id="10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8" fill="hold" nodeType="clickEffect">
                                  <p:stCondLst>
                                    <p:cond delay="0"/>
                                  </p:stCondLst>
                                  <p:childTnLst>
                                    <p:set>
                                      <p:cBhvr>
                                        <p:cTn id="107" dur="1" fill="hold">
                                          <p:stCondLst>
                                            <p:cond delay="0"/>
                                          </p:stCondLst>
                                        </p:cTn>
                                        <p:tgtEl>
                                          <p:spTgt spid="12"/>
                                        </p:tgtEl>
                                        <p:attrNameLst>
                                          <p:attrName>style.visibility</p:attrName>
                                        </p:attrNameLst>
                                      </p:cBhvr>
                                      <p:to>
                                        <p:strVal val="visible"/>
                                      </p:to>
                                    </p:set>
                                    <p:anim calcmode="lin" valueType="num">
                                      <p:cBhvr additive="base">
                                        <p:cTn id="108" dur="500" fill="hold"/>
                                        <p:tgtEl>
                                          <p:spTgt spid="12"/>
                                        </p:tgtEl>
                                        <p:attrNameLst>
                                          <p:attrName>ppt_x</p:attrName>
                                        </p:attrNameLst>
                                      </p:cBhvr>
                                      <p:tavLst>
                                        <p:tav tm="0">
                                          <p:val>
                                            <p:strVal val="0-#ppt_w/2"/>
                                          </p:val>
                                        </p:tav>
                                        <p:tav tm="100000">
                                          <p:val>
                                            <p:strVal val="#ppt_x"/>
                                          </p:val>
                                        </p:tav>
                                      </p:tavLst>
                                    </p:anim>
                                    <p:anim calcmode="lin" valueType="num">
                                      <p:cBhvr additive="base">
                                        <p:cTn id="109"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2" fill="hold" grpId="0" nodeType="clickEffect">
                                  <p:stCondLst>
                                    <p:cond delay="0"/>
                                  </p:stCondLst>
                                  <p:childTnLst>
                                    <p:set>
                                      <p:cBhvr>
                                        <p:cTn id="113" dur="1" fill="hold">
                                          <p:stCondLst>
                                            <p:cond delay="0"/>
                                          </p:stCondLst>
                                        </p:cTn>
                                        <p:tgtEl>
                                          <p:spTgt spid="8"/>
                                        </p:tgtEl>
                                        <p:attrNameLst>
                                          <p:attrName>style.visibility</p:attrName>
                                        </p:attrNameLst>
                                      </p:cBhvr>
                                      <p:to>
                                        <p:strVal val="visible"/>
                                      </p:to>
                                    </p:set>
                                    <p:anim calcmode="lin" valueType="num">
                                      <p:cBhvr additive="base">
                                        <p:cTn id="114" dur="500" fill="hold"/>
                                        <p:tgtEl>
                                          <p:spTgt spid="8"/>
                                        </p:tgtEl>
                                        <p:attrNameLst>
                                          <p:attrName>ppt_x</p:attrName>
                                        </p:attrNameLst>
                                      </p:cBhvr>
                                      <p:tavLst>
                                        <p:tav tm="0">
                                          <p:val>
                                            <p:strVal val="1+#ppt_w/2"/>
                                          </p:val>
                                        </p:tav>
                                        <p:tav tm="100000">
                                          <p:val>
                                            <p:strVal val="#ppt_x"/>
                                          </p:val>
                                        </p:tav>
                                      </p:tavLst>
                                    </p:anim>
                                    <p:anim calcmode="lin" valueType="num">
                                      <p:cBhvr additive="base">
                                        <p:cTn id="115"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14" presetClass="entr" presetSubtype="10" fill="hold" grpId="0" nodeType="click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randombar(horizontal)">
                                      <p:cBhvr>
                                        <p:cTn id="1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30" grpId="0"/>
      <p:bldP spid="3" grpId="0"/>
      <p:bldP spid="31" grpId="0"/>
      <p:bldP spid="20481" grpId="0"/>
      <p:bldP spid="20485" grpId="0"/>
      <p:bldP spid="20486" grpId="0"/>
      <p:bldP spid="20488" grpId="0"/>
      <p:bldP spid="20489" grpId="0"/>
      <p:bldP spid="20491" grpId="0"/>
      <p:bldP spid="4" grpId="0"/>
      <p:bldP spid="8" grpId="0"/>
      <p:bldP spid="15" grpId="0"/>
    </p:bldLst>
  </p:timing>
</p:sld>
</file>

<file path=ppt/slides/slide11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96AE537-D72A-195F-BE47-CBC5330EAF17}"/>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398598BD-D99D-234C-DAA9-9B33514E40A3}"/>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10" name="CasellaDiTesto 9">
            <a:extLst>
              <a:ext uri="{FF2B5EF4-FFF2-40B4-BE49-F238E27FC236}">
                <a16:creationId xmlns:a16="http://schemas.microsoft.com/office/drawing/2014/main" id="{FCB1D504-3590-8EAB-B9FA-CA53541DBADC}"/>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esempio 2</a:t>
            </a:r>
          </a:p>
        </p:txBody>
      </p:sp>
      <p:sp>
        <p:nvSpPr>
          <p:cNvPr id="2" name="CasellaDiTesto 1">
            <a:extLst>
              <a:ext uri="{FF2B5EF4-FFF2-40B4-BE49-F238E27FC236}">
                <a16:creationId xmlns:a16="http://schemas.microsoft.com/office/drawing/2014/main" id="{B9DB576C-3A7E-98AB-0D7F-43978608764F}"/>
              </a:ext>
            </a:extLst>
          </p:cNvPr>
          <p:cNvSpPr txBox="1"/>
          <p:nvPr/>
        </p:nvSpPr>
        <p:spPr>
          <a:xfrm>
            <a:off x="1703512" y="2160000"/>
            <a:ext cx="1809032"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U.I. </a:t>
            </a:r>
            <a:r>
              <a:rPr lang="it-IT" sz="2000" dirty="0" err="1">
                <a:solidFill>
                  <a:srgbClr val="002060"/>
                </a:solidFill>
                <a:effectLst/>
                <a:latin typeface="Eurostile" panose="020B0504020202050204" pitchFamily="34" charset="0"/>
              </a:rPr>
              <a:t>Cat</a:t>
            </a:r>
            <a:r>
              <a:rPr lang="it-IT" sz="2000" dirty="0">
                <a:solidFill>
                  <a:srgbClr val="002060"/>
                </a:solidFill>
                <a:effectLst/>
                <a:latin typeface="Eurostile" panose="020B0504020202050204" pitchFamily="34" charset="0"/>
              </a:rPr>
              <a:t>. A/3</a:t>
            </a:r>
            <a:endParaRPr lang="it-IT" noProof="0" dirty="0">
              <a:solidFill>
                <a:schemeClr val="accent3">
                  <a:lumMod val="50000"/>
                </a:schemeClr>
              </a:solidFill>
              <a:effectLst/>
              <a:latin typeface="Eurostile" panose="020B0504020202050204" pitchFamily="34" charset="0"/>
            </a:endParaRPr>
          </a:p>
        </p:txBody>
      </p:sp>
      <p:pic>
        <p:nvPicPr>
          <p:cNvPr id="5" name="Elemento grafico 4" descr="Freccia a destra con riempimento a tinta unita">
            <a:extLst>
              <a:ext uri="{FF2B5EF4-FFF2-40B4-BE49-F238E27FC236}">
                <a16:creationId xmlns:a16="http://schemas.microsoft.com/office/drawing/2014/main" id="{FA7D9B57-CE1E-DCCD-1146-A6C536B0F48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160000"/>
            <a:ext cx="502622" cy="399600"/>
          </a:xfrm>
          <a:prstGeom prst="rect">
            <a:avLst/>
          </a:prstGeom>
        </p:spPr>
      </p:pic>
      <p:sp>
        <p:nvSpPr>
          <p:cNvPr id="6" name="CasellaDiTesto 5">
            <a:extLst>
              <a:ext uri="{FF2B5EF4-FFF2-40B4-BE49-F238E27FC236}">
                <a16:creationId xmlns:a16="http://schemas.microsoft.com/office/drawing/2014/main" id="{3C6876D2-37FC-B396-893B-6764EF298228}"/>
              </a:ext>
            </a:extLst>
          </p:cNvPr>
          <p:cNvSpPr txBox="1"/>
          <p:nvPr/>
        </p:nvSpPr>
        <p:spPr>
          <a:xfrm>
            <a:off x="5553919" y="2160000"/>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626,00 </a:t>
            </a:r>
            <a:r>
              <a:rPr lang="it-IT" dirty="0">
                <a:solidFill>
                  <a:srgbClr val="002060"/>
                </a:solidFill>
                <a:effectLst/>
                <a:latin typeface="Eurostile" panose="020B0504020202050204" pitchFamily="34" charset="0"/>
              </a:rPr>
              <a:t>€  (rendita)</a:t>
            </a:r>
            <a:endParaRPr lang="it-IT" noProof="0" dirty="0">
              <a:solidFill>
                <a:schemeClr val="accent3">
                  <a:lumMod val="50000"/>
                </a:schemeClr>
              </a:solidFill>
              <a:effectLst/>
              <a:latin typeface="Eurostile" panose="020B0504020202050204" pitchFamily="34" charset="0"/>
            </a:endParaRPr>
          </a:p>
        </p:txBody>
      </p:sp>
      <p:sp>
        <p:nvSpPr>
          <p:cNvPr id="7" name="CasellaDiTesto 6">
            <a:extLst>
              <a:ext uri="{FF2B5EF4-FFF2-40B4-BE49-F238E27FC236}">
                <a16:creationId xmlns:a16="http://schemas.microsoft.com/office/drawing/2014/main" id="{7CD375E1-CA58-ABB4-8EEA-6A917AA46A76}"/>
              </a:ext>
            </a:extLst>
          </p:cNvPr>
          <p:cNvSpPr txBox="1"/>
          <p:nvPr/>
        </p:nvSpPr>
        <p:spPr>
          <a:xfrm>
            <a:off x="1712343" y="2700000"/>
            <a:ext cx="2736304"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Impianto fotovoltaico</a:t>
            </a:r>
            <a:endParaRPr lang="it-IT" noProof="0" dirty="0">
              <a:solidFill>
                <a:schemeClr val="accent3">
                  <a:lumMod val="50000"/>
                </a:schemeClr>
              </a:solidFill>
              <a:effectLst/>
              <a:latin typeface="Eurostile" panose="020B0504020202050204" pitchFamily="34" charset="0"/>
            </a:endParaRPr>
          </a:p>
        </p:txBody>
      </p:sp>
      <p:sp>
        <p:nvSpPr>
          <p:cNvPr id="9" name="CasellaDiTesto 8">
            <a:extLst>
              <a:ext uri="{FF2B5EF4-FFF2-40B4-BE49-F238E27FC236}">
                <a16:creationId xmlns:a16="http://schemas.microsoft.com/office/drawing/2014/main" id="{43584DB6-A035-2BAF-F441-5A752A39522A}"/>
              </a:ext>
            </a:extLst>
          </p:cNvPr>
          <p:cNvSpPr txBox="1"/>
          <p:nvPr/>
        </p:nvSpPr>
        <p:spPr>
          <a:xfrm>
            <a:off x="5528768" y="2700000"/>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5 kW</a:t>
            </a:r>
            <a:endParaRPr lang="it-IT" noProof="0" dirty="0">
              <a:solidFill>
                <a:schemeClr val="accent3">
                  <a:lumMod val="50000"/>
                </a:schemeClr>
              </a:solidFill>
              <a:effectLst/>
              <a:latin typeface="Eurostile" panose="020B0504020202050204" pitchFamily="34" charset="0"/>
            </a:endParaRPr>
          </a:p>
        </p:txBody>
      </p:sp>
      <p:sp>
        <p:nvSpPr>
          <p:cNvPr id="11" name="CasellaDiTesto 10">
            <a:extLst>
              <a:ext uri="{FF2B5EF4-FFF2-40B4-BE49-F238E27FC236}">
                <a16:creationId xmlns:a16="http://schemas.microsoft.com/office/drawing/2014/main" id="{FA1A0B21-BC49-AD0E-0B97-4340ACE65C6E}"/>
              </a:ext>
            </a:extLst>
          </p:cNvPr>
          <p:cNvSpPr txBox="1"/>
          <p:nvPr/>
        </p:nvSpPr>
        <p:spPr>
          <a:xfrm>
            <a:off x="1712343" y="3240000"/>
            <a:ext cx="2736304"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accumulo</a:t>
            </a:r>
            <a:endParaRPr lang="it-IT" noProof="0" dirty="0">
              <a:solidFill>
                <a:schemeClr val="accent3">
                  <a:lumMod val="50000"/>
                </a:schemeClr>
              </a:solidFill>
              <a:effectLst/>
              <a:latin typeface="Eurostile" panose="020B0504020202050204" pitchFamily="34" charset="0"/>
            </a:endParaRPr>
          </a:p>
        </p:txBody>
      </p:sp>
      <p:sp>
        <p:nvSpPr>
          <p:cNvPr id="13" name="CasellaDiTesto 12">
            <a:extLst>
              <a:ext uri="{FF2B5EF4-FFF2-40B4-BE49-F238E27FC236}">
                <a16:creationId xmlns:a16="http://schemas.microsoft.com/office/drawing/2014/main" id="{89C139FA-4204-5FF4-A064-C1815BDE1BC0}"/>
              </a:ext>
            </a:extLst>
          </p:cNvPr>
          <p:cNvSpPr txBox="1"/>
          <p:nvPr/>
        </p:nvSpPr>
        <p:spPr>
          <a:xfrm>
            <a:off x="5528768" y="3240000"/>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8 kWh</a:t>
            </a:r>
            <a:endParaRPr lang="it-IT" noProof="0" dirty="0">
              <a:solidFill>
                <a:schemeClr val="accent3">
                  <a:lumMod val="50000"/>
                </a:schemeClr>
              </a:solidFill>
              <a:effectLst/>
              <a:latin typeface="Eurostile" panose="020B0504020202050204" pitchFamily="34" charset="0"/>
            </a:endParaRPr>
          </a:p>
        </p:txBody>
      </p:sp>
      <p:pic>
        <p:nvPicPr>
          <p:cNvPr id="20492" name="Elemento grafico 20491" descr="Freccia a destra con riempimento a tinta unita">
            <a:extLst>
              <a:ext uri="{FF2B5EF4-FFF2-40B4-BE49-F238E27FC236}">
                <a16:creationId xmlns:a16="http://schemas.microsoft.com/office/drawing/2014/main" id="{463F4B72-D0BC-6976-535D-8260596F18F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700000"/>
            <a:ext cx="502622" cy="399600"/>
          </a:xfrm>
          <a:prstGeom prst="rect">
            <a:avLst/>
          </a:prstGeom>
        </p:spPr>
      </p:pic>
      <p:pic>
        <p:nvPicPr>
          <p:cNvPr id="20493" name="Elemento grafico 20492" descr="Freccia a destra con riempimento a tinta unita">
            <a:extLst>
              <a:ext uri="{FF2B5EF4-FFF2-40B4-BE49-F238E27FC236}">
                <a16:creationId xmlns:a16="http://schemas.microsoft.com/office/drawing/2014/main" id="{2A44F980-0EA7-EAD8-5DAC-80DBC7A8779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3240000"/>
            <a:ext cx="502622" cy="399600"/>
          </a:xfrm>
          <a:prstGeom prst="rect">
            <a:avLst/>
          </a:prstGeom>
        </p:spPr>
      </p:pic>
      <p:sp>
        <p:nvSpPr>
          <p:cNvPr id="4" name="CasellaDiTesto 3">
            <a:extLst>
              <a:ext uri="{FF2B5EF4-FFF2-40B4-BE49-F238E27FC236}">
                <a16:creationId xmlns:a16="http://schemas.microsoft.com/office/drawing/2014/main" id="{549660FD-FC5E-3A65-A4AE-A9675D40D7EE}"/>
              </a:ext>
            </a:extLst>
          </p:cNvPr>
          <p:cNvSpPr txBox="1"/>
          <p:nvPr/>
        </p:nvSpPr>
        <p:spPr>
          <a:xfrm>
            <a:off x="1703512" y="4077072"/>
            <a:ext cx="1809032"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1° verifica </a:t>
            </a:r>
            <a:endParaRPr lang="it-IT" noProof="0" dirty="0">
              <a:solidFill>
                <a:schemeClr val="accent3">
                  <a:lumMod val="50000"/>
                </a:schemeClr>
              </a:solidFill>
              <a:effectLst/>
              <a:latin typeface="Eurostile" panose="020B0504020202050204" pitchFamily="34" charset="0"/>
            </a:endParaRPr>
          </a:p>
        </p:txBody>
      </p:sp>
      <p:pic>
        <p:nvPicPr>
          <p:cNvPr id="8" name="Elemento grafico 7" descr="Freccia a destra con riempimento a tinta unita">
            <a:extLst>
              <a:ext uri="{FF2B5EF4-FFF2-40B4-BE49-F238E27FC236}">
                <a16:creationId xmlns:a16="http://schemas.microsoft.com/office/drawing/2014/main" id="{488F85E9-E831-F1CD-F80D-C00FA453C65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4077072"/>
            <a:ext cx="502622" cy="399600"/>
          </a:xfrm>
          <a:prstGeom prst="rect">
            <a:avLst/>
          </a:prstGeom>
        </p:spPr>
      </p:pic>
      <p:sp>
        <p:nvSpPr>
          <p:cNvPr id="12" name="CasellaDiTesto 11">
            <a:extLst>
              <a:ext uri="{FF2B5EF4-FFF2-40B4-BE49-F238E27FC236}">
                <a16:creationId xmlns:a16="http://schemas.microsoft.com/office/drawing/2014/main" id="{93FB82BA-7B87-13C5-533D-86024BB469DB}"/>
              </a:ext>
            </a:extLst>
          </p:cNvPr>
          <p:cNvSpPr txBox="1"/>
          <p:nvPr/>
        </p:nvSpPr>
        <p:spPr>
          <a:xfrm>
            <a:off x="1712343" y="5157072"/>
            <a:ext cx="2736304"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Calcolo soglia 15%</a:t>
            </a:r>
            <a:endParaRPr lang="it-IT" noProof="0" dirty="0">
              <a:solidFill>
                <a:schemeClr val="accent3">
                  <a:lumMod val="50000"/>
                </a:schemeClr>
              </a:solidFill>
              <a:effectLst/>
              <a:latin typeface="Eurostile" panose="020B0504020202050204" pitchFamily="34" charset="0"/>
            </a:endParaRPr>
          </a:p>
        </p:txBody>
      </p:sp>
      <p:sp>
        <p:nvSpPr>
          <p:cNvPr id="15" name="CasellaDiTesto 14">
            <a:extLst>
              <a:ext uri="{FF2B5EF4-FFF2-40B4-BE49-F238E27FC236}">
                <a16:creationId xmlns:a16="http://schemas.microsoft.com/office/drawing/2014/main" id="{F843724B-C629-4296-CEEA-E94709362BD7}"/>
              </a:ext>
            </a:extLst>
          </p:cNvPr>
          <p:cNvSpPr txBox="1"/>
          <p:nvPr/>
        </p:nvSpPr>
        <p:spPr>
          <a:xfrm>
            <a:off x="5528768" y="4077072"/>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5 kW &gt; 3 kW</a:t>
            </a:r>
            <a:endParaRPr lang="it-IT" noProof="0" dirty="0">
              <a:solidFill>
                <a:schemeClr val="accent3">
                  <a:lumMod val="50000"/>
                </a:schemeClr>
              </a:solidFill>
              <a:effectLst/>
              <a:latin typeface="Eurostile" panose="020B0504020202050204" pitchFamily="34" charset="0"/>
            </a:endParaRPr>
          </a:p>
        </p:txBody>
      </p:sp>
      <p:pic>
        <p:nvPicPr>
          <p:cNvPr id="16" name="Elemento grafico 15" descr="Freccia a destra con riempimento a tinta unita">
            <a:extLst>
              <a:ext uri="{FF2B5EF4-FFF2-40B4-BE49-F238E27FC236}">
                <a16:creationId xmlns:a16="http://schemas.microsoft.com/office/drawing/2014/main" id="{6528EDAE-5E31-CA1C-41DB-2F683C0469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5157072"/>
            <a:ext cx="502622" cy="399600"/>
          </a:xfrm>
          <a:prstGeom prst="rect">
            <a:avLst/>
          </a:prstGeom>
        </p:spPr>
      </p:pic>
      <p:sp>
        <p:nvSpPr>
          <p:cNvPr id="17" name="CasellaDiTesto 16">
            <a:extLst>
              <a:ext uri="{FF2B5EF4-FFF2-40B4-BE49-F238E27FC236}">
                <a16:creationId xmlns:a16="http://schemas.microsoft.com/office/drawing/2014/main" id="{4495388F-8766-2AA1-D82B-705D2305C8E9}"/>
              </a:ext>
            </a:extLst>
          </p:cNvPr>
          <p:cNvSpPr txBox="1"/>
          <p:nvPr/>
        </p:nvSpPr>
        <p:spPr>
          <a:xfrm>
            <a:off x="1703512" y="4617072"/>
            <a:ext cx="6480720" cy="400110"/>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verifica l’incremento di redditività</a:t>
            </a:r>
          </a:p>
        </p:txBody>
      </p:sp>
      <p:sp>
        <p:nvSpPr>
          <p:cNvPr id="18" name="CasellaDiTesto 17">
            <a:extLst>
              <a:ext uri="{FF2B5EF4-FFF2-40B4-BE49-F238E27FC236}">
                <a16:creationId xmlns:a16="http://schemas.microsoft.com/office/drawing/2014/main" id="{A94BA0D4-D2B0-1768-D98C-5E7714ED72D8}"/>
              </a:ext>
            </a:extLst>
          </p:cNvPr>
          <p:cNvSpPr txBox="1"/>
          <p:nvPr/>
        </p:nvSpPr>
        <p:spPr>
          <a:xfrm>
            <a:off x="5519937" y="5157072"/>
            <a:ext cx="2999185"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626 x 0,15 = 93,90 €</a:t>
            </a:r>
            <a:endParaRPr lang="it-IT" noProof="0" dirty="0">
              <a:solidFill>
                <a:schemeClr val="accent3">
                  <a:lumMod val="50000"/>
                </a:schemeClr>
              </a:solidFill>
              <a:effectLst/>
              <a:latin typeface="Eurostile" panose="020B0504020202050204" pitchFamily="34" charset="0"/>
            </a:endParaRPr>
          </a:p>
        </p:txBody>
      </p:sp>
    </p:spTree>
    <p:extLst>
      <p:ext uri="{BB962C8B-B14F-4D97-AF65-F5344CB8AC3E}">
        <p14:creationId xmlns:p14="http://schemas.microsoft.com/office/powerpoint/2010/main" val="69674772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0492"/>
                                        </p:tgtEl>
                                        <p:attrNameLst>
                                          <p:attrName>style.visibility</p:attrName>
                                        </p:attrNameLst>
                                      </p:cBhvr>
                                      <p:to>
                                        <p:strVal val="visible"/>
                                      </p:to>
                                    </p:set>
                                    <p:anim calcmode="lin" valueType="num">
                                      <p:cBhvr additive="base">
                                        <p:cTn id="31" dur="500" fill="hold"/>
                                        <p:tgtEl>
                                          <p:spTgt spid="20492"/>
                                        </p:tgtEl>
                                        <p:attrNameLst>
                                          <p:attrName>ppt_x</p:attrName>
                                        </p:attrNameLst>
                                      </p:cBhvr>
                                      <p:tavLst>
                                        <p:tav tm="0">
                                          <p:val>
                                            <p:strVal val="0-#ppt_w/2"/>
                                          </p:val>
                                        </p:tav>
                                        <p:tav tm="100000">
                                          <p:val>
                                            <p:strVal val="#ppt_x"/>
                                          </p:val>
                                        </p:tav>
                                      </p:tavLst>
                                    </p:anim>
                                    <p:anim calcmode="lin" valueType="num">
                                      <p:cBhvr additive="base">
                                        <p:cTn id="32" dur="500" fill="hold"/>
                                        <p:tgtEl>
                                          <p:spTgt spid="2049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0-#ppt_w/2"/>
                                          </p:val>
                                        </p:tav>
                                        <p:tav tm="100000">
                                          <p:val>
                                            <p:strVal val="#ppt_x"/>
                                          </p:val>
                                        </p:tav>
                                      </p:tavLst>
                                    </p:anim>
                                    <p:anim calcmode="lin" valueType="num">
                                      <p:cBhvr additive="base">
                                        <p:cTn id="44"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0493"/>
                                        </p:tgtEl>
                                        <p:attrNameLst>
                                          <p:attrName>style.visibility</p:attrName>
                                        </p:attrNameLst>
                                      </p:cBhvr>
                                      <p:to>
                                        <p:strVal val="visible"/>
                                      </p:to>
                                    </p:set>
                                    <p:anim calcmode="lin" valueType="num">
                                      <p:cBhvr additive="base">
                                        <p:cTn id="49" dur="500" fill="hold"/>
                                        <p:tgtEl>
                                          <p:spTgt spid="20493"/>
                                        </p:tgtEl>
                                        <p:attrNameLst>
                                          <p:attrName>ppt_x</p:attrName>
                                        </p:attrNameLst>
                                      </p:cBhvr>
                                      <p:tavLst>
                                        <p:tav tm="0">
                                          <p:val>
                                            <p:strVal val="0-#ppt_w/2"/>
                                          </p:val>
                                        </p:tav>
                                        <p:tav tm="100000">
                                          <p:val>
                                            <p:strVal val="#ppt_x"/>
                                          </p:val>
                                        </p:tav>
                                      </p:tavLst>
                                    </p:anim>
                                    <p:anim calcmode="lin" valueType="num">
                                      <p:cBhvr additive="base">
                                        <p:cTn id="50" dur="500" fill="hold"/>
                                        <p:tgtEl>
                                          <p:spTgt spid="20493"/>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1+#ppt_w/2"/>
                                          </p:val>
                                        </p:tav>
                                        <p:tav tm="100000">
                                          <p:val>
                                            <p:strVal val="#ppt_x"/>
                                          </p:val>
                                        </p:tav>
                                      </p:tavLst>
                                    </p:anim>
                                    <p:anim calcmode="lin" valueType="num">
                                      <p:cBhvr additive="base">
                                        <p:cTn id="56"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additive="base">
                                        <p:cTn id="61" dur="500" fill="hold"/>
                                        <p:tgtEl>
                                          <p:spTgt spid="4"/>
                                        </p:tgtEl>
                                        <p:attrNameLst>
                                          <p:attrName>ppt_x</p:attrName>
                                        </p:attrNameLst>
                                      </p:cBhvr>
                                      <p:tavLst>
                                        <p:tav tm="0">
                                          <p:val>
                                            <p:strVal val="0-#ppt_w/2"/>
                                          </p:val>
                                        </p:tav>
                                        <p:tav tm="100000">
                                          <p:val>
                                            <p:strVal val="#ppt_x"/>
                                          </p:val>
                                        </p:tav>
                                      </p:tavLst>
                                    </p:anim>
                                    <p:anim calcmode="lin" valueType="num">
                                      <p:cBhvr additive="base">
                                        <p:cTn id="6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 calcmode="lin" valueType="num">
                                      <p:cBhvr additive="base">
                                        <p:cTn id="67" dur="500" fill="hold"/>
                                        <p:tgtEl>
                                          <p:spTgt spid="8"/>
                                        </p:tgtEl>
                                        <p:attrNameLst>
                                          <p:attrName>ppt_x</p:attrName>
                                        </p:attrNameLst>
                                      </p:cBhvr>
                                      <p:tavLst>
                                        <p:tav tm="0">
                                          <p:val>
                                            <p:strVal val="0-#ppt_w/2"/>
                                          </p:val>
                                        </p:tav>
                                        <p:tav tm="100000">
                                          <p:val>
                                            <p:strVal val="#ppt_x"/>
                                          </p:val>
                                        </p:tav>
                                      </p:tavLst>
                                    </p:anim>
                                    <p:anim calcmode="lin" valueType="num">
                                      <p:cBhvr additive="base">
                                        <p:cTn id="6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1+#ppt_w/2"/>
                                          </p:val>
                                        </p:tav>
                                        <p:tav tm="100000">
                                          <p:val>
                                            <p:strVal val="#ppt_x"/>
                                          </p:val>
                                        </p:tav>
                                      </p:tavLst>
                                    </p:anim>
                                    <p:anim calcmode="lin" valueType="num">
                                      <p:cBhvr additive="base">
                                        <p:cTn id="7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0-#ppt_w/2"/>
                                          </p:val>
                                        </p:tav>
                                        <p:tav tm="100000">
                                          <p:val>
                                            <p:strVal val="#ppt_x"/>
                                          </p:val>
                                        </p:tav>
                                      </p:tavLst>
                                    </p:anim>
                                    <p:anim calcmode="lin" valueType="num">
                                      <p:cBhvr additive="base">
                                        <p:cTn id="8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2"/>
                                        </p:tgtEl>
                                        <p:attrNameLst>
                                          <p:attrName>style.visibility</p:attrName>
                                        </p:attrNameLst>
                                      </p:cBhvr>
                                      <p:to>
                                        <p:strVal val="visible"/>
                                      </p:to>
                                    </p:set>
                                    <p:anim calcmode="lin" valueType="num">
                                      <p:cBhvr additive="base">
                                        <p:cTn id="85" dur="500" fill="hold"/>
                                        <p:tgtEl>
                                          <p:spTgt spid="12"/>
                                        </p:tgtEl>
                                        <p:attrNameLst>
                                          <p:attrName>ppt_x</p:attrName>
                                        </p:attrNameLst>
                                      </p:cBhvr>
                                      <p:tavLst>
                                        <p:tav tm="0">
                                          <p:val>
                                            <p:strVal val="0-#ppt_w/2"/>
                                          </p:val>
                                        </p:tav>
                                        <p:tav tm="100000">
                                          <p:val>
                                            <p:strVal val="#ppt_x"/>
                                          </p:val>
                                        </p:tav>
                                      </p:tavLst>
                                    </p:anim>
                                    <p:anim calcmode="lin" valueType="num">
                                      <p:cBhvr additive="base">
                                        <p:cTn id="86"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nodeType="clickEffect">
                                  <p:stCondLst>
                                    <p:cond delay="0"/>
                                  </p:stCondLst>
                                  <p:childTnLst>
                                    <p:set>
                                      <p:cBhvr>
                                        <p:cTn id="90" dur="1" fill="hold">
                                          <p:stCondLst>
                                            <p:cond delay="0"/>
                                          </p:stCondLst>
                                        </p:cTn>
                                        <p:tgtEl>
                                          <p:spTgt spid="16"/>
                                        </p:tgtEl>
                                        <p:attrNameLst>
                                          <p:attrName>style.visibility</p:attrName>
                                        </p:attrNameLst>
                                      </p:cBhvr>
                                      <p:to>
                                        <p:strVal val="visible"/>
                                      </p:to>
                                    </p:set>
                                    <p:anim calcmode="lin" valueType="num">
                                      <p:cBhvr additive="base">
                                        <p:cTn id="91" dur="500" fill="hold"/>
                                        <p:tgtEl>
                                          <p:spTgt spid="16"/>
                                        </p:tgtEl>
                                        <p:attrNameLst>
                                          <p:attrName>ppt_x</p:attrName>
                                        </p:attrNameLst>
                                      </p:cBhvr>
                                      <p:tavLst>
                                        <p:tav tm="0">
                                          <p:val>
                                            <p:strVal val="0-#ppt_w/2"/>
                                          </p:val>
                                        </p:tav>
                                        <p:tav tm="100000">
                                          <p:val>
                                            <p:strVal val="#ppt_x"/>
                                          </p:val>
                                        </p:tav>
                                      </p:tavLst>
                                    </p:anim>
                                    <p:anim calcmode="lin" valueType="num">
                                      <p:cBhvr additive="base">
                                        <p:cTn id="92"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 calcmode="lin" valueType="num">
                                      <p:cBhvr additive="base">
                                        <p:cTn id="97" dur="500" fill="hold"/>
                                        <p:tgtEl>
                                          <p:spTgt spid="18"/>
                                        </p:tgtEl>
                                        <p:attrNameLst>
                                          <p:attrName>ppt_x</p:attrName>
                                        </p:attrNameLst>
                                      </p:cBhvr>
                                      <p:tavLst>
                                        <p:tav tm="0">
                                          <p:val>
                                            <p:strVal val="1+#ppt_w/2"/>
                                          </p:val>
                                        </p:tav>
                                        <p:tav tm="100000">
                                          <p:val>
                                            <p:strVal val="#ppt_x"/>
                                          </p:val>
                                        </p:tav>
                                      </p:tavLst>
                                    </p:anim>
                                    <p:anim calcmode="lin" valueType="num">
                                      <p:cBhvr additive="base">
                                        <p:cTn id="98"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1" grpId="0"/>
      <p:bldP spid="13" grpId="0"/>
      <p:bldP spid="4" grpId="0"/>
      <p:bldP spid="12" grpId="0"/>
      <p:bldP spid="15" grpId="0"/>
      <p:bldP spid="17" grpId="0"/>
      <p:bldP spid="18" grpId="0"/>
    </p:bldLst>
  </p:timing>
</p:sld>
</file>

<file path=ppt/slides/slide1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8DFECF1-CB0D-336A-4D94-BA2296E6CADB}"/>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2D1C4462-45BF-769E-029E-BF418CA4B278}"/>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FOTOVOLTAICO</a:t>
            </a:r>
          </a:p>
        </p:txBody>
      </p:sp>
      <p:sp>
        <p:nvSpPr>
          <p:cNvPr id="10" name="CasellaDiTesto 9">
            <a:extLst>
              <a:ext uri="{FF2B5EF4-FFF2-40B4-BE49-F238E27FC236}">
                <a16:creationId xmlns:a16="http://schemas.microsoft.com/office/drawing/2014/main" id="{492BFE2F-9D7C-8500-59E4-BE9ABB44381F}"/>
              </a:ext>
            </a:extLst>
          </p:cNvPr>
          <p:cNvSpPr txBox="1"/>
          <p:nvPr/>
        </p:nvSpPr>
        <p:spPr>
          <a:xfrm>
            <a:off x="1703388" y="1438276"/>
            <a:ext cx="8785100" cy="584775"/>
          </a:xfrm>
          <a:prstGeom prst="rect">
            <a:avLst/>
          </a:prstGeom>
          <a:noFill/>
          <a:effectLst/>
        </p:spPr>
        <p:txBody>
          <a:bodyPr wrap="square">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esempio 2</a:t>
            </a:r>
          </a:p>
        </p:txBody>
      </p:sp>
      <p:pic>
        <p:nvPicPr>
          <p:cNvPr id="5" name="Elemento grafico 4" descr="Freccia a destra con riempimento a tinta unita">
            <a:extLst>
              <a:ext uri="{FF2B5EF4-FFF2-40B4-BE49-F238E27FC236}">
                <a16:creationId xmlns:a16="http://schemas.microsoft.com/office/drawing/2014/main" id="{DF85DFF2-8B43-8A2E-21F9-751B51A0AA3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160000"/>
            <a:ext cx="502622" cy="399600"/>
          </a:xfrm>
          <a:prstGeom prst="rect">
            <a:avLst/>
          </a:prstGeom>
        </p:spPr>
      </p:pic>
      <p:sp>
        <p:nvSpPr>
          <p:cNvPr id="23" name="CasellaDiTesto 22">
            <a:extLst>
              <a:ext uri="{FF2B5EF4-FFF2-40B4-BE49-F238E27FC236}">
                <a16:creationId xmlns:a16="http://schemas.microsoft.com/office/drawing/2014/main" id="{E10AAD79-B465-E11A-C9E6-9F3CDCA0AADA}"/>
              </a:ext>
            </a:extLst>
          </p:cNvPr>
          <p:cNvSpPr txBox="1"/>
          <p:nvPr/>
        </p:nvSpPr>
        <p:spPr>
          <a:xfrm>
            <a:off x="1712343" y="216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valore costo impianto</a:t>
            </a:r>
          </a:p>
        </p:txBody>
      </p:sp>
      <p:sp>
        <p:nvSpPr>
          <p:cNvPr id="28" name="CasellaDiTesto 27">
            <a:extLst>
              <a:ext uri="{FF2B5EF4-FFF2-40B4-BE49-F238E27FC236}">
                <a16:creationId xmlns:a16="http://schemas.microsoft.com/office/drawing/2014/main" id="{B60930DE-05AC-0C70-1908-FEE910D5F73D}"/>
              </a:ext>
            </a:extLst>
          </p:cNvPr>
          <p:cNvSpPr txBox="1"/>
          <p:nvPr/>
        </p:nvSpPr>
        <p:spPr>
          <a:xfrm>
            <a:off x="7686600" y="2165034"/>
            <a:ext cx="2873896"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(approccio di costo)</a:t>
            </a:r>
            <a:endParaRPr lang="it-IT" noProof="0" dirty="0">
              <a:solidFill>
                <a:schemeClr val="accent3">
                  <a:lumMod val="50000"/>
                </a:schemeClr>
              </a:solidFill>
              <a:effectLst/>
              <a:latin typeface="Eurostile" panose="020B0504020202050204" pitchFamily="34" charset="0"/>
            </a:endParaRPr>
          </a:p>
        </p:txBody>
      </p:sp>
      <p:sp>
        <p:nvSpPr>
          <p:cNvPr id="30" name="CasellaDiTesto 29">
            <a:extLst>
              <a:ext uri="{FF2B5EF4-FFF2-40B4-BE49-F238E27FC236}">
                <a16:creationId xmlns:a16="http://schemas.microsoft.com/office/drawing/2014/main" id="{82696B27-FA22-EE50-89C8-1D0E5105DAB3}"/>
              </a:ext>
            </a:extLst>
          </p:cNvPr>
          <p:cNvSpPr txBox="1"/>
          <p:nvPr/>
        </p:nvSpPr>
        <p:spPr>
          <a:xfrm>
            <a:off x="5556000" y="216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33.261,42 €</a:t>
            </a:r>
            <a:endParaRPr lang="it-IT" noProof="0" dirty="0">
              <a:solidFill>
                <a:schemeClr val="accent3">
                  <a:lumMod val="50000"/>
                </a:schemeClr>
              </a:solidFill>
              <a:effectLst/>
              <a:latin typeface="Eurostile" panose="020B0504020202050204" pitchFamily="34" charset="0"/>
            </a:endParaRPr>
          </a:p>
        </p:txBody>
      </p:sp>
      <p:sp>
        <p:nvSpPr>
          <p:cNvPr id="3" name="CasellaDiTesto 2">
            <a:extLst>
              <a:ext uri="{FF2B5EF4-FFF2-40B4-BE49-F238E27FC236}">
                <a16:creationId xmlns:a16="http://schemas.microsoft.com/office/drawing/2014/main" id="{56F98DDF-B7CF-4AA0-10F3-4BBE3131C77D}"/>
              </a:ext>
            </a:extLst>
          </p:cNvPr>
          <p:cNvSpPr txBox="1"/>
          <p:nvPr/>
        </p:nvSpPr>
        <p:spPr>
          <a:xfrm>
            <a:off x="1703512" y="270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deprezzamento 25%</a:t>
            </a:r>
          </a:p>
        </p:txBody>
      </p:sp>
      <p:sp>
        <p:nvSpPr>
          <p:cNvPr id="31" name="CasellaDiTesto 30">
            <a:extLst>
              <a:ext uri="{FF2B5EF4-FFF2-40B4-BE49-F238E27FC236}">
                <a16:creationId xmlns:a16="http://schemas.microsoft.com/office/drawing/2014/main" id="{2583D0E2-1A87-673F-B9E9-A4D67E6D8AA7}"/>
              </a:ext>
            </a:extLst>
          </p:cNvPr>
          <p:cNvSpPr txBox="1"/>
          <p:nvPr/>
        </p:nvSpPr>
        <p:spPr>
          <a:xfrm>
            <a:off x="5556000" y="2705033"/>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-8.315,36 €</a:t>
            </a:r>
            <a:endParaRPr lang="it-IT" noProof="0" dirty="0">
              <a:solidFill>
                <a:schemeClr val="accent3">
                  <a:lumMod val="50000"/>
                </a:schemeClr>
              </a:solidFill>
              <a:effectLst/>
              <a:latin typeface="Eurostile" panose="020B0504020202050204" pitchFamily="34" charset="0"/>
            </a:endParaRPr>
          </a:p>
        </p:txBody>
      </p:sp>
      <p:sp>
        <p:nvSpPr>
          <p:cNvPr id="20481" name="CasellaDiTesto 20480">
            <a:extLst>
              <a:ext uri="{FF2B5EF4-FFF2-40B4-BE49-F238E27FC236}">
                <a16:creationId xmlns:a16="http://schemas.microsoft.com/office/drawing/2014/main" id="{603AC31B-C02E-9065-D42E-99F9DDC75492}"/>
              </a:ext>
            </a:extLst>
          </p:cNvPr>
          <p:cNvSpPr txBox="1"/>
          <p:nvPr/>
        </p:nvSpPr>
        <p:spPr>
          <a:xfrm>
            <a:off x="1703512" y="324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valore deprezzato</a:t>
            </a:r>
          </a:p>
        </p:txBody>
      </p:sp>
      <p:sp>
        <p:nvSpPr>
          <p:cNvPr id="20485" name="CasellaDiTesto 20484">
            <a:extLst>
              <a:ext uri="{FF2B5EF4-FFF2-40B4-BE49-F238E27FC236}">
                <a16:creationId xmlns:a16="http://schemas.microsoft.com/office/drawing/2014/main" id="{6C64F735-CF19-7E4B-F3E0-D9F61ED31F60}"/>
              </a:ext>
            </a:extLst>
          </p:cNvPr>
          <p:cNvSpPr txBox="1"/>
          <p:nvPr/>
        </p:nvSpPr>
        <p:spPr>
          <a:xfrm>
            <a:off x="5556000" y="3245033"/>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24.946,06 €</a:t>
            </a:r>
            <a:endParaRPr lang="it-IT" noProof="0" dirty="0">
              <a:solidFill>
                <a:schemeClr val="accent3">
                  <a:lumMod val="50000"/>
                </a:schemeClr>
              </a:solidFill>
              <a:effectLst/>
              <a:latin typeface="Eurostile" panose="020B0504020202050204" pitchFamily="34" charset="0"/>
            </a:endParaRPr>
          </a:p>
        </p:txBody>
      </p:sp>
      <p:sp>
        <p:nvSpPr>
          <p:cNvPr id="20486" name="CasellaDiTesto 20485">
            <a:extLst>
              <a:ext uri="{FF2B5EF4-FFF2-40B4-BE49-F238E27FC236}">
                <a16:creationId xmlns:a16="http://schemas.microsoft.com/office/drawing/2014/main" id="{8B6BF981-3CEB-3F4A-E9C8-AF7C9EB85BF0}"/>
              </a:ext>
            </a:extLst>
          </p:cNvPr>
          <p:cNvSpPr txBox="1"/>
          <p:nvPr/>
        </p:nvSpPr>
        <p:spPr>
          <a:xfrm>
            <a:off x="1703512" y="378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valore 1988/1989</a:t>
            </a:r>
          </a:p>
        </p:txBody>
      </p:sp>
      <p:sp>
        <p:nvSpPr>
          <p:cNvPr id="20488" name="CasellaDiTesto 20487">
            <a:extLst>
              <a:ext uri="{FF2B5EF4-FFF2-40B4-BE49-F238E27FC236}">
                <a16:creationId xmlns:a16="http://schemas.microsoft.com/office/drawing/2014/main" id="{F249CB49-58ED-D568-790E-6CB4C0D2694D}"/>
              </a:ext>
            </a:extLst>
          </p:cNvPr>
          <p:cNvSpPr txBox="1"/>
          <p:nvPr/>
        </p:nvSpPr>
        <p:spPr>
          <a:xfrm>
            <a:off x="5556000" y="3785034"/>
            <a:ext cx="2952328" cy="39960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9.411,44 €</a:t>
            </a:r>
            <a:endParaRPr lang="it-IT" noProof="0" dirty="0">
              <a:solidFill>
                <a:schemeClr val="accent3">
                  <a:lumMod val="50000"/>
                </a:schemeClr>
              </a:solidFill>
              <a:effectLst/>
              <a:latin typeface="Eurostile" panose="020B0504020202050204" pitchFamily="34" charset="0"/>
            </a:endParaRPr>
          </a:p>
        </p:txBody>
      </p:sp>
      <p:sp>
        <p:nvSpPr>
          <p:cNvPr id="20489" name="CasellaDiTesto 20488">
            <a:extLst>
              <a:ext uri="{FF2B5EF4-FFF2-40B4-BE49-F238E27FC236}">
                <a16:creationId xmlns:a16="http://schemas.microsoft.com/office/drawing/2014/main" id="{0B947F17-DC92-8033-6ADB-5FA11B9F28FB}"/>
              </a:ext>
            </a:extLst>
          </p:cNvPr>
          <p:cNvSpPr txBox="1"/>
          <p:nvPr/>
        </p:nvSpPr>
        <p:spPr>
          <a:xfrm>
            <a:off x="1703512" y="432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rendita impianto</a:t>
            </a:r>
          </a:p>
        </p:txBody>
      </p:sp>
      <p:sp>
        <p:nvSpPr>
          <p:cNvPr id="20491" name="CasellaDiTesto 20490">
            <a:extLst>
              <a:ext uri="{FF2B5EF4-FFF2-40B4-BE49-F238E27FC236}">
                <a16:creationId xmlns:a16="http://schemas.microsoft.com/office/drawing/2014/main" id="{E61C045A-DFED-CCF2-C140-661422803302}"/>
              </a:ext>
            </a:extLst>
          </p:cNvPr>
          <p:cNvSpPr txBox="1"/>
          <p:nvPr/>
        </p:nvSpPr>
        <p:spPr>
          <a:xfrm>
            <a:off x="5556000" y="4325034"/>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94,11 €</a:t>
            </a:r>
            <a:endParaRPr lang="it-IT" noProof="0" dirty="0">
              <a:solidFill>
                <a:schemeClr val="accent3">
                  <a:lumMod val="50000"/>
                </a:schemeClr>
              </a:solidFill>
              <a:effectLst/>
              <a:latin typeface="Eurostile" panose="020B0504020202050204" pitchFamily="34" charset="0"/>
            </a:endParaRPr>
          </a:p>
        </p:txBody>
      </p:sp>
      <p:pic>
        <p:nvPicPr>
          <p:cNvPr id="20495" name="Elemento grafico 20494" descr="Freccia a destra con riempimento a tinta unita">
            <a:extLst>
              <a:ext uri="{FF2B5EF4-FFF2-40B4-BE49-F238E27FC236}">
                <a16:creationId xmlns:a16="http://schemas.microsoft.com/office/drawing/2014/main" id="{EFA0BA8B-0620-032A-5699-50FB4FAEB41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2705034"/>
            <a:ext cx="502622" cy="399600"/>
          </a:xfrm>
          <a:prstGeom prst="rect">
            <a:avLst/>
          </a:prstGeom>
        </p:spPr>
      </p:pic>
      <p:pic>
        <p:nvPicPr>
          <p:cNvPr id="20496" name="Elemento grafico 20495" descr="Freccia a destra con riempimento a tinta unita">
            <a:extLst>
              <a:ext uri="{FF2B5EF4-FFF2-40B4-BE49-F238E27FC236}">
                <a16:creationId xmlns:a16="http://schemas.microsoft.com/office/drawing/2014/main" id="{95522715-F784-6639-3E73-3EE80D7312C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3245034"/>
            <a:ext cx="502622" cy="399600"/>
          </a:xfrm>
          <a:prstGeom prst="rect">
            <a:avLst/>
          </a:prstGeom>
        </p:spPr>
      </p:pic>
      <p:pic>
        <p:nvPicPr>
          <p:cNvPr id="20497" name="Elemento grafico 20496" descr="Freccia a destra con riempimento a tinta unita">
            <a:extLst>
              <a:ext uri="{FF2B5EF4-FFF2-40B4-BE49-F238E27FC236}">
                <a16:creationId xmlns:a16="http://schemas.microsoft.com/office/drawing/2014/main" id="{4DA3C78E-C7FC-B32E-5E09-4EC0D7CED27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3785034"/>
            <a:ext cx="502622" cy="399600"/>
          </a:xfrm>
          <a:prstGeom prst="rect">
            <a:avLst/>
          </a:prstGeom>
        </p:spPr>
      </p:pic>
      <p:pic>
        <p:nvPicPr>
          <p:cNvPr id="20498" name="Elemento grafico 20497" descr="Freccia a destra con riempimento a tinta unita">
            <a:extLst>
              <a:ext uri="{FF2B5EF4-FFF2-40B4-BE49-F238E27FC236}">
                <a16:creationId xmlns:a16="http://schemas.microsoft.com/office/drawing/2014/main" id="{A5B37EED-608F-8BCD-FD72-274611C2B5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4325034"/>
            <a:ext cx="502622" cy="399600"/>
          </a:xfrm>
          <a:prstGeom prst="rect">
            <a:avLst/>
          </a:prstGeom>
        </p:spPr>
      </p:pic>
      <p:sp>
        <p:nvSpPr>
          <p:cNvPr id="4" name="CasellaDiTesto 3">
            <a:extLst>
              <a:ext uri="{FF2B5EF4-FFF2-40B4-BE49-F238E27FC236}">
                <a16:creationId xmlns:a16="http://schemas.microsoft.com/office/drawing/2014/main" id="{CD9360F9-3DFE-7A1B-D876-9D71A53E76F4}"/>
              </a:ext>
            </a:extLst>
          </p:cNvPr>
          <p:cNvSpPr txBox="1"/>
          <p:nvPr/>
        </p:nvSpPr>
        <p:spPr>
          <a:xfrm>
            <a:off x="1703512" y="4860000"/>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2° verifica</a:t>
            </a:r>
          </a:p>
        </p:txBody>
      </p:sp>
      <p:sp>
        <p:nvSpPr>
          <p:cNvPr id="8" name="CasellaDiTesto 7">
            <a:extLst>
              <a:ext uri="{FF2B5EF4-FFF2-40B4-BE49-F238E27FC236}">
                <a16:creationId xmlns:a16="http://schemas.microsoft.com/office/drawing/2014/main" id="{6E248CA5-5730-6128-4C54-FD7D41C1F89F}"/>
              </a:ext>
            </a:extLst>
          </p:cNvPr>
          <p:cNvSpPr txBox="1"/>
          <p:nvPr/>
        </p:nvSpPr>
        <p:spPr>
          <a:xfrm>
            <a:off x="5556000" y="4860000"/>
            <a:ext cx="2952328" cy="40011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94,11 € &gt; 93,90</a:t>
            </a:r>
            <a:endParaRPr lang="it-IT" noProof="0" dirty="0">
              <a:solidFill>
                <a:schemeClr val="accent3">
                  <a:lumMod val="50000"/>
                </a:schemeClr>
              </a:solidFill>
              <a:effectLst/>
              <a:latin typeface="Eurostile" panose="020B0504020202050204" pitchFamily="34" charset="0"/>
            </a:endParaRPr>
          </a:p>
        </p:txBody>
      </p:sp>
      <p:pic>
        <p:nvPicPr>
          <p:cNvPr id="12" name="Elemento grafico 11" descr="Freccia a destra con riempimento a tinta unita">
            <a:extLst>
              <a:ext uri="{FF2B5EF4-FFF2-40B4-BE49-F238E27FC236}">
                <a16:creationId xmlns:a16="http://schemas.microsoft.com/office/drawing/2014/main" id="{D95D11EE-0C34-4E3B-E211-8FE1E7049F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1864" y="4860000"/>
            <a:ext cx="502622" cy="399600"/>
          </a:xfrm>
          <a:prstGeom prst="rect">
            <a:avLst/>
          </a:prstGeom>
        </p:spPr>
      </p:pic>
      <p:sp>
        <p:nvSpPr>
          <p:cNvPr id="15" name="CasellaDiTesto 14">
            <a:extLst>
              <a:ext uri="{FF2B5EF4-FFF2-40B4-BE49-F238E27FC236}">
                <a16:creationId xmlns:a16="http://schemas.microsoft.com/office/drawing/2014/main" id="{8968F098-1074-BB25-76A4-35D5F369B15F}"/>
              </a:ext>
            </a:extLst>
          </p:cNvPr>
          <p:cNvSpPr txBox="1"/>
          <p:nvPr/>
        </p:nvSpPr>
        <p:spPr>
          <a:xfrm>
            <a:off x="1703512" y="5405154"/>
            <a:ext cx="6480720" cy="400110"/>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E’ necessaria la variazione catastale</a:t>
            </a:r>
            <a:endParaRPr lang="it-IT" b="1" noProof="0" dirty="0">
              <a:solidFill>
                <a:schemeClr val="accent3">
                  <a:lumMod val="50000"/>
                </a:schemeClr>
              </a:solidFill>
              <a:latin typeface="Eurostile" panose="020B0504020202050204" pitchFamily="34" charset="0"/>
            </a:endParaRPr>
          </a:p>
        </p:txBody>
      </p:sp>
    </p:spTree>
    <p:extLst>
      <p:ext uri="{BB962C8B-B14F-4D97-AF65-F5344CB8AC3E}">
        <p14:creationId xmlns:p14="http://schemas.microsoft.com/office/powerpoint/2010/main" val="44471926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1+#ppt_w/2"/>
                                          </p:val>
                                        </p:tav>
                                        <p:tav tm="100000">
                                          <p:val>
                                            <p:strVal val="#ppt_x"/>
                                          </p:val>
                                        </p:tav>
                                      </p:tavLst>
                                    </p:anim>
                                    <p:anim calcmode="lin" valueType="num">
                                      <p:cBhvr additive="base">
                                        <p:cTn id="20"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randombar(horizontal)">
                                      <p:cBhvr>
                                        <p:cTn id="25" dur="500"/>
                                        <p:tgtEl>
                                          <p:spTgt spid="28"/>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 calcmode="lin" valueType="num">
                                      <p:cBhvr additive="base">
                                        <p:cTn id="30" dur="500" fill="hold"/>
                                        <p:tgtEl>
                                          <p:spTgt spid="3"/>
                                        </p:tgtEl>
                                        <p:attrNameLst>
                                          <p:attrName>ppt_x</p:attrName>
                                        </p:attrNameLst>
                                      </p:cBhvr>
                                      <p:tavLst>
                                        <p:tav tm="0">
                                          <p:val>
                                            <p:strVal val="0-#ppt_w/2"/>
                                          </p:val>
                                        </p:tav>
                                        <p:tav tm="100000">
                                          <p:val>
                                            <p:strVal val="#ppt_x"/>
                                          </p:val>
                                        </p:tav>
                                      </p:tavLst>
                                    </p:anim>
                                    <p:anim calcmode="lin" valueType="num">
                                      <p:cBhvr additive="base">
                                        <p:cTn id="31"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20495"/>
                                        </p:tgtEl>
                                        <p:attrNameLst>
                                          <p:attrName>style.visibility</p:attrName>
                                        </p:attrNameLst>
                                      </p:cBhvr>
                                      <p:to>
                                        <p:strVal val="visible"/>
                                      </p:to>
                                    </p:set>
                                    <p:anim calcmode="lin" valueType="num">
                                      <p:cBhvr additive="base">
                                        <p:cTn id="36" dur="500" fill="hold"/>
                                        <p:tgtEl>
                                          <p:spTgt spid="20495"/>
                                        </p:tgtEl>
                                        <p:attrNameLst>
                                          <p:attrName>ppt_x</p:attrName>
                                        </p:attrNameLst>
                                      </p:cBhvr>
                                      <p:tavLst>
                                        <p:tav tm="0">
                                          <p:val>
                                            <p:strVal val="0-#ppt_w/2"/>
                                          </p:val>
                                        </p:tav>
                                        <p:tav tm="100000">
                                          <p:val>
                                            <p:strVal val="#ppt_x"/>
                                          </p:val>
                                        </p:tav>
                                      </p:tavLst>
                                    </p:anim>
                                    <p:anim calcmode="lin" valueType="num">
                                      <p:cBhvr additive="base">
                                        <p:cTn id="37" dur="500" fill="hold"/>
                                        <p:tgtEl>
                                          <p:spTgt spid="20495"/>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additive="base">
                                        <p:cTn id="42" dur="500" fill="hold"/>
                                        <p:tgtEl>
                                          <p:spTgt spid="31"/>
                                        </p:tgtEl>
                                        <p:attrNameLst>
                                          <p:attrName>ppt_x</p:attrName>
                                        </p:attrNameLst>
                                      </p:cBhvr>
                                      <p:tavLst>
                                        <p:tav tm="0">
                                          <p:val>
                                            <p:strVal val="1+#ppt_w/2"/>
                                          </p:val>
                                        </p:tav>
                                        <p:tav tm="100000">
                                          <p:val>
                                            <p:strVal val="#ppt_x"/>
                                          </p:val>
                                        </p:tav>
                                      </p:tavLst>
                                    </p:anim>
                                    <p:anim calcmode="lin" valueType="num">
                                      <p:cBhvr additive="base">
                                        <p:cTn id="43"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20481"/>
                                        </p:tgtEl>
                                        <p:attrNameLst>
                                          <p:attrName>style.visibility</p:attrName>
                                        </p:attrNameLst>
                                      </p:cBhvr>
                                      <p:to>
                                        <p:strVal val="visible"/>
                                      </p:to>
                                    </p:set>
                                    <p:anim calcmode="lin" valueType="num">
                                      <p:cBhvr additive="base">
                                        <p:cTn id="48" dur="500" fill="hold"/>
                                        <p:tgtEl>
                                          <p:spTgt spid="20481"/>
                                        </p:tgtEl>
                                        <p:attrNameLst>
                                          <p:attrName>ppt_x</p:attrName>
                                        </p:attrNameLst>
                                      </p:cBhvr>
                                      <p:tavLst>
                                        <p:tav tm="0">
                                          <p:val>
                                            <p:strVal val="0-#ppt_w/2"/>
                                          </p:val>
                                        </p:tav>
                                        <p:tav tm="100000">
                                          <p:val>
                                            <p:strVal val="#ppt_x"/>
                                          </p:val>
                                        </p:tav>
                                      </p:tavLst>
                                    </p:anim>
                                    <p:anim calcmode="lin" valueType="num">
                                      <p:cBhvr additive="base">
                                        <p:cTn id="49" dur="500" fill="hold"/>
                                        <p:tgtEl>
                                          <p:spTgt spid="20481"/>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20496"/>
                                        </p:tgtEl>
                                        <p:attrNameLst>
                                          <p:attrName>style.visibility</p:attrName>
                                        </p:attrNameLst>
                                      </p:cBhvr>
                                      <p:to>
                                        <p:strVal val="visible"/>
                                      </p:to>
                                    </p:set>
                                    <p:anim calcmode="lin" valueType="num">
                                      <p:cBhvr additive="base">
                                        <p:cTn id="54" dur="500" fill="hold"/>
                                        <p:tgtEl>
                                          <p:spTgt spid="20496"/>
                                        </p:tgtEl>
                                        <p:attrNameLst>
                                          <p:attrName>ppt_x</p:attrName>
                                        </p:attrNameLst>
                                      </p:cBhvr>
                                      <p:tavLst>
                                        <p:tav tm="0">
                                          <p:val>
                                            <p:strVal val="0-#ppt_w/2"/>
                                          </p:val>
                                        </p:tav>
                                        <p:tav tm="100000">
                                          <p:val>
                                            <p:strVal val="#ppt_x"/>
                                          </p:val>
                                        </p:tav>
                                      </p:tavLst>
                                    </p:anim>
                                    <p:anim calcmode="lin" valueType="num">
                                      <p:cBhvr additive="base">
                                        <p:cTn id="55" dur="500" fill="hold"/>
                                        <p:tgtEl>
                                          <p:spTgt spid="20496"/>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20485"/>
                                        </p:tgtEl>
                                        <p:attrNameLst>
                                          <p:attrName>style.visibility</p:attrName>
                                        </p:attrNameLst>
                                      </p:cBhvr>
                                      <p:to>
                                        <p:strVal val="visible"/>
                                      </p:to>
                                    </p:set>
                                    <p:anim calcmode="lin" valueType="num">
                                      <p:cBhvr additive="base">
                                        <p:cTn id="60" dur="500" fill="hold"/>
                                        <p:tgtEl>
                                          <p:spTgt spid="20485"/>
                                        </p:tgtEl>
                                        <p:attrNameLst>
                                          <p:attrName>ppt_x</p:attrName>
                                        </p:attrNameLst>
                                      </p:cBhvr>
                                      <p:tavLst>
                                        <p:tav tm="0">
                                          <p:val>
                                            <p:strVal val="1+#ppt_w/2"/>
                                          </p:val>
                                        </p:tav>
                                        <p:tav tm="100000">
                                          <p:val>
                                            <p:strVal val="#ppt_x"/>
                                          </p:val>
                                        </p:tav>
                                      </p:tavLst>
                                    </p:anim>
                                    <p:anim calcmode="lin" valueType="num">
                                      <p:cBhvr additive="base">
                                        <p:cTn id="61" dur="500" fill="hold"/>
                                        <p:tgtEl>
                                          <p:spTgt spid="20485"/>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20486"/>
                                        </p:tgtEl>
                                        <p:attrNameLst>
                                          <p:attrName>style.visibility</p:attrName>
                                        </p:attrNameLst>
                                      </p:cBhvr>
                                      <p:to>
                                        <p:strVal val="visible"/>
                                      </p:to>
                                    </p:set>
                                    <p:anim calcmode="lin" valueType="num">
                                      <p:cBhvr additive="base">
                                        <p:cTn id="66" dur="500" fill="hold"/>
                                        <p:tgtEl>
                                          <p:spTgt spid="20486"/>
                                        </p:tgtEl>
                                        <p:attrNameLst>
                                          <p:attrName>ppt_x</p:attrName>
                                        </p:attrNameLst>
                                      </p:cBhvr>
                                      <p:tavLst>
                                        <p:tav tm="0">
                                          <p:val>
                                            <p:strVal val="0-#ppt_w/2"/>
                                          </p:val>
                                        </p:tav>
                                        <p:tav tm="100000">
                                          <p:val>
                                            <p:strVal val="#ppt_x"/>
                                          </p:val>
                                        </p:tav>
                                      </p:tavLst>
                                    </p:anim>
                                    <p:anim calcmode="lin" valueType="num">
                                      <p:cBhvr additive="base">
                                        <p:cTn id="67" dur="500" fill="hold"/>
                                        <p:tgtEl>
                                          <p:spTgt spid="20486"/>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nodeType="clickEffect">
                                  <p:stCondLst>
                                    <p:cond delay="0"/>
                                  </p:stCondLst>
                                  <p:childTnLst>
                                    <p:set>
                                      <p:cBhvr>
                                        <p:cTn id="71" dur="1" fill="hold">
                                          <p:stCondLst>
                                            <p:cond delay="0"/>
                                          </p:stCondLst>
                                        </p:cTn>
                                        <p:tgtEl>
                                          <p:spTgt spid="20497"/>
                                        </p:tgtEl>
                                        <p:attrNameLst>
                                          <p:attrName>style.visibility</p:attrName>
                                        </p:attrNameLst>
                                      </p:cBhvr>
                                      <p:to>
                                        <p:strVal val="visible"/>
                                      </p:to>
                                    </p:set>
                                    <p:anim calcmode="lin" valueType="num">
                                      <p:cBhvr additive="base">
                                        <p:cTn id="72" dur="500" fill="hold"/>
                                        <p:tgtEl>
                                          <p:spTgt spid="20497"/>
                                        </p:tgtEl>
                                        <p:attrNameLst>
                                          <p:attrName>ppt_x</p:attrName>
                                        </p:attrNameLst>
                                      </p:cBhvr>
                                      <p:tavLst>
                                        <p:tav tm="0">
                                          <p:val>
                                            <p:strVal val="0-#ppt_w/2"/>
                                          </p:val>
                                        </p:tav>
                                        <p:tav tm="100000">
                                          <p:val>
                                            <p:strVal val="#ppt_x"/>
                                          </p:val>
                                        </p:tav>
                                      </p:tavLst>
                                    </p:anim>
                                    <p:anim calcmode="lin" valueType="num">
                                      <p:cBhvr additive="base">
                                        <p:cTn id="73" dur="500" fill="hold"/>
                                        <p:tgtEl>
                                          <p:spTgt spid="20497"/>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2" fill="hold" grpId="0" nodeType="clickEffect">
                                  <p:stCondLst>
                                    <p:cond delay="0"/>
                                  </p:stCondLst>
                                  <p:childTnLst>
                                    <p:set>
                                      <p:cBhvr>
                                        <p:cTn id="77" dur="1" fill="hold">
                                          <p:stCondLst>
                                            <p:cond delay="0"/>
                                          </p:stCondLst>
                                        </p:cTn>
                                        <p:tgtEl>
                                          <p:spTgt spid="20488"/>
                                        </p:tgtEl>
                                        <p:attrNameLst>
                                          <p:attrName>style.visibility</p:attrName>
                                        </p:attrNameLst>
                                      </p:cBhvr>
                                      <p:to>
                                        <p:strVal val="visible"/>
                                      </p:to>
                                    </p:set>
                                    <p:anim calcmode="lin" valueType="num">
                                      <p:cBhvr additive="base">
                                        <p:cTn id="78" dur="500" fill="hold"/>
                                        <p:tgtEl>
                                          <p:spTgt spid="20488"/>
                                        </p:tgtEl>
                                        <p:attrNameLst>
                                          <p:attrName>ppt_x</p:attrName>
                                        </p:attrNameLst>
                                      </p:cBhvr>
                                      <p:tavLst>
                                        <p:tav tm="0">
                                          <p:val>
                                            <p:strVal val="1+#ppt_w/2"/>
                                          </p:val>
                                        </p:tav>
                                        <p:tav tm="100000">
                                          <p:val>
                                            <p:strVal val="#ppt_x"/>
                                          </p:val>
                                        </p:tav>
                                      </p:tavLst>
                                    </p:anim>
                                    <p:anim calcmode="lin" valueType="num">
                                      <p:cBhvr additive="base">
                                        <p:cTn id="79" dur="500" fill="hold"/>
                                        <p:tgtEl>
                                          <p:spTgt spid="20488"/>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20489"/>
                                        </p:tgtEl>
                                        <p:attrNameLst>
                                          <p:attrName>style.visibility</p:attrName>
                                        </p:attrNameLst>
                                      </p:cBhvr>
                                      <p:to>
                                        <p:strVal val="visible"/>
                                      </p:to>
                                    </p:set>
                                    <p:anim calcmode="lin" valueType="num">
                                      <p:cBhvr additive="base">
                                        <p:cTn id="84" dur="500" fill="hold"/>
                                        <p:tgtEl>
                                          <p:spTgt spid="20489"/>
                                        </p:tgtEl>
                                        <p:attrNameLst>
                                          <p:attrName>ppt_x</p:attrName>
                                        </p:attrNameLst>
                                      </p:cBhvr>
                                      <p:tavLst>
                                        <p:tav tm="0">
                                          <p:val>
                                            <p:strVal val="0-#ppt_w/2"/>
                                          </p:val>
                                        </p:tav>
                                        <p:tav tm="100000">
                                          <p:val>
                                            <p:strVal val="#ppt_x"/>
                                          </p:val>
                                        </p:tav>
                                      </p:tavLst>
                                    </p:anim>
                                    <p:anim calcmode="lin" valueType="num">
                                      <p:cBhvr additive="base">
                                        <p:cTn id="85" dur="500" fill="hold"/>
                                        <p:tgtEl>
                                          <p:spTgt spid="20489"/>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8" fill="hold" nodeType="clickEffect">
                                  <p:stCondLst>
                                    <p:cond delay="0"/>
                                  </p:stCondLst>
                                  <p:childTnLst>
                                    <p:set>
                                      <p:cBhvr>
                                        <p:cTn id="89" dur="1" fill="hold">
                                          <p:stCondLst>
                                            <p:cond delay="0"/>
                                          </p:stCondLst>
                                        </p:cTn>
                                        <p:tgtEl>
                                          <p:spTgt spid="20498"/>
                                        </p:tgtEl>
                                        <p:attrNameLst>
                                          <p:attrName>style.visibility</p:attrName>
                                        </p:attrNameLst>
                                      </p:cBhvr>
                                      <p:to>
                                        <p:strVal val="visible"/>
                                      </p:to>
                                    </p:set>
                                    <p:anim calcmode="lin" valueType="num">
                                      <p:cBhvr additive="base">
                                        <p:cTn id="90" dur="500" fill="hold"/>
                                        <p:tgtEl>
                                          <p:spTgt spid="20498"/>
                                        </p:tgtEl>
                                        <p:attrNameLst>
                                          <p:attrName>ppt_x</p:attrName>
                                        </p:attrNameLst>
                                      </p:cBhvr>
                                      <p:tavLst>
                                        <p:tav tm="0">
                                          <p:val>
                                            <p:strVal val="0-#ppt_w/2"/>
                                          </p:val>
                                        </p:tav>
                                        <p:tav tm="100000">
                                          <p:val>
                                            <p:strVal val="#ppt_x"/>
                                          </p:val>
                                        </p:tav>
                                      </p:tavLst>
                                    </p:anim>
                                    <p:anim calcmode="lin" valueType="num">
                                      <p:cBhvr additive="base">
                                        <p:cTn id="91" dur="500" fill="hold"/>
                                        <p:tgtEl>
                                          <p:spTgt spid="20498"/>
                                        </p:tgtEl>
                                        <p:attrNameLst>
                                          <p:attrName>ppt_y</p:attrName>
                                        </p:attrNameLst>
                                      </p:cBhvr>
                                      <p:tavLst>
                                        <p:tav tm="0">
                                          <p:val>
                                            <p:strVal val="#ppt_y"/>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2" fill="hold" grpId="0" nodeType="clickEffect">
                                  <p:stCondLst>
                                    <p:cond delay="0"/>
                                  </p:stCondLst>
                                  <p:childTnLst>
                                    <p:set>
                                      <p:cBhvr>
                                        <p:cTn id="95" dur="1" fill="hold">
                                          <p:stCondLst>
                                            <p:cond delay="0"/>
                                          </p:stCondLst>
                                        </p:cTn>
                                        <p:tgtEl>
                                          <p:spTgt spid="20491"/>
                                        </p:tgtEl>
                                        <p:attrNameLst>
                                          <p:attrName>style.visibility</p:attrName>
                                        </p:attrNameLst>
                                      </p:cBhvr>
                                      <p:to>
                                        <p:strVal val="visible"/>
                                      </p:to>
                                    </p:set>
                                    <p:anim calcmode="lin" valueType="num">
                                      <p:cBhvr additive="base">
                                        <p:cTn id="96" dur="500" fill="hold"/>
                                        <p:tgtEl>
                                          <p:spTgt spid="20491"/>
                                        </p:tgtEl>
                                        <p:attrNameLst>
                                          <p:attrName>ppt_x</p:attrName>
                                        </p:attrNameLst>
                                      </p:cBhvr>
                                      <p:tavLst>
                                        <p:tav tm="0">
                                          <p:val>
                                            <p:strVal val="1+#ppt_w/2"/>
                                          </p:val>
                                        </p:tav>
                                        <p:tav tm="100000">
                                          <p:val>
                                            <p:strVal val="#ppt_x"/>
                                          </p:val>
                                        </p:tav>
                                      </p:tavLst>
                                    </p:anim>
                                    <p:anim calcmode="lin" valueType="num">
                                      <p:cBhvr additive="base">
                                        <p:cTn id="97" dur="500" fill="hold"/>
                                        <p:tgtEl>
                                          <p:spTgt spid="20491"/>
                                        </p:tgtEl>
                                        <p:attrNameLst>
                                          <p:attrName>ppt_y</p:attrName>
                                        </p:attrNameLst>
                                      </p:cBhvr>
                                      <p:tavLst>
                                        <p:tav tm="0">
                                          <p:val>
                                            <p:strVal val="#ppt_y"/>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8" fill="hold" grpId="0" nodeType="clickEffect">
                                  <p:stCondLst>
                                    <p:cond delay="0"/>
                                  </p:stCondLst>
                                  <p:childTnLst>
                                    <p:set>
                                      <p:cBhvr>
                                        <p:cTn id="101" dur="1" fill="hold">
                                          <p:stCondLst>
                                            <p:cond delay="0"/>
                                          </p:stCondLst>
                                        </p:cTn>
                                        <p:tgtEl>
                                          <p:spTgt spid="4"/>
                                        </p:tgtEl>
                                        <p:attrNameLst>
                                          <p:attrName>style.visibility</p:attrName>
                                        </p:attrNameLst>
                                      </p:cBhvr>
                                      <p:to>
                                        <p:strVal val="visible"/>
                                      </p:to>
                                    </p:set>
                                    <p:anim calcmode="lin" valueType="num">
                                      <p:cBhvr additive="base">
                                        <p:cTn id="102" dur="500" fill="hold"/>
                                        <p:tgtEl>
                                          <p:spTgt spid="4"/>
                                        </p:tgtEl>
                                        <p:attrNameLst>
                                          <p:attrName>ppt_x</p:attrName>
                                        </p:attrNameLst>
                                      </p:cBhvr>
                                      <p:tavLst>
                                        <p:tav tm="0">
                                          <p:val>
                                            <p:strVal val="0-#ppt_w/2"/>
                                          </p:val>
                                        </p:tav>
                                        <p:tav tm="100000">
                                          <p:val>
                                            <p:strVal val="#ppt_x"/>
                                          </p:val>
                                        </p:tav>
                                      </p:tavLst>
                                    </p:anim>
                                    <p:anim calcmode="lin" valueType="num">
                                      <p:cBhvr additive="base">
                                        <p:cTn id="10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8" fill="hold" nodeType="clickEffect">
                                  <p:stCondLst>
                                    <p:cond delay="0"/>
                                  </p:stCondLst>
                                  <p:childTnLst>
                                    <p:set>
                                      <p:cBhvr>
                                        <p:cTn id="107" dur="1" fill="hold">
                                          <p:stCondLst>
                                            <p:cond delay="0"/>
                                          </p:stCondLst>
                                        </p:cTn>
                                        <p:tgtEl>
                                          <p:spTgt spid="12"/>
                                        </p:tgtEl>
                                        <p:attrNameLst>
                                          <p:attrName>style.visibility</p:attrName>
                                        </p:attrNameLst>
                                      </p:cBhvr>
                                      <p:to>
                                        <p:strVal val="visible"/>
                                      </p:to>
                                    </p:set>
                                    <p:anim calcmode="lin" valueType="num">
                                      <p:cBhvr additive="base">
                                        <p:cTn id="108" dur="500" fill="hold"/>
                                        <p:tgtEl>
                                          <p:spTgt spid="12"/>
                                        </p:tgtEl>
                                        <p:attrNameLst>
                                          <p:attrName>ppt_x</p:attrName>
                                        </p:attrNameLst>
                                      </p:cBhvr>
                                      <p:tavLst>
                                        <p:tav tm="0">
                                          <p:val>
                                            <p:strVal val="0-#ppt_w/2"/>
                                          </p:val>
                                        </p:tav>
                                        <p:tav tm="100000">
                                          <p:val>
                                            <p:strVal val="#ppt_x"/>
                                          </p:val>
                                        </p:tav>
                                      </p:tavLst>
                                    </p:anim>
                                    <p:anim calcmode="lin" valueType="num">
                                      <p:cBhvr additive="base">
                                        <p:cTn id="109"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2" fill="hold" grpId="0" nodeType="clickEffect">
                                  <p:stCondLst>
                                    <p:cond delay="0"/>
                                  </p:stCondLst>
                                  <p:childTnLst>
                                    <p:set>
                                      <p:cBhvr>
                                        <p:cTn id="113" dur="1" fill="hold">
                                          <p:stCondLst>
                                            <p:cond delay="0"/>
                                          </p:stCondLst>
                                        </p:cTn>
                                        <p:tgtEl>
                                          <p:spTgt spid="8"/>
                                        </p:tgtEl>
                                        <p:attrNameLst>
                                          <p:attrName>style.visibility</p:attrName>
                                        </p:attrNameLst>
                                      </p:cBhvr>
                                      <p:to>
                                        <p:strVal val="visible"/>
                                      </p:to>
                                    </p:set>
                                    <p:anim calcmode="lin" valueType="num">
                                      <p:cBhvr additive="base">
                                        <p:cTn id="114" dur="500" fill="hold"/>
                                        <p:tgtEl>
                                          <p:spTgt spid="8"/>
                                        </p:tgtEl>
                                        <p:attrNameLst>
                                          <p:attrName>ppt_x</p:attrName>
                                        </p:attrNameLst>
                                      </p:cBhvr>
                                      <p:tavLst>
                                        <p:tav tm="0">
                                          <p:val>
                                            <p:strVal val="1+#ppt_w/2"/>
                                          </p:val>
                                        </p:tav>
                                        <p:tav tm="100000">
                                          <p:val>
                                            <p:strVal val="#ppt_x"/>
                                          </p:val>
                                        </p:tav>
                                      </p:tavLst>
                                    </p:anim>
                                    <p:anim calcmode="lin" valueType="num">
                                      <p:cBhvr additive="base">
                                        <p:cTn id="115"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14" presetClass="entr" presetSubtype="10" fill="hold" grpId="0" nodeType="click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randombar(horizontal)">
                                      <p:cBhvr>
                                        <p:cTn id="1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8" grpId="0"/>
      <p:bldP spid="30" grpId="0"/>
      <p:bldP spid="3" grpId="0"/>
      <p:bldP spid="31" grpId="0"/>
      <p:bldP spid="20481" grpId="0"/>
      <p:bldP spid="20485" grpId="0"/>
      <p:bldP spid="20486" grpId="0"/>
      <p:bldP spid="20488" grpId="0"/>
      <p:bldP spid="20489" grpId="0"/>
      <p:bldP spid="20491" grpId="0"/>
      <p:bldP spid="4" grpId="0"/>
      <p:bldP spid="8" grpId="0"/>
      <p:bldP spid="15"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44C8F9-C60D-7159-B944-7EAFB2CE9FA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29DAF65-770A-7D3D-B8EC-E76BA02E3DB0}"/>
              </a:ext>
            </a:extLst>
          </p:cNvPr>
          <p:cNvSpPr>
            <a:spLocks noGrp="1"/>
          </p:cNvSpPr>
          <p:nvPr>
            <p:ph type="ctrTitle"/>
          </p:nvPr>
        </p:nvSpPr>
        <p:spPr>
          <a:xfrm>
            <a:off x="1703388" y="1889537"/>
            <a:ext cx="8785100" cy="3007816"/>
          </a:xfrm>
        </p:spPr>
        <p:txBody>
          <a:bodyPr/>
          <a:lstStyle/>
          <a:p>
            <a:pPr eaLnBrk="1" hangingPunct="1">
              <a:defRPr/>
            </a:pPr>
            <a:r>
              <a:rPr lang="it-IT" sz="5400" b="1" dirty="0">
                <a:solidFill>
                  <a:schemeClr val="tx2"/>
                </a:solidFill>
                <a:effectLst>
                  <a:outerShdw blurRad="38100" dist="38100" dir="2700000" algn="tl">
                    <a:srgbClr val="000000">
                      <a:alpha val="43137"/>
                    </a:srgbClr>
                  </a:outerShdw>
                </a:effectLst>
                <a:latin typeface="Consolas" pitchFamily="49" charset="0"/>
              </a:rPr>
              <a:t>Grazie</a:t>
            </a:r>
          </a:p>
        </p:txBody>
      </p:sp>
    </p:spTree>
    <p:extLst>
      <p:ext uri="{BB962C8B-B14F-4D97-AF65-F5344CB8AC3E}">
        <p14:creationId xmlns:p14="http://schemas.microsoft.com/office/powerpoint/2010/main" val="214959267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ACBD23-CF6F-D8A5-8D46-8318391F4A24}"/>
            </a:ext>
          </a:extLst>
        </p:cNvPr>
        <p:cNvGrpSpPr/>
        <p:nvPr/>
      </p:nvGrpSpPr>
      <p:grpSpPr>
        <a:xfrm>
          <a:off x="0" y="0"/>
          <a:ext cx="0" cy="0"/>
          <a:chOff x="0" y="0"/>
          <a:chExt cx="0" cy="0"/>
        </a:xfrm>
      </p:grpSpPr>
      <p:sp>
        <p:nvSpPr>
          <p:cNvPr id="5" name="Titolo 1">
            <a:extLst>
              <a:ext uri="{FF2B5EF4-FFF2-40B4-BE49-F238E27FC236}">
                <a16:creationId xmlns:a16="http://schemas.microsoft.com/office/drawing/2014/main" id="{63EAF779-7EF1-A3CB-645D-94C6632B4B39}"/>
              </a:ext>
            </a:extLst>
          </p:cNvPr>
          <p:cNvSpPr>
            <a:spLocks noGrp="1"/>
          </p:cNvSpPr>
          <p:nvPr>
            <p:ph type="ctrTitle"/>
          </p:nvPr>
        </p:nvSpPr>
        <p:spPr>
          <a:xfrm>
            <a:off x="2209800" y="1889537"/>
            <a:ext cx="7772400" cy="3007816"/>
          </a:xfrm>
        </p:spPr>
        <p:txBody>
          <a:bodyPr/>
          <a:lstStyle/>
          <a:p>
            <a:pPr eaLnBrk="1" hangingPunct="1">
              <a:defRPr/>
            </a:pPr>
            <a:r>
              <a:rPr lang="it-IT" sz="5400" b="1" dirty="0">
                <a:solidFill>
                  <a:schemeClr val="tx2"/>
                </a:solidFill>
                <a:effectLst>
                  <a:outerShdw blurRad="38100" dist="38100" dir="2700000" algn="tl">
                    <a:srgbClr val="000000">
                      <a:alpha val="43137"/>
                    </a:srgbClr>
                  </a:outerShdw>
                </a:effectLst>
                <a:latin typeface="Consolas" pitchFamily="49" charset="0"/>
              </a:rPr>
              <a:t>... cosa è oggetto di censimento?</a:t>
            </a:r>
          </a:p>
        </p:txBody>
      </p:sp>
    </p:spTree>
    <p:extLst>
      <p:ext uri="{BB962C8B-B14F-4D97-AF65-F5344CB8AC3E}">
        <p14:creationId xmlns:p14="http://schemas.microsoft.com/office/powerpoint/2010/main" val="5943887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3B2D328-CD5D-A300-B360-C5E5BF7A21F1}"/>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C2312AA4-B23D-198E-8964-67EBA40B41E9}"/>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5" name="CasellaDiTesto 14">
            <a:extLst>
              <a:ext uri="{FF2B5EF4-FFF2-40B4-BE49-F238E27FC236}">
                <a16:creationId xmlns:a16="http://schemas.microsoft.com/office/drawing/2014/main" id="{E52711D4-910B-AE77-E9C3-FE15B62B2C6B}"/>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DECRETO 02 gennaio 1998 N. 28</a:t>
            </a:r>
          </a:p>
        </p:txBody>
      </p:sp>
      <p:sp>
        <p:nvSpPr>
          <p:cNvPr id="7" name="CasellaDiTesto 6">
            <a:extLst>
              <a:ext uri="{FF2B5EF4-FFF2-40B4-BE49-F238E27FC236}">
                <a16:creationId xmlns:a16="http://schemas.microsoft.com/office/drawing/2014/main" id="{9FB4E409-48F4-4011-80AF-E4E63673E3B8}"/>
              </a:ext>
            </a:extLst>
          </p:cNvPr>
          <p:cNvSpPr txBox="1"/>
          <p:nvPr/>
        </p:nvSpPr>
        <p:spPr>
          <a:xfrm>
            <a:off x="1080000" y="2340000"/>
            <a:ext cx="10440000" cy="1015663"/>
          </a:xfrm>
          <a:prstGeom prst="rect">
            <a:avLst/>
          </a:prstGeom>
          <a:noFill/>
        </p:spPr>
        <p:txBody>
          <a:bodyPr>
            <a:spAutoFit/>
          </a:bodyPr>
          <a:lstStyle/>
          <a:p>
            <a:pPr algn="ctr"/>
            <a:r>
              <a:rPr lang="it-IT" sz="2000" b="1" dirty="0">
                <a:solidFill>
                  <a:srgbClr val="002060"/>
                </a:solidFill>
                <a:effectLst/>
                <a:latin typeface="Eurostile" panose="020B0504020202050204" pitchFamily="34" charset="0"/>
              </a:rPr>
              <a:t>Immobili oggetto di censimento</a:t>
            </a:r>
          </a:p>
          <a:p>
            <a:pPr algn="just"/>
            <a:r>
              <a:rPr lang="it-IT" sz="2000" b="1" dirty="0">
                <a:solidFill>
                  <a:srgbClr val="002060"/>
                </a:solidFill>
                <a:latin typeface="Eurostile" panose="020B0504020202050204" pitchFamily="34" charset="0"/>
              </a:rPr>
              <a:t>Costituiscono oggetto dell'inventario tutte le unità immobiliari, </a:t>
            </a:r>
            <a:r>
              <a:rPr lang="it-IT" sz="2000" dirty="0">
                <a:solidFill>
                  <a:srgbClr val="002060"/>
                </a:solidFill>
                <a:effectLst/>
                <a:latin typeface="Eurostile" panose="020B0504020202050204" pitchFamily="34" charset="0"/>
              </a:rPr>
              <a:t>come definite all'articolo 2.</a:t>
            </a:r>
          </a:p>
        </p:txBody>
      </p:sp>
      <p:sp>
        <p:nvSpPr>
          <p:cNvPr id="4" name="CasellaDiTesto 3">
            <a:extLst>
              <a:ext uri="{FF2B5EF4-FFF2-40B4-BE49-F238E27FC236}">
                <a16:creationId xmlns:a16="http://schemas.microsoft.com/office/drawing/2014/main" id="{9C6D6783-9BA9-E33B-448F-B09F26507D2D}"/>
              </a:ext>
            </a:extLst>
          </p:cNvPr>
          <p:cNvSpPr txBox="1"/>
          <p:nvPr/>
        </p:nvSpPr>
        <p:spPr>
          <a:xfrm rot="16200000">
            <a:off x="-1080000" y="3960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3 comma 1</a:t>
            </a:r>
          </a:p>
        </p:txBody>
      </p:sp>
    </p:spTree>
    <p:extLst>
      <p:ext uri="{BB962C8B-B14F-4D97-AF65-F5344CB8AC3E}">
        <p14:creationId xmlns:p14="http://schemas.microsoft.com/office/powerpoint/2010/main" val="2972939503"/>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2E737B4-15D1-D175-B06F-E5886BE85C39}"/>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7FCB07E8-109D-CF1B-AEFC-A1E1B0F3AB8B}"/>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3" name="CasellaDiTesto 2">
            <a:extLst>
              <a:ext uri="{FF2B5EF4-FFF2-40B4-BE49-F238E27FC236}">
                <a16:creationId xmlns:a16="http://schemas.microsoft.com/office/drawing/2014/main" id="{1416DB8B-D87E-8B82-5CEB-53B2D94D002E}"/>
              </a:ext>
            </a:extLst>
          </p:cNvPr>
          <p:cNvSpPr txBox="1"/>
          <p:nvPr/>
        </p:nvSpPr>
        <p:spPr>
          <a:xfrm>
            <a:off x="1080000" y="2340000"/>
            <a:ext cx="10440000" cy="1908215"/>
          </a:xfrm>
          <a:prstGeom prst="rect">
            <a:avLst/>
          </a:prstGeom>
          <a:noFill/>
        </p:spPr>
        <p:txBody>
          <a:bodyPr wrap="square">
            <a:spAutoFit/>
          </a:bodyPr>
          <a:lstStyle/>
          <a:p>
            <a:pPr algn="ctr"/>
            <a:r>
              <a:rPr lang="it-IT" sz="2000" b="1" dirty="0">
                <a:solidFill>
                  <a:srgbClr val="002060"/>
                </a:solidFill>
                <a:effectLst/>
                <a:latin typeface="Eurostile" panose="020B0504020202050204" pitchFamily="34" charset="0"/>
              </a:rPr>
              <a:t>Unità immobiliare.</a:t>
            </a:r>
          </a:p>
          <a:p>
            <a:pPr algn="just"/>
            <a:r>
              <a:rPr lang="it-IT" sz="2000" dirty="0">
                <a:solidFill>
                  <a:srgbClr val="002060"/>
                </a:solidFill>
                <a:effectLst/>
                <a:latin typeface="Eurostile" panose="020B0504020202050204" pitchFamily="34" charset="0"/>
              </a:rPr>
              <a:t>L'unità immobiliare  è costituita da una porzione di fabbricato, o da un fabbricato, o da un insieme di fabbricati ovvero da un'area, che, nello stato in cui si trova e secondo l'uso locale, presenta </a:t>
            </a:r>
            <a:r>
              <a:rPr lang="it-IT" sz="2000" b="1" dirty="0">
                <a:solidFill>
                  <a:srgbClr val="002060"/>
                </a:solidFill>
                <a:latin typeface="Eurostile" panose="020B0504020202050204" pitchFamily="34" charset="0"/>
              </a:rPr>
              <a:t>potenzialità di autonomia funzionale e reddituale</a:t>
            </a:r>
            <a:r>
              <a:rPr lang="it-IT" dirty="0">
                <a:latin typeface="Courier" panose="02060409020205020404" pitchFamily="49" charset="0"/>
              </a:rPr>
              <a:t>.</a:t>
            </a:r>
          </a:p>
          <a:p>
            <a:pPr algn="l"/>
            <a:endParaRPr lang="it-IT" noProof="0" dirty="0"/>
          </a:p>
        </p:txBody>
      </p:sp>
      <p:sp>
        <p:nvSpPr>
          <p:cNvPr id="2" name="CasellaDiTesto 1">
            <a:extLst>
              <a:ext uri="{FF2B5EF4-FFF2-40B4-BE49-F238E27FC236}">
                <a16:creationId xmlns:a16="http://schemas.microsoft.com/office/drawing/2014/main" id="{8148F49A-88DF-654B-9CDC-78BB3E0CB9A2}"/>
              </a:ext>
            </a:extLst>
          </p:cNvPr>
          <p:cNvSpPr txBox="1"/>
          <p:nvPr/>
        </p:nvSpPr>
        <p:spPr>
          <a:xfrm rot="16200000">
            <a:off x="-1080000" y="3960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1</a:t>
            </a:r>
          </a:p>
        </p:txBody>
      </p:sp>
      <p:sp>
        <p:nvSpPr>
          <p:cNvPr id="4" name="CasellaDiTesto 3">
            <a:extLst>
              <a:ext uri="{FF2B5EF4-FFF2-40B4-BE49-F238E27FC236}">
                <a16:creationId xmlns:a16="http://schemas.microsoft.com/office/drawing/2014/main" id="{81F1A18B-CDE1-593B-0B0C-D5FE1167A367}"/>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DECRETO 02 gennaio 1998 N. 28</a:t>
            </a:r>
          </a:p>
        </p:txBody>
      </p:sp>
    </p:spTree>
    <p:extLst>
      <p:ext uri="{BB962C8B-B14F-4D97-AF65-F5344CB8AC3E}">
        <p14:creationId xmlns:p14="http://schemas.microsoft.com/office/powerpoint/2010/main" val="1742654698"/>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Titolo 1"/>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3" name="CasellaDiTesto 2">
            <a:extLst>
              <a:ext uri="{FF2B5EF4-FFF2-40B4-BE49-F238E27FC236}">
                <a16:creationId xmlns:a16="http://schemas.microsoft.com/office/drawing/2014/main" id="{937DB740-51AE-181C-027D-21EC57897778}"/>
              </a:ext>
            </a:extLst>
          </p:cNvPr>
          <p:cNvSpPr txBox="1"/>
          <p:nvPr/>
        </p:nvSpPr>
        <p:spPr>
          <a:xfrm>
            <a:off x="1080000" y="2340000"/>
            <a:ext cx="10440000" cy="1323439"/>
          </a:xfrm>
          <a:prstGeom prst="rect">
            <a:avLst/>
          </a:prstGeom>
          <a:noFill/>
        </p:spPr>
        <p:txBody>
          <a:bodyPr wrap="square">
            <a:spAutoFit/>
          </a:bodyPr>
          <a:lstStyle/>
          <a:p>
            <a:pPr algn="ctr"/>
            <a:r>
              <a:rPr lang="it-IT" sz="2000" b="1" dirty="0">
                <a:solidFill>
                  <a:srgbClr val="002060"/>
                </a:solidFill>
                <a:effectLst/>
                <a:latin typeface="Eurostile" panose="020B0504020202050204" pitchFamily="34" charset="0"/>
              </a:rPr>
              <a:t>Unità immobiliare.</a:t>
            </a:r>
          </a:p>
          <a:p>
            <a:pPr algn="just"/>
            <a:r>
              <a:rPr lang="it-IT" sz="2000" dirty="0">
                <a:solidFill>
                  <a:srgbClr val="002060"/>
                </a:solidFill>
                <a:effectLst/>
                <a:latin typeface="Eurostile" panose="020B0504020202050204" pitchFamily="34" charset="0"/>
              </a:rPr>
              <a:t>L'abitazione e gli altri immobili strumentali all'esercizio dell'attività agricola costituiscono unità immobiliari da denunciare in catasto autonomamente.</a:t>
            </a:r>
          </a:p>
        </p:txBody>
      </p:sp>
      <p:sp>
        <p:nvSpPr>
          <p:cNvPr id="4" name="CasellaDiTesto 3">
            <a:extLst>
              <a:ext uri="{FF2B5EF4-FFF2-40B4-BE49-F238E27FC236}">
                <a16:creationId xmlns:a16="http://schemas.microsoft.com/office/drawing/2014/main" id="{F913ED6B-A47E-036B-A68C-3C94FD3A2A91}"/>
              </a:ext>
            </a:extLst>
          </p:cNvPr>
          <p:cNvSpPr txBox="1"/>
          <p:nvPr/>
        </p:nvSpPr>
        <p:spPr>
          <a:xfrm rot="16200000">
            <a:off x="-1080000" y="3960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2</a:t>
            </a:r>
          </a:p>
        </p:txBody>
      </p:sp>
      <p:sp>
        <p:nvSpPr>
          <p:cNvPr id="6" name="CasellaDiTesto 5">
            <a:extLst>
              <a:ext uri="{FF2B5EF4-FFF2-40B4-BE49-F238E27FC236}">
                <a16:creationId xmlns:a16="http://schemas.microsoft.com/office/drawing/2014/main" id="{E47F49D0-417A-5F7D-F045-730F23E24646}"/>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DECRETO 02 gennaio 1998 N. 28</a:t>
            </a:r>
          </a:p>
        </p:txBody>
      </p:sp>
    </p:spTree>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F55537F-A3E8-AD28-80F5-58DFF52D6210}"/>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0D81711C-0BD8-45FE-6C31-DBAF3F9AE45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3" name="CasellaDiTesto 2">
            <a:extLst>
              <a:ext uri="{FF2B5EF4-FFF2-40B4-BE49-F238E27FC236}">
                <a16:creationId xmlns:a16="http://schemas.microsoft.com/office/drawing/2014/main" id="{2D52DA55-8CA6-252D-E80B-4AC2BA7B5163}"/>
              </a:ext>
            </a:extLst>
          </p:cNvPr>
          <p:cNvSpPr txBox="1"/>
          <p:nvPr/>
        </p:nvSpPr>
        <p:spPr>
          <a:xfrm>
            <a:off x="1080000" y="2340000"/>
            <a:ext cx="10440000" cy="3170099"/>
          </a:xfrm>
          <a:prstGeom prst="rect">
            <a:avLst/>
          </a:prstGeom>
          <a:noFill/>
        </p:spPr>
        <p:txBody>
          <a:bodyPr wrap="square">
            <a:spAutoFit/>
          </a:bodyPr>
          <a:lstStyle/>
          <a:p>
            <a:pPr algn="ctr"/>
            <a:r>
              <a:rPr lang="it-IT" sz="2000" b="1" dirty="0">
                <a:solidFill>
                  <a:srgbClr val="002060"/>
                </a:solidFill>
                <a:effectLst/>
                <a:latin typeface="Eurostile" panose="020B0504020202050204" pitchFamily="34" charset="0"/>
              </a:rPr>
              <a:t>Unità immobiliare.</a:t>
            </a:r>
          </a:p>
          <a:p>
            <a:pPr algn="just"/>
            <a:r>
              <a:rPr lang="it-IT" sz="2000" dirty="0">
                <a:solidFill>
                  <a:srgbClr val="002060"/>
                </a:solidFill>
                <a:effectLst/>
                <a:latin typeface="Eurostile" panose="020B0504020202050204" pitchFamily="34" charset="0"/>
              </a:rPr>
              <a:t>Sono considerate unità immobiliari anche le costruzioni ovvero porzioni di esse, ancorate o fisse al suolo, di qualunque materiale costituite, nonché gli edifici sospesi o galleggianti, stabilmente assicurati al suolo, purché risultino verificate le condizioni funzionali e reddituali di cui al comma 1. Del pari sono considerate unità immobiliari i manufatti prefabbricati ancorché semplicemente appoggiati al suolo, quando siano stabili nel tempo e presentino autonomia funzionale e reddituale.</a:t>
            </a:r>
          </a:p>
        </p:txBody>
      </p:sp>
      <p:sp>
        <p:nvSpPr>
          <p:cNvPr id="4" name="CasellaDiTesto 3">
            <a:extLst>
              <a:ext uri="{FF2B5EF4-FFF2-40B4-BE49-F238E27FC236}">
                <a16:creationId xmlns:a16="http://schemas.microsoft.com/office/drawing/2014/main" id="{CCB753E0-0BDE-EE28-844C-C22E02CC0E54}"/>
              </a:ext>
            </a:extLst>
          </p:cNvPr>
          <p:cNvSpPr txBox="1"/>
          <p:nvPr/>
        </p:nvSpPr>
        <p:spPr>
          <a:xfrm rot="16200000">
            <a:off x="-1080000" y="3960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3</a:t>
            </a:r>
          </a:p>
        </p:txBody>
      </p:sp>
      <p:sp>
        <p:nvSpPr>
          <p:cNvPr id="5" name="CasellaDiTesto 4">
            <a:extLst>
              <a:ext uri="{FF2B5EF4-FFF2-40B4-BE49-F238E27FC236}">
                <a16:creationId xmlns:a16="http://schemas.microsoft.com/office/drawing/2014/main" id="{642221D8-CB47-2C30-AD65-2EE52A81DE11}"/>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DECRETO 02 gennaio 1998 N. 28</a:t>
            </a:r>
          </a:p>
        </p:txBody>
      </p:sp>
    </p:spTree>
    <p:extLst>
      <p:ext uri="{BB962C8B-B14F-4D97-AF65-F5344CB8AC3E}">
        <p14:creationId xmlns:p14="http://schemas.microsoft.com/office/powerpoint/2010/main" val="3697704549"/>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41724-AFFD-CD34-0BA5-06F815E19D83}"/>
            </a:ext>
          </a:extLst>
        </p:cNvPr>
        <p:cNvGrpSpPr/>
        <p:nvPr/>
      </p:nvGrpSpPr>
      <p:grpSpPr>
        <a:xfrm>
          <a:off x="0" y="0"/>
          <a:ext cx="0" cy="0"/>
          <a:chOff x="0" y="0"/>
          <a:chExt cx="0" cy="0"/>
        </a:xfrm>
      </p:grpSpPr>
      <p:sp>
        <p:nvSpPr>
          <p:cNvPr id="5" name="Titolo 1">
            <a:extLst>
              <a:ext uri="{FF2B5EF4-FFF2-40B4-BE49-F238E27FC236}">
                <a16:creationId xmlns:a16="http://schemas.microsoft.com/office/drawing/2014/main" id="{5228EC0C-25DA-071B-7634-316D91DC965A}"/>
              </a:ext>
            </a:extLst>
          </p:cNvPr>
          <p:cNvSpPr>
            <a:spLocks noGrp="1"/>
          </p:cNvSpPr>
          <p:nvPr>
            <p:ph type="ctrTitle"/>
          </p:nvPr>
        </p:nvSpPr>
        <p:spPr>
          <a:xfrm>
            <a:off x="2209800" y="1889537"/>
            <a:ext cx="7772400" cy="3007816"/>
          </a:xfrm>
        </p:spPr>
        <p:txBody>
          <a:bodyPr/>
          <a:lstStyle/>
          <a:p>
            <a:pPr eaLnBrk="1" hangingPunct="1">
              <a:defRPr/>
            </a:pPr>
            <a:r>
              <a:rPr lang="it-IT" sz="5400" b="1" dirty="0">
                <a:solidFill>
                  <a:schemeClr val="tx2"/>
                </a:solidFill>
                <a:effectLst>
                  <a:outerShdw blurRad="38100" dist="38100" dir="2700000" algn="tl">
                    <a:srgbClr val="000000">
                      <a:alpha val="43137"/>
                    </a:srgbClr>
                  </a:outerShdw>
                </a:effectLst>
                <a:latin typeface="Consolas" pitchFamily="49" charset="0"/>
              </a:rPr>
              <a:t>... ma come incidono gli interventi edilizi?</a:t>
            </a:r>
          </a:p>
        </p:txBody>
      </p:sp>
    </p:spTree>
    <p:extLst>
      <p:ext uri="{BB962C8B-B14F-4D97-AF65-F5344CB8AC3E}">
        <p14:creationId xmlns:p14="http://schemas.microsoft.com/office/powerpoint/2010/main" val="82353943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3D48E07-9E77-7D95-2E5C-431B3E5ED7E9}"/>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1E375330-8947-73C1-E64D-D818AB83B72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63D0A4DB-1427-58CD-B828-96EDA94CECEE}"/>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LEGGE 30 dicembre 2004 n° 311</a:t>
            </a:r>
          </a:p>
        </p:txBody>
      </p:sp>
      <p:sp>
        <p:nvSpPr>
          <p:cNvPr id="3" name="CasellaDiTesto 2">
            <a:extLst>
              <a:ext uri="{FF2B5EF4-FFF2-40B4-BE49-F238E27FC236}">
                <a16:creationId xmlns:a16="http://schemas.microsoft.com/office/drawing/2014/main" id="{D6C6EBF0-D5AC-CE31-23BB-19A336EA6C8F}"/>
              </a:ext>
            </a:extLst>
          </p:cNvPr>
          <p:cNvSpPr txBox="1"/>
          <p:nvPr/>
        </p:nvSpPr>
        <p:spPr>
          <a:xfrm>
            <a:off x="1080000" y="2340000"/>
            <a:ext cx="10440000" cy="4093428"/>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 comuni, constatata la presenza di immobili di proprietà privata non dichiarati in catasto ovvero </a:t>
            </a:r>
            <a:r>
              <a:rPr lang="it-IT" sz="2000" b="1" dirty="0">
                <a:solidFill>
                  <a:srgbClr val="002060"/>
                </a:solidFill>
                <a:latin typeface="Eurostile" panose="020B0504020202050204" pitchFamily="34" charset="0"/>
              </a:rPr>
              <a:t>la sussistenza di situazioni di fatto non più coerenti con i classamenti catastali per intervenute variazioni edilizie</a:t>
            </a:r>
            <a:r>
              <a:rPr lang="it-IT" sz="2000" dirty="0">
                <a:solidFill>
                  <a:srgbClr val="002060"/>
                </a:solidFill>
                <a:effectLst/>
                <a:latin typeface="Eurostile" panose="020B0504020202050204" pitchFamily="34" charset="0"/>
              </a:rPr>
              <a:t>, richiedono ai titolari di diritti reali sulle unità immobiliari interessate la presentazione di atti di aggiornamento redatti ai sensi del regolamento di cui al decreto del Ministro delle finanze 19 aprile 1994, n. 701. La richiesta, contenente gli elementi constatati, tra i quali, qualora accertata, la data cui riferire la mancata presentazione della denuncia catastale, è notificata ai soggetti interessati e comunicata, con gli estremi di notificazione, agli uffici provinciali dell'Agenzia del territorio. (omissis)</a:t>
            </a:r>
          </a:p>
        </p:txBody>
      </p:sp>
      <p:sp>
        <p:nvSpPr>
          <p:cNvPr id="4" name="CasellaDiTesto 3">
            <a:extLst>
              <a:ext uri="{FF2B5EF4-FFF2-40B4-BE49-F238E27FC236}">
                <a16:creationId xmlns:a16="http://schemas.microsoft.com/office/drawing/2014/main" id="{0EEAF367-A386-D434-BF64-9B404A7A05F9}"/>
              </a:ext>
            </a:extLst>
          </p:cNvPr>
          <p:cNvSpPr txBox="1"/>
          <p:nvPr/>
        </p:nvSpPr>
        <p:spPr>
          <a:xfrm rot="16200000">
            <a:off x="-1080000" y="3960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336</a:t>
            </a:r>
          </a:p>
        </p:txBody>
      </p:sp>
    </p:spTree>
    <p:extLst>
      <p:ext uri="{BB962C8B-B14F-4D97-AF65-F5344CB8AC3E}">
        <p14:creationId xmlns:p14="http://schemas.microsoft.com/office/powerpoint/2010/main" val="2495059539"/>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E1C357A-C6E8-D716-AC1F-4A8EC95C5240}"/>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03F623C7-4BF5-2544-EECB-00C792FB33C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3" name="CasellaDiTesto 2">
            <a:extLst>
              <a:ext uri="{FF2B5EF4-FFF2-40B4-BE49-F238E27FC236}">
                <a16:creationId xmlns:a16="http://schemas.microsoft.com/office/drawing/2014/main" id="{C7EB1411-0C6F-E32B-2B04-C3D9A08B183D}"/>
              </a:ext>
            </a:extLst>
          </p:cNvPr>
          <p:cNvSpPr txBox="1"/>
          <p:nvPr/>
        </p:nvSpPr>
        <p:spPr>
          <a:xfrm>
            <a:off x="1080000" y="2340000"/>
            <a:ext cx="10440000" cy="193899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Con provvedimento del direttore dell'Agenzia del territorio</a:t>
            </a:r>
            <a:r>
              <a:rPr lang="it-IT" sz="2000" dirty="0">
                <a:solidFill>
                  <a:srgbClr val="002060"/>
                </a:solidFill>
                <a:effectLst/>
                <a:latin typeface="Eurostile" panose="020B0504020202050204" pitchFamily="34" charset="0"/>
              </a:rPr>
              <a:t>, da adottare entro trenta giorni dalla data di entrata in vigore della presente legge, e da pubblicare nella Gazzetta Ufficiale, </a:t>
            </a:r>
            <a:r>
              <a:rPr lang="it-IT" sz="2000" b="1" dirty="0">
                <a:solidFill>
                  <a:srgbClr val="002060"/>
                </a:solidFill>
                <a:latin typeface="Eurostile" panose="020B0504020202050204" pitchFamily="34" charset="0"/>
              </a:rPr>
              <a:t>sono stabilite</a:t>
            </a:r>
            <a:r>
              <a:rPr lang="it-IT" sz="2000" dirty="0">
                <a:solidFill>
                  <a:srgbClr val="002060"/>
                </a:solidFill>
                <a:effectLst/>
                <a:latin typeface="Eurostile" panose="020B0504020202050204" pitchFamily="34" charset="0"/>
              </a:rPr>
              <a:t>, previa intesa con la Conferenza Stato-città ed autonomie locali, </a:t>
            </a:r>
            <a:r>
              <a:rPr lang="it-IT" sz="2000" b="1" dirty="0">
                <a:solidFill>
                  <a:srgbClr val="002060"/>
                </a:solidFill>
                <a:latin typeface="Eurostile" panose="020B0504020202050204" pitchFamily="34" charset="0"/>
              </a:rPr>
              <a:t>le modalità tecniche e operative per l'applicazione delle disposizioni di cui ai commi 336 </a:t>
            </a:r>
            <a:r>
              <a:rPr lang="it-IT" sz="2000" dirty="0">
                <a:solidFill>
                  <a:srgbClr val="002060"/>
                </a:solidFill>
                <a:effectLst/>
                <a:latin typeface="Eurostile" panose="020B0504020202050204" pitchFamily="34" charset="0"/>
              </a:rPr>
              <a:t>e 337.</a:t>
            </a:r>
          </a:p>
        </p:txBody>
      </p:sp>
      <p:sp>
        <p:nvSpPr>
          <p:cNvPr id="4" name="CasellaDiTesto 3">
            <a:extLst>
              <a:ext uri="{FF2B5EF4-FFF2-40B4-BE49-F238E27FC236}">
                <a16:creationId xmlns:a16="http://schemas.microsoft.com/office/drawing/2014/main" id="{FAA79EEE-5A66-4176-A432-25BE5ACEAE3A}"/>
              </a:ext>
            </a:extLst>
          </p:cNvPr>
          <p:cNvSpPr txBox="1"/>
          <p:nvPr/>
        </p:nvSpPr>
        <p:spPr>
          <a:xfrm rot="16200000">
            <a:off x="-1080000" y="3960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339</a:t>
            </a:r>
          </a:p>
        </p:txBody>
      </p:sp>
      <p:sp>
        <p:nvSpPr>
          <p:cNvPr id="5" name="CasellaDiTesto 4">
            <a:extLst>
              <a:ext uri="{FF2B5EF4-FFF2-40B4-BE49-F238E27FC236}">
                <a16:creationId xmlns:a16="http://schemas.microsoft.com/office/drawing/2014/main" id="{5C9DA9A0-9B4E-782C-A67C-1914D005F01D}"/>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LEGGE 30 dicembre 2004 n° 311</a:t>
            </a:r>
          </a:p>
        </p:txBody>
      </p:sp>
    </p:spTree>
    <p:extLst>
      <p:ext uri="{BB962C8B-B14F-4D97-AF65-F5344CB8AC3E}">
        <p14:creationId xmlns:p14="http://schemas.microsoft.com/office/powerpoint/2010/main" val="3284898468"/>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97B017-7682-C9C0-8751-FBD1228EC9A0}"/>
            </a:ext>
          </a:extLst>
        </p:cNvPr>
        <p:cNvGrpSpPr/>
        <p:nvPr/>
      </p:nvGrpSpPr>
      <p:grpSpPr>
        <a:xfrm>
          <a:off x="0" y="0"/>
          <a:ext cx="0" cy="0"/>
          <a:chOff x="0" y="0"/>
          <a:chExt cx="0" cy="0"/>
        </a:xfrm>
      </p:grpSpPr>
      <p:pic>
        <p:nvPicPr>
          <p:cNvPr id="6" name="Immagine 5">
            <a:extLst>
              <a:ext uri="{FF2B5EF4-FFF2-40B4-BE49-F238E27FC236}">
                <a16:creationId xmlns:a16="http://schemas.microsoft.com/office/drawing/2014/main" id="{F62341EA-269D-AD18-02C4-A162FA7BD005}"/>
              </a:ext>
            </a:extLst>
          </p:cNvPr>
          <p:cNvPicPr>
            <a:picLocks noChangeAspect="1"/>
          </p:cNvPicPr>
          <p:nvPr/>
        </p:nvPicPr>
        <p:blipFill>
          <a:blip r:embed="rId3"/>
          <a:srcRect l="3587"/>
          <a:stretch/>
        </p:blipFill>
        <p:spPr>
          <a:xfrm>
            <a:off x="1678048" y="1115010"/>
            <a:ext cx="6400800" cy="1857375"/>
          </a:xfrm>
          <a:prstGeom prst="rect">
            <a:avLst/>
          </a:prstGeom>
        </p:spPr>
      </p:pic>
      <p:pic>
        <p:nvPicPr>
          <p:cNvPr id="9" name="Immagine 8">
            <a:extLst>
              <a:ext uri="{FF2B5EF4-FFF2-40B4-BE49-F238E27FC236}">
                <a16:creationId xmlns:a16="http://schemas.microsoft.com/office/drawing/2014/main" id="{8D9366EF-322C-47B0-EB95-E5F900CFB545}"/>
              </a:ext>
            </a:extLst>
          </p:cNvPr>
          <p:cNvPicPr>
            <a:picLocks noChangeAspect="1"/>
          </p:cNvPicPr>
          <p:nvPr/>
        </p:nvPicPr>
        <p:blipFill>
          <a:blip r:embed="rId4"/>
          <a:stretch>
            <a:fillRect/>
          </a:stretch>
        </p:blipFill>
        <p:spPr>
          <a:xfrm>
            <a:off x="2895600" y="3037964"/>
            <a:ext cx="6400800" cy="1495425"/>
          </a:xfrm>
          <a:prstGeom prst="rect">
            <a:avLst/>
          </a:prstGeom>
        </p:spPr>
      </p:pic>
      <p:pic>
        <p:nvPicPr>
          <p:cNvPr id="11" name="Immagine 10">
            <a:extLst>
              <a:ext uri="{FF2B5EF4-FFF2-40B4-BE49-F238E27FC236}">
                <a16:creationId xmlns:a16="http://schemas.microsoft.com/office/drawing/2014/main" id="{7CBE21AC-4772-B12B-C3F4-DDB442455C5E}"/>
              </a:ext>
            </a:extLst>
          </p:cNvPr>
          <p:cNvPicPr>
            <a:picLocks noChangeAspect="1"/>
          </p:cNvPicPr>
          <p:nvPr/>
        </p:nvPicPr>
        <p:blipFill>
          <a:blip r:embed="rId5"/>
          <a:stretch>
            <a:fillRect/>
          </a:stretch>
        </p:blipFill>
        <p:spPr>
          <a:xfrm>
            <a:off x="4295800" y="4598968"/>
            <a:ext cx="6134100" cy="1800225"/>
          </a:xfrm>
          <a:prstGeom prst="rect">
            <a:avLst/>
          </a:prstGeom>
        </p:spPr>
      </p:pic>
      <p:pic>
        <p:nvPicPr>
          <p:cNvPr id="13" name="Immagine 12">
            <a:extLst>
              <a:ext uri="{FF2B5EF4-FFF2-40B4-BE49-F238E27FC236}">
                <a16:creationId xmlns:a16="http://schemas.microsoft.com/office/drawing/2014/main" id="{5421BFC8-64AC-66EE-A933-FCA28D8425C8}"/>
              </a:ext>
            </a:extLst>
          </p:cNvPr>
          <p:cNvPicPr>
            <a:picLocks noChangeAspect="1"/>
          </p:cNvPicPr>
          <p:nvPr/>
        </p:nvPicPr>
        <p:blipFill>
          <a:blip r:embed="rId6"/>
          <a:stretch>
            <a:fillRect/>
          </a:stretch>
        </p:blipFill>
        <p:spPr>
          <a:xfrm>
            <a:off x="1919537" y="1943839"/>
            <a:ext cx="7000875" cy="1952625"/>
          </a:xfrm>
          <a:prstGeom prst="rect">
            <a:avLst/>
          </a:prstGeom>
        </p:spPr>
      </p:pic>
      <p:pic>
        <p:nvPicPr>
          <p:cNvPr id="15" name="Immagine 14">
            <a:extLst>
              <a:ext uri="{FF2B5EF4-FFF2-40B4-BE49-F238E27FC236}">
                <a16:creationId xmlns:a16="http://schemas.microsoft.com/office/drawing/2014/main" id="{ADCCCB2F-281C-4525-4C10-E62A891F32E6}"/>
              </a:ext>
            </a:extLst>
          </p:cNvPr>
          <p:cNvPicPr>
            <a:picLocks noChangeAspect="1"/>
          </p:cNvPicPr>
          <p:nvPr/>
        </p:nvPicPr>
        <p:blipFill>
          <a:blip r:embed="rId7"/>
          <a:stretch>
            <a:fillRect/>
          </a:stretch>
        </p:blipFill>
        <p:spPr>
          <a:xfrm>
            <a:off x="3214440" y="4024483"/>
            <a:ext cx="7058025" cy="1685925"/>
          </a:xfrm>
          <a:prstGeom prst="rect">
            <a:avLst/>
          </a:prstGeom>
        </p:spPr>
      </p:pic>
    </p:spTree>
    <p:extLst>
      <p:ext uri="{BB962C8B-B14F-4D97-AF65-F5344CB8AC3E}">
        <p14:creationId xmlns:p14="http://schemas.microsoft.com/office/powerpoint/2010/main" val="258271889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par>
                          <p:cTn id="11" fill="hold">
                            <p:stCondLst>
                              <p:cond delay="1000"/>
                            </p:stCondLst>
                            <p:childTnLst>
                              <p:par>
                                <p:cTn id="12" presetID="26" presetClass="entr" presetSubtype="0"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80">
                                          <p:stCondLst>
                                            <p:cond delay="0"/>
                                          </p:stCondLst>
                                        </p:cTn>
                                        <p:tgtEl>
                                          <p:spTgt spid="9"/>
                                        </p:tgtEl>
                                      </p:cBhvr>
                                    </p:animEffect>
                                    <p:anim calcmode="lin" valueType="num">
                                      <p:cBhvr>
                                        <p:cTn id="15"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0" dur="26">
                                          <p:stCondLst>
                                            <p:cond delay="650"/>
                                          </p:stCondLst>
                                        </p:cTn>
                                        <p:tgtEl>
                                          <p:spTgt spid="9"/>
                                        </p:tgtEl>
                                      </p:cBhvr>
                                      <p:to x="100000" y="60000"/>
                                    </p:animScale>
                                    <p:animScale>
                                      <p:cBhvr>
                                        <p:cTn id="21" dur="166" decel="50000">
                                          <p:stCondLst>
                                            <p:cond delay="676"/>
                                          </p:stCondLst>
                                        </p:cTn>
                                        <p:tgtEl>
                                          <p:spTgt spid="9"/>
                                        </p:tgtEl>
                                      </p:cBhvr>
                                      <p:to x="100000" y="100000"/>
                                    </p:animScale>
                                    <p:animScale>
                                      <p:cBhvr>
                                        <p:cTn id="22" dur="26">
                                          <p:stCondLst>
                                            <p:cond delay="1312"/>
                                          </p:stCondLst>
                                        </p:cTn>
                                        <p:tgtEl>
                                          <p:spTgt spid="9"/>
                                        </p:tgtEl>
                                      </p:cBhvr>
                                      <p:to x="100000" y="80000"/>
                                    </p:animScale>
                                    <p:animScale>
                                      <p:cBhvr>
                                        <p:cTn id="23" dur="166" decel="50000">
                                          <p:stCondLst>
                                            <p:cond delay="1338"/>
                                          </p:stCondLst>
                                        </p:cTn>
                                        <p:tgtEl>
                                          <p:spTgt spid="9"/>
                                        </p:tgtEl>
                                      </p:cBhvr>
                                      <p:to x="100000" y="100000"/>
                                    </p:animScale>
                                    <p:animScale>
                                      <p:cBhvr>
                                        <p:cTn id="24" dur="26">
                                          <p:stCondLst>
                                            <p:cond delay="1642"/>
                                          </p:stCondLst>
                                        </p:cTn>
                                        <p:tgtEl>
                                          <p:spTgt spid="9"/>
                                        </p:tgtEl>
                                      </p:cBhvr>
                                      <p:to x="100000" y="90000"/>
                                    </p:animScale>
                                    <p:animScale>
                                      <p:cBhvr>
                                        <p:cTn id="25" dur="166" decel="50000">
                                          <p:stCondLst>
                                            <p:cond delay="1668"/>
                                          </p:stCondLst>
                                        </p:cTn>
                                        <p:tgtEl>
                                          <p:spTgt spid="9"/>
                                        </p:tgtEl>
                                      </p:cBhvr>
                                      <p:to x="100000" y="100000"/>
                                    </p:animScale>
                                    <p:animScale>
                                      <p:cBhvr>
                                        <p:cTn id="26" dur="26">
                                          <p:stCondLst>
                                            <p:cond delay="1808"/>
                                          </p:stCondLst>
                                        </p:cTn>
                                        <p:tgtEl>
                                          <p:spTgt spid="9"/>
                                        </p:tgtEl>
                                      </p:cBhvr>
                                      <p:to x="100000" y="95000"/>
                                    </p:animScale>
                                    <p:animScale>
                                      <p:cBhvr>
                                        <p:cTn id="27" dur="166" decel="50000">
                                          <p:stCondLst>
                                            <p:cond delay="1834"/>
                                          </p:stCondLst>
                                        </p:cTn>
                                        <p:tgtEl>
                                          <p:spTgt spid="9"/>
                                        </p:tgtEl>
                                      </p:cBhvr>
                                      <p:to x="100000" y="100000"/>
                                    </p:animScale>
                                  </p:childTnLst>
                                </p:cTn>
                              </p:par>
                            </p:childTnLst>
                          </p:cTn>
                        </p:par>
                        <p:par>
                          <p:cTn id="28" fill="hold">
                            <p:stCondLst>
                              <p:cond delay="3000"/>
                            </p:stCondLst>
                            <p:childTnLst>
                              <p:par>
                                <p:cTn id="29" presetID="45" presetClass="entr" presetSubtype="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anim calcmode="lin" valueType="num">
                                      <p:cBhvr>
                                        <p:cTn id="32" dur="2000" fill="hold"/>
                                        <p:tgtEl>
                                          <p:spTgt spid="11"/>
                                        </p:tgtEl>
                                        <p:attrNameLst>
                                          <p:attrName>ppt_w</p:attrName>
                                        </p:attrNameLst>
                                      </p:cBhvr>
                                      <p:tavLst>
                                        <p:tav tm="0" fmla="#ppt_w*sin(2.5*pi*$)">
                                          <p:val>
                                            <p:fltVal val="0"/>
                                          </p:val>
                                        </p:tav>
                                        <p:tav tm="100000">
                                          <p:val>
                                            <p:fltVal val="1"/>
                                          </p:val>
                                        </p:tav>
                                      </p:tavLst>
                                    </p:anim>
                                    <p:anim calcmode="lin" valueType="num">
                                      <p:cBhvr>
                                        <p:cTn id="33" dur="2000" fill="hold"/>
                                        <p:tgtEl>
                                          <p:spTgt spid="11"/>
                                        </p:tgtEl>
                                        <p:attrNameLst>
                                          <p:attrName>ppt_h</p:attrName>
                                        </p:attrNameLst>
                                      </p:cBhvr>
                                      <p:tavLst>
                                        <p:tav tm="0">
                                          <p:val>
                                            <p:strVal val="#ppt_h"/>
                                          </p:val>
                                        </p:tav>
                                        <p:tav tm="100000">
                                          <p:val>
                                            <p:strVal val="#ppt_h"/>
                                          </p:val>
                                        </p:tav>
                                      </p:tavLst>
                                    </p:anim>
                                  </p:childTnLst>
                                </p:cTn>
                              </p:par>
                            </p:childTnLst>
                          </p:cTn>
                        </p:par>
                        <p:par>
                          <p:cTn id="34" fill="hold">
                            <p:stCondLst>
                              <p:cond delay="5000"/>
                            </p:stCondLst>
                            <p:childTnLst>
                              <p:par>
                                <p:cTn id="35" presetID="14" presetClass="entr" presetSubtype="10"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1300"/>
                                        <p:tgtEl>
                                          <p:spTgt spid="13"/>
                                        </p:tgtEl>
                                      </p:cBhvr>
                                    </p:animEffect>
                                  </p:childTnLst>
                                </p:cTn>
                              </p:par>
                            </p:childTnLst>
                          </p:cTn>
                        </p:par>
                        <p:par>
                          <p:cTn id="38" fill="hold">
                            <p:stCondLst>
                              <p:cond delay="6300"/>
                            </p:stCondLst>
                            <p:childTnLst>
                              <p:par>
                                <p:cTn id="39" presetID="53" presetClass="entr" presetSubtype="16" fill="hold"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p:cTn id="41" dur="1300" fill="hold"/>
                                        <p:tgtEl>
                                          <p:spTgt spid="15"/>
                                        </p:tgtEl>
                                        <p:attrNameLst>
                                          <p:attrName>ppt_w</p:attrName>
                                        </p:attrNameLst>
                                      </p:cBhvr>
                                      <p:tavLst>
                                        <p:tav tm="0">
                                          <p:val>
                                            <p:fltVal val="0"/>
                                          </p:val>
                                        </p:tav>
                                        <p:tav tm="100000">
                                          <p:val>
                                            <p:strVal val="#ppt_w"/>
                                          </p:val>
                                        </p:tav>
                                      </p:tavLst>
                                    </p:anim>
                                    <p:anim calcmode="lin" valueType="num">
                                      <p:cBhvr>
                                        <p:cTn id="42" dur="1300" fill="hold"/>
                                        <p:tgtEl>
                                          <p:spTgt spid="15"/>
                                        </p:tgtEl>
                                        <p:attrNameLst>
                                          <p:attrName>ppt_h</p:attrName>
                                        </p:attrNameLst>
                                      </p:cBhvr>
                                      <p:tavLst>
                                        <p:tav tm="0">
                                          <p:val>
                                            <p:fltVal val="0"/>
                                          </p:val>
                                        </p:tav>
                                        <p:tav tm="100000">
                                          <p:val>
                                            <p:strVal val="#ppt_h"/>
                                          </p:val>
                                        </p:tav>
                                      </p:tavLst>
                                    </p:anim>
                                    <p:animEffect transition="in" filter="fade">
                                      <p:cBhvr>
                                        <p:cTn id="43" dur="1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A899277-D5F1-0BFE-EEF8-266E4F725D9E}"/>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CF5B98AA-403F-AB14-35E2-E9FC957E2AFD}"/>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3" name="CasellaDiTesto 2">
            <a:extLst>
              <a:ext uri="{FF2B5EF4-FFF2-40B4-BE49-F238E27FC236}">
                <a16:creationId xmlns:a16="http://schemas.microsoft.com/office/drawing/2014/main" id="{A6C7D29D-E566-B31C-98FB-AC9E411BD4A9}"/>
              </a:ext>
            </a:extLst>
          </p:cNvPr>
          <p:cNvSpPr txBox="1"/>
          <p:nvPr/>
        </p:nvSpPr>
        <p:spPr>
          <a:xfrm>
            <a:off x="1080000" y="2340000"/>
            <a:ext cx="10440000" cy="2554545"/>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Le rendite catastali dichiarate o comunque attribuite a seguito della notificazione della richiesta del comune di cui al comma 336 producono effetto fiscale, in deroga alle vigenti disposizioni, a decorrere dal 1 gennaio dell'anno successivo alla data cui riferire la mancata presentazione della denuncia catastale, indicata nella richiesta notificata dal comune, ovvero, in assenza della suddetta indicazione, dal 1° gennaio dell'anno di notifica della richiesta del comune.</a:t>
            </a:r>
          </a:p>
        </p:txBody>
      </p:sp>
      <p:sp>
        <p:nvSpPr>
          <p:cNvPr id="4" name="CasellaDiTesto 3">
            <a:extLst>
              <a:ext uri="{FF2B5EF4-FFF2-40B4-BE49-F238E27FC236}">
                <a16:creationId xmlns:a16="http://schemas.microsoft.com/office/drawing/2014/main" id="{271F0E5E-228E-0415-D0AF-43A4536DEE5B}"/>
              </a:ext>
            </a:extLst>
          </p:cNvPr>
          <p:cNvSpPr txBox="1"/>
          <p:nvPr/>
        </p:nvSpPr>
        <p:spPr>
          <a:xfrm rot="16200000">
            <a:off x="-1080000" y="3960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337</a:t>
            </a:r>
          </a:p>
        </p:txBody>
      </p:sp>
      <p:sp>
        <p:nvSpPr>
          <p:cNvPr id="5" name="CasellaDiTesto 4">
            <a:extLst>
              <a:ext uri="{FF2B5EF4-FFF2-40B4-BE49-F238E27FC236}">
                <a16:creationId xmlns:a16="http://schemas.microsoft.com/office/drawing/2014/main" id="{59E49C44-EDE7-0C99-3775-D02306909762}"/>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LEGGE 30 dicembre 2004 n° 311</a:t>
            </a:r>
          </a:p>
        </p:txBody>
      </p:sp>
    </p:spTree>
    <p:extLst>
      <p:ext uri="{BB962C8B-B14F-4D97-AF65-F5344CB8AC3E}">
        <p14:creationId xmlns:p14="http://schemas.microsoft.com/office/powerpoint/2010/main" val="4019012342"/>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FF542EB7-089D-8406-0100-9D48C3B689A2}"/>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276E1FE2-EBDD-FBBD-2AC1-57C5AF250277}"/>
              </a:ext>
            </a:extLst>
          </p:cNvPr>
          <p:cNvSpPr txBox="1"/>
          <p:nvPr/>
        </p:nvSpPr>
        <p:spPr>
          <a:xfrm>
            <a:off x="2362200" y="1442387"/>
            <a:ext cx="7632000" cy="3231654"/>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Agenzia del Territorio</a:t>
            </a:r>
          </a:p>
          <a:p>
            <a:pPr algn="just"/>
            <a:r>
              <a:rPr lang="it-IT" sz="2000" b="1" dirty="0">
                <a:solidFill>
                  <a:schemeClr val="bg1"/>
                </a:solidFill>
                <a:effectLst>
                  <a:glow rad="139700">
                    <a:schemeClr val="accent6">
                      <a:alpha val="40000"/>
                    </a:schemeClr>
                  </a:glow>
                  <a:outerShdw blurRad="38100" dist="38100" dir="2700000" algn="tl">
                    <a:srgbClr val="000000">
                      <a:alpha val="43137"/>
                    </a:srgbClr>
                  </a:outerShdw>
                </a:effectLst>
                <a:latin typeface="Eurostile" panose="020B0504020202050204" pitchFamily="34" charset="0"/>
              </a:rPr>
              <a:t>Provvedimento emanato ai sensi del comma 339 dell'articolo 1 della legge 30 dicembre 2004, n. 311, in materia di classamenti catastali di unità immobiliari di proprietà privata.</a:t>
            </a:r>
          </a:p>
          <a:p>
            <a:pPr algn="ctr"/>
            <a:endParaRPr lang="it-IT" sz="2000" b="1" dirty="0">
              <a:solidFill>
                <a:schemeClr val="accent6"/>
              </a:solidFill>
              <a:latin typeface="Eurostile" panose="020B0504020202050204" pitchFamily="34" charset="0"/>
            </a:endParaRPr>
          </a:p>
          <a:p>
            <a:pPr algn="ctr"/>
            <a:r>
              <a:rPr lang="it-IT" sz="2000" b="1" dirty="0">
                <a:solidFill>
                  <a:srgbClr val="E88A00"/>
                </a:solidFill>
                <a:effectLst>
                  <a:glow rad="127000">
                    <a:schemeClr val="bg1"/>
                  </a:glow>
                  <a:outerShdw blurRad="38100" dist="38100" dir="2700000" algn="tl">
                    <a:srgbClr val="000000">
                      <a:alpha val="43137"/>
                    </a:srgbClr>
                  </a:outerShdw>
                </a:effectLst>
                <a:latin typeface="Eurostile" panose="020B0504020202050204" pitchFamily="34" charset="0"/>
              </a:rPr>
              <a:t>Linee guida.</a:t>
            </a:r>
          </a:p>
          <a:p>
            <a:pPr algn="ctr"/>
            <a:endParaRPr lang="it-IT" sz="2000" b="1" dirty="0">
              <a:solidFill>
                <a:schemeClr val="accent6"/>
              </a:solidFill>
              <a:latin typeface="Eurostile" panose="020B0504020202050204" pitchFamily="34" charset="0"/>
            </a:endParaRPr>
          </a:p>
          <a:p>
            <a:pPr algn="just"/>
            <a:r>
              <a:rPr lang="it-IT" sz="2000" b="1" dirty="0">
                <a:solidFill>
                  <a:schemeClr val="bg1"/>
                </a:solidFill>
                <a:effectLst>
                  <a:glow rad="139700">
                    <a:schemeClr val="accent6">
                      <a:alpha val="40000"/>
                    </a:schemeClr>
                  </a:glow>
                  <a:outerShdw blurRad="38100" dist="38100" dir="2700000" algn="tl">
                    <a:srgbClr val="000000">
                      <a:alpha val="43137"/>
                    </a:srgbClr>
                  </a:outerShdw>
                </a:effectLst>
                <a:latin typeface="Eurostile" panose="020B0504020202050204" pitchFamily="34" charset="0"/>
              </a:rPr>
              <a:t>Pubblicato in Gazzetta Ufficiale n. 40 del 18 febbraio 2005</a:t>
            </a:r>
          </a:p>
        </p:txBody>
      </p:sp>
    </p:spTree>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A4326B8-AACF-95F1-7CEC-6F59F04E5968}"/>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1C7105A7-98C2-CE97-1146-E3661E61327B}"/>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76CE7BA4-5095-C42E-FAAF-88EC46B9E2D1}"/>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
        <p:nvSpPr>
          <p:cNvPr id="4" name="CasellaDiTesto 3">
            <a:extLst>
              <a:ext uri="{FF2B5EF4-FFF2-40B4-BE49-F238E27FC236}">
                <a16:creationId xmlns:a16="http://schemas.microsoft.com/office/drawing/2014/main" id="{88791C1C-5DE8-582F-FE46-16A8D0EDF5C0}"/>
              </a:ext>
            </a:extLst>
          </p:cNvPr>
          <p:cNvSpPr txBox="1"/>
          <p:nvPr/>
        </p:nvSpPr>
        <p:spPr>
          <a:xfrm>
            <a:off x="1080000" y="1800000"/>
            <a:ext cx="10440000" cy="5016758"/>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ctr"/>
            <a:endParaRPr lang="it-IT" sz="2000" dirty="0">
              <a:solidFill>
                <a:srgbClr val="002060"/>
              </a:solidFill>
              <a:effectLst/>
              <a:latin typeface="Eurostile" panose="020B0504020202050204" pitchFamily="34" charset="0"/>
            </a:endParaRPr>
          </a:p>
          <a:p>
            <a:pPr algn="just"/>
            <a:r>
              <a:rPr lang="it-IT" sz="2000" b="1" dirty="0">
                <a:solidFill>
                  <a:srgbClr val="002060"/>
                </a:solidFill>
                <a:latin typeface="Eurostile" panose="020B0504020202050204" pitchFamily="34" charset="0"/>
              </a:rPr>
              <a:t>Le unità immobiliari di proprietà privata</a:t>
            </a:r>
            <a:r>
              <a:rPr lang="it-IT" sz="2000" dirty="0">
                <a:solidFill>
                  <a:srgbClr val="002060"/>
                </a:solidFill>
                <a:effectLst/>
                <a:latin typeface="Eurostile" panose="020B0504020202050204" pitchFamily="34" charset="0"/>
              </a:rPr>
              <a:t>, non dichiarate in catasto o </a:t>
            </a:r>
            <a:r>
              <a:rPr lang="it-IT" sz="2000" b="1" dirty="0">
                <a:solidFill>
                  <a:srgbClr val="002060"/>
                </a:solidFill>
                <a:latin typeface="Eurostile" panose="020B0504020202050204" pitchFamily="34" charset="0"/>
              </a:rPr>
              <a:t>per le quali sussistono situazioni di fatto non più coerenti con i classamenti catastali, per intervenute variazioni</a:t>
            </a:r>
          </a:p>
          <a:p>
            <a:pPr algn="just"/>
            <a:r>
              <a:rPr lang="it-IT" sz="2000" b="1" dirty="0">
                <a:solidFill>
                  <a:srgbClr val="002060"/>
                </a:solidFill>
                <a:latin typeface="Eurostile" panose="020B0504020202050204" pitchFamily="34" charset="0"/>
              </a:rPr>
              <a:t>edilizie</a:t>
            </a:r>
            <a:r>
              <a:rPr lang="it-IT" sz="2000" dirty="0">
                <a:solidFill>
                  <a:srgbClr val="002060"/>
                </a:solidFill>
                <a:effectLst/>
                <a:latin typeface="Eurostile" panose="020B0504020202050204" pitchFamily="34" charset="0"/>
              </a:rPr>
              <a:t>, sono individuate dai comuni sulla base della constatazione di idonei elementi, quali, a titolo esemplificativo, quelli rinvenibili nell'archivio edilizio comunale, nell'archivio delle licenze commerciali, ovvero nei verbali di accertamento di violazioni edilizie, nella cartografia tecnica, nelle immagini territoriali o tratti da ogni altra documentazione idonea allo scopo. </a:t>
            </a:r>
            <a:r>
              <a:rPr lang="it-IT" sz="2000" u="sng" dirty="0">
                <a:solidFill>
                  <a:srgbClr val="002060"/>
                </a:solidFill>
                <a:effectLst/>
                <a:latin typeface="Eurostile" panose="020B0504020202050204" pitchFamily="34" charset="0"/>
              </a:rPr>
              <a:t>In tale ambito possono essere oggetto di trattazione le richieste dei comuni riguardanti le unità immobiliari interessate:</a:t>
            </a:r>
          </a:p>
          <a:p>
            <a:pPr algn="just"/>
            <a:endParaRPr lang="it-IT" sz="2000" dirty="0">
              <a:solidFill>
                <a:srgbClr val="002060"/>
              </a:solidFill>
              <a:effectLst/>
              <a:latin typeface="Eurostile" panose="020B0504020202050204" pitchFamily="34" charset="0"/>
            </a:endParaRPr>
          </a:p>
        </p:txBody>
      </p:sp>
      <p:sp>
        <p:nvSpPr>
          <p:cNvPr id="2" name="CasellaDiTesto 1">
            <a:extLst>
              <a:ext uri="{FF2B5EF4-FFF2-40B4-BE49-F238E27FC236}">
                <a16:creationId xmlns:a16="http://schemas.microsoft.com/office/drawing/2014/main" id="{EF175878-B571-CCC9-B626-0CB60BFD2036}"/>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1</a:t>
            </a:r>
          </a:p>
        </p:txBody>
      </p:sp>
    </p:spTree>
    <p:extLst>
      <p:ext uri="{BB962C8B-B14F-4D97-AF65-F5344CB8AC3E}">
        <p14:creationId xmlns:p14="http://schemas.microsoft.com/office/powerpoint/2010/main" val="3063309950"/>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45E409-14FC-D9F7-43C9-4A19DB9A12A7}"/>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8" name="CasellaDiTesto 7">
            <a:extLst>
              <a:ext uri="{FF2B5EF4-FFF2-40B4-BE49-F238E27FC236}">
                <a16:creationId xmlns:a16="http://schemas.microsoft.com/office/drawing/2014/main" id="{212B16CD-8ABA-16BC-1B99-31EE30CD10CF}"/>
              </a:ext>
            </a:extLst>
          </p:cNvPr>
          <p:cNvSpPr txBox="1"/>
          <p:nvPr/>
        </p:nvSpPr>
        <p:spPr>
          <a:xfrm>
            <a:off x="1080000" y="1800000"/>
            <a:ext cx="10440000" cy="3785652"/>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ctr"/>
            <a:endParaRPr lang="it-IT" sz="2000" dirty="0">
              <a:solidFill>
                <a:srgbClr val="002060"/>
              </a:solidFill>
              <a:effectLst/>
              <a:latin typeface="Eurostile" panose="020B0504020202050204" pitchFamily="34" charset="0"/>
            </a:endParaRPr>
          </a:p>
          <a:p>
            <a:pPr algn="just"/>
            <a:r>
              <a:rPr lang="it-IT" sz="2000" b="1" dirty="0">
                <a:solidFill>
                  <a:srgbClr val="002060"/>
                </a:solidFill>
                <a:latin typeface="Eurostile" panose="020B0504020202050204" pitchFamily="34" charset="0"/>
              </a:rPr>
              <a:t>a) da interventi edilizi che abbiano comportato </a:t>
            </a:r>
            <a:r>
              <a:rPr lang="it-IT" sz="2000" dirty="0">
                <a:solidFill>
                  <a:srgbClr val="002060"/>
                </a:solidFill>
                <a:effectLst/>
                <a:latin typeface="Eurostile" panose="020B0504020202050204" pitchFamily="34" charset="0"/>
              </a:rPr>
              <a:t>la modifica permanente nella destinazione d'uso, ovvero </a:t>
            </a:r>
            <a:r>
              <a:rPr lang="it-IT" sz="2000" b="1" dirty="0">
                <a:solidFill>
                  <a:srgbClr val="002060"/>
                </a:solidFill>
                <a:latin typeface="Eurostile" panose="020B0504020202050204" pitchFamily="34" charset="0"/>
              </a:rPr>
              <a:t>un incremento stimabile in misura non inferiore al 15% del valore di mercato e della relativa redditività ordinaria derivante</a:t>
            </a:r>
            <a:r>
              <a:rPr lang="it-IT" sz="2000" dirty="0">
                <a:solidFill>
                  <a:srgbClr val="002060"/>
                </a:solidFill>
                <a:effectLst/>
                <a:latin typeface="Eurostile" panose="020B0504020202050204" pitchFamily="34" charset="0"/>
              </a:rPr>
              <a:t>, di norma, </a:t>
            </a:r>
            <a:r>
              <a:rPr lang="it-IT" sz="2000" b="1" dirty="0">
                <a:solidFill>
                  <a:srgbClr val="002060"/>
                </a:solidFill>
                <a:latin typeface="Eurostile" panose="020B0504020202050204" pitchFamily="34" charset="0"/>
              </a:rPr>
              <a:t>da interventi edilizi di ristrutturazione edilizia</a:t>
            </a:r>
            <a:r>
              <a:rPr lang="it-IT" sz="2000" b="1"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rPr>
              <a:t>come definiti alla lettera d) dell'art. 3 del testo unico delle disposizioni legislative e regolamentari in materia edilizia di cui al decreto del Presidente della Repubblica 6 giugno 2001, n. 380, </a:t>
            </a:r>
          </a:p>
          <a:p>
            <a:pPr algn="just"/>
            <a:endParaRPr lang="it-IT" sz="2000" dirty="0">
              <a:solidFill>
                <a:srgbClr val="002060"/>
              </a:solidFill>
              <a:effectLst/>
              <a:latin typeface="Eurostile" panose="020B0504020202050204" pitchFamily="34" charset="0"/>
            </a:endParaRPr>
          </a:p>
        </p:txBody>
      </p:sp>
      <p:sp>
        <p:nvSpPr>
          <p:cNvPr id="10" name="CasellaDiTesto 9">
            <a:extLst>
              <a:ext uri="{FF2B5EF4-FFF2-40B4-BE49-F238E27FC236}">
                <a16:creationId xmlns:a16="http://schemas.microsoft.com/office/drawing/2014/main" id="{89E8373F-BFD3-90AB-CBE3-D6C7BE5C483A}"/>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1</a:t>
            </a:r>
          </a:p>
        </p:txBody>
      </p:sp>
      <p:sp>
        <p:nvSpPr>
          <p:cNvPr id="3" name="CasellaDiTesto 2">
            <a:extLst>
              <a:ext uri="{FF2B5EF4-FFF2-40B4-BE49-F238E27FC236}">
                <a16:creationId xmlns:a16="http://schemas.microsoft.com/office/drawing/2014/main" id="{3007C2A6-E985-2C25-1DA6-64EBF213F053}"/>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Tree>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B6CAF3E-A5EB-F8AF-D4A7-EE75113C389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884EEA8-18CE-5189-3520-F9BED26236AE}"/>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8" name="CasellaDiTesto 7">
            <a:extLst>
              <a:ext uri="{FF2B5EF4-FFF2-40B4-BE49-F238E27FC236}">
                <a16:creationId xmlns:a16="http://schemas.microsoft.com/office/drawing/2014/main" id="{FF2A346A-3497-3B45-F201-AB4F8BFBF1FC}"/>
              </a:ext>
            </a:extLst>
          </p:cNvPr>
          <p:cNvSpPr txBox="1"/>
          <p:nvPr/>
        </p:nvSpPr>
        <p:spPr>
          <a:xfrm>
            <a:off x="1080000" y="1800000"/>
            <a:ext cx="10440000" cy="3785652"/>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ctr"/>
            <a:endParaRPr lang="it-IT" sz="2000" dirty="0">
              <a:solidFill>
                <a:srgbClr val="002060"/>
              </a:solidFill>
              <a:effectLst/>
              <a:latin typeface="Eurostile" panose="020B0504020202050204" pitchFamily="34" charset="0"/>
            </a:endParaRPr>
          </a:p>
          <a:p>
            <a:pPr algn="just"/>
            <a:r>
              <a:rPr lang="it-IT" sz="2000" b="1" dirty="0">
                <a:solidFill>
                  <a:srgbClr val="002060"/>
                </a:solidFill>
                <a:latin typeface="Eurostile" panose="020B0504020202050204" pitchFamily="34" charset="0"/>
              </a:rPr>
              <a:t>a) da interventi edilizi che abbiano comportato </a:t>
            </a:r>
            <a:r>
              <a:rPr lang="it-IT" sz="2000" dirty="0">
                <a:solidFill>
                  <a:srgbClr val="002060"/>
                </a:solidFill>
                <a:effectLst/>
                <a:latin typeface="Eurostile" panose="020B0504020202050204" pitchFamily="34" charset="0"/>
              </a:rPr>
              <a:t>la modifica permanente nella destinazione d'uso, ovvero </a:t>
            </a:r>
            <a:r>
              <a:rPr lang="it-IT" sz="2000" b="1" dirty="0">
                <a:solidFill>
                  <a:srgbClr val="002060"/>
                </a:solidFill>
                <a:latin typeface="Eurostile" panose="020B0504020202050204" pitchFamily="34" charset="0"/>
              </a:rPr>
              <a:t>un incremento stimabile in misura non inferiore al </a:t>
            </a:r>
            <a:r>
              <a:rPr lang="it-IT" sz="2000" dirty="0">
                <a:solidFill>
                  <a:srgbClr val="E88A00"/>
                </a:solidFill>
                <a:effectLst>
                  <a:glow rad="190500">
                    <a:schemeClr val="bg1"/>
                  </a:glow>
                  <a:outerShdw blurRad="38100" dist="38100" dir="2700000" algn="tl">
                    <a:srgbClr val="000000">
                      <a:alpha val="43137"/>
                    </a:srgbClr>
                  </a:outerShdw>
                </a:effectLst>
                <a:latin typeface="Eurostile" panose="020B0504020202050204" pitchFamily="34" charset="0"/>
              </a:rPr>
              <a:t>15%</a:t>
            </a:r>
            <a:r>
              <a:rPr lang="it-IT" sz="2000" b="1" dirty="0">
                <a:solidFill>
                  <a:srgbClr val="002060"/>
                </a:solidFill>
                <a:latin typeface="Eurostile" panose="020B0504020202050204" pitchFamily="34" charset="0"/>
              </a:rPr>
              <a:t> del valore di mercato e della relativa redditività ordinaria derivante</a:t>
            </a:r>
            <a:r>
              <a:rPr lang="it-IT" sz="2000" dirty="0">
                <a:solidFill>
                  <a:srgbClr val="002060"/>
                </a:solidFill>
                <a:effectLst/>
                <a:latin typeface="Eurostile" panose="020B0504020202050204" pitchFamily="34" charset="0"/>
              </a:rPr>
              <a:t>, di norma, </a:t>
            </a:r>
            <a:r>
              <a:rPr lang="it-IT" sz="2000" b="1" dirty="0">
                <a:solidFill>
                  <a:srgbClr val="002060"/>
                </a:solidFill>
                <a:latin typeface="Eurostile" panose="020B0504020202050204" pitchFamily="34" charset="0"/>
              </a:rPr>
              <a:t>da interventi edilizi di ristrutturazione edilizia</a:t>
            </a:r>
            <a:r>
              <a:rPr lang="it-IT" sz="2000" b="1"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rPr>
              <a:t>come definiti alla lettera d) dell'art. 3 del testo unico delle disposizioni legislative e regolamentari in materia edilizia di cui al decreto del Presidente della Repubblica 6 giugno 2001, n. 380, </a:t>
            </a:r>
          </a:p>
          <a:p>
            <a:pPr algn="just"/>
            <a:endParaRPr lang="it-IT" sz="2000" dirty="0">
              <a:solidFill>
                <a:srgbClr val="002060"/>
              </a:solidFill>
              <a:effectLst/>
              <a:latin typeface="Eurostile" panose="020B0504020202050204" pitchFamily="34" charset="0"/>
            </a:endParaRPr>
          </a:p>
        </p:txBody>
      </p:sp>
      <p:sp>
        <p:nvSpPr>
          <p:cNvPr id="10" name="CasellaDiTesto 9">
            <a:extLst>
              <a:ext uri="{FF2B5EF4-FFF2-40B4-BE49-F238E27FC236}">
                <a16:creationId xmlns:a16="http://schemas.microsoft.com/office/drawing/2014/main" id="{849E4321-D2A5-3DCB-0248-1198D5557193}"/>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1</a:t>
            </a:r>
          </a:p>
        </p:txBody>
      </p:sp>
      <p:sp>
        <p:nvSpPr>
          <p:cNvPr id="3" name="CasellaDiTesto 2">
            <a:extLst>
              <a:ext uri="{FF2B5EF4-FFF2-40B4-BE49-F238E27FC236}">
                <a16:creationId xmlns:a16="http://schemas.microsoft.com/office/drawing/2014/main" id="{8CFA33ED-1947-C892-1832-2FB312A78A26}"/>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Tree>
    <p:extLst>
      <p:ext uri="{BB962C8B-B14F-4D97-AF65-F5344CB8AC3E}">
        <p14:creationId xmlns:p14="http://schemas.microsoft.com/office/powerpoint/2010/main" val="4015057966"/>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90D8097-9884-B378-1B33-DBCD70DA52A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376ABDF-5CC2-1F6B-8255-C1BC460311E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9" name="CasellaDiTesto 8">
            <a:extLst>
              <a:ext uri="{FF2B5EF4-FFF2-40B4-BE49-F238E27FC236}">
                <a16:creationId xmlns:a16="http://schemas.microsoft.com/office/drawing/2014/main" id="{1232ACB3-9803-EC12-0090-9D8ED01DE1F0}"/>
              </a:ext>
            </a:extLst>
          </p:cNvPr>
          <p:cNvSpPr txBox="1"/>
          <p:nvPr/>
        </p:nvSpPr>
        <p:spPr>
          <a:xfrm>
            <a:off x="1080000" y="1800000"/>
            <a:ext cx="10440000" cy="4401205"/>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ctr"/>
            <a:endParaRPr lang="it-IT" sz="2000" dirty="0">
              <a:solidFill>
                <a:srgbClr val="002060"/>
              </a:solidFill>
              <a:effectLst/>
              <a:latin typeface="Eurostile" panose="020B0504020202050204" pitchFamily="34" charset="0"/>
            </a:endParaRPr>
          </a:p>
          <a:p>
            <a:pPr algn="just"/>
            <a:r>
              <a:rPr lang="it-IT" sz="2000" b="1" dirty="0">
                <a:solidFill>
                  <a:srgbClr val="002060"/>
                </a:solidFill>
                <a:latin typeface="Eurostile" panose="020B0504020202050204" pitchFamily="34" charset="0"/>
              </a:rPr>
              <a:t>nonché da quelli di manutenzione straordinaria</a:t>
            </a:r>
            <a:r>
              <a:rPr lang="it-IT" sz="2000" dirty="0">
                <a:solidFill>
                  <a:srgbClr val="002060"/>
                </a:solidFill>
                <a:effectLst/>
                <a:latin typeface="Eurostile" panose="020B0504020202050204" pitchFamily="34" charset="0"/>
              </a:rPr>
              <a:t>, come definiti alla lettera b) del medesimo articolo del testo unico, in particolare quando gli stessi abbiano comportato una variazione della consistenza ovvero delle caratteristiche tipologiche distributive ed impiantistiche originarie delle unità immobiliari, </a:t>
            </a:r>
            <a:r>
              <a:rPr lang="it-IT" sz="2000" b="1" dirty="0">
                <a:solidFill>
                  <a:srgbClr val="002060"/>
                </a:solidFill>
                <a:latin typeface="Eurostile" panose="020B0504020202050204" pitchFamily="34" charset="0"/>
              </a:rPr>
              <a:t>e da quelli di restauro e risanamento conservativo</a:t>
            </a:r>
            <a:r>
              <a:rPr lang="it-IT" sz="2000" dirty="0">
                <a:solidFill>
                  <a:srgbClr val="002060"/>
                </a:solidFill>
                <a:effectLst/>
                <a:latin typeface="Eurostile" panose="020B0504020202050204" pitchFamily="34" charset="0"/>
              </a:rPr>
              <a:t>, come definiti alla lettera c) dell'art. 3 del citato testo unico, </a:t>
            </a:r>
            <a:r>
              <a:rPr lang="it-IT" sz="2000" u="sng" dirty="0">
                <a:solidFill>
                  <a:srgbClr val="002060"/>
                </a:solidFill>
                <a:effectLst/>
                <a:latin typeface="Eurostile" panose="020B0504020202050204" pitchFamily="34" charset="0"/>
              </a:rPr>
              <a:t>qualora in particolare abbiano interessato l'intero edificio</a:t>
            </a:r>
            <a:r>
              <a:rPr lang="it-IT" sz="2000" dirty="0">
                <a:solidFill>
                  <a:srgbClr val="002060"/>
                </a:solidFill>
                <a:effectLst/>
                <a:latin typeface="Eurostile" panose="020B0504020202050204" pitchFamily="34" charset="0"/>
              </a:rPr>
              <a:t>;</a:t>
            </a:r>
          </a:p>
          <a:p>
            <a:pPr algn="just"/>
            <a:endParaRPr lang="it-IT" sz="2000" dirty="0">
              <a:solidFill>
                <a:srgbClr val="002060"/>
              </a:solidFill>
              <a:effectLst/>
              <a:latin typeface="Eurostile" panose="020B0504020202050204" pitchFamily="34" charset="0"/>
            </a:endParaRPr>
          </a:p>
          <a:p>
            <a:pPr algn="just"/>
            <a:endParaRPr lang="it-IT" sz="2000" dirty="0">
              <a:solidFill>
                <a:srgbClr val="002060"/>
              </a:solidFill>
              <a:effectLst/>
              <a:latin typeface="Eurostile" panose="020B0504020202050204" pitchFamily="34" charset="0"/>
            </a:endParaRPr>
          </a:p>
        </p:txBody>
      </p:sp>
      <p:sp>
        <p:nvSpPr>
          <p:cNvPr id="10" name="CasellaDiTesto 9">
            <a:extLst>
              <a:ext uri="{FF2B5EF4-FFF2-40B4-BE49-F238E27FC236}">
                <a16:creationId xmlns:a16="http://schemas.microsoft.com/office/drawing/2014/main" id="{FCAD5B2D-0031-AA43-4B74-945BD7C521E0}"/>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1</a:t>
            </a:r>
          </a:p>
        </p:txBody>
      </p:sp>
      <p:sp>
        <p:nvSpPr>
          <p:cNvPr id="3" name="CasellaDiTesto 2">
            <a:extLst>
              <a:ext uri="{FF2B5EF4-FFF2-40B4-BE49-F238E27FC236}">
                <a16:creationId xmlns:a16="http://schemas.microsoft.com/office/drawing/2014/main" id="{9AA045DE-B54F-B6C6-8F56-D4651EB5E871}"/>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Tree>
    <p:extLst>
      <p:ext uri="{BB962C8B-B14F-4D97-AF65-F5344CB8AC3E}">
        <p14:creationId xmlns:p14="http://schemas.microsoft.com/office/powerpoint/2010/main" val="2817617293"/>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F18805B-96FC-4A4B-5987-25ACF5C6990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563CAD3-AE0A-32EA-07B9-363C98E58FD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9" name="CasellaDiTesto 8">
            <a:extLst>
              <a:ext uri="{FF2B5EF4-FFF2-40B4-BE49-F238E27FC236}">
                <a16:creationId xmlns:a16="http://schemas.microsoft.com/office/drawing/2014/main" id="{15140246-1528-11A7-E58C-F70A48B14158}"/>
              </a:ext>
            </a:extLst>
          </p:cNvPr>
          <p:cNvSpPr txBox="1"/>
          <p:nvPr/>
        </p:nvSpPr>
        <p:spPr>
          <a:xfrm>
            <a:off x="1080000" y="1800000"/>
            <a:ext cx="10440000" cy="4401205"/>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ctr"/>
            <a:endParaRPr lang="it-IT" sz="2000" dirty="0">
              <a:solidFill>
                <a:srgbClr val="002060"/>
              </a:solidFill>
              <a:effectLst/>
              <a:latin typeface="Eurostile" panose="020B0504020202050204" pitchFamily="34" charset="0"/>
            </a:endParaRPr>
          </a:p>
          <a:p>
            <a:pPr algn="just"/>
            <a:r>
              <a:rPr lang="it-IT" sz="2000" b="1" dirty="0">
                <a:solidFill>
                  <a:srgbClr val="002060"/>
                </a:solidFill>
                <a:effectLst/>
                <a:latin typeface="Eurostile" panose="020B0504020202050204" pitchFamily="34" charset="0"/>
              </a:rPr>
              <a:t>nonché da quelli di manutenzione straordinaria</a:t>
            </a:r>
            <a:r>
              <a:rPr lang="it-IT" sz="2000" dirty="0">
                <a:solidFill>
                  <a:srgbClr val="002060"/>
                </a:solidFill>
                <a:effectLst/>
                <a:latin typeface="Eurostile" panose="020B0504020202050204" pitchFamily="34" charset="0"/>
              </a:rPr>
              <a:t>, come definiti alla lettera b) del medesimo articolo del testo unico, in particolare quando gli stessi </a:t>
            </a:r>
            <a:r>
              <a:rPr lang="it-IT" sz="2000" dirty="0">
                <a:solidFill>
                  <a:srgbClr val="E88A00"/>
                </a:solidFill>
                <a:effectLst>
                  <a:glow rad="190500">
                    <a:schemeClr val="bg1"/>
                  </a:glow>
                  <a:outerShdw blurRad="38100" dist="38100" dir="2700000" algn="tl">
                    <a:srgbClr val="000000">
                      <a:alpha val="43137"/>
                    </a:srgbClr>
                  </a:outerShdw>
                </a:effectLst>
                <a:latin typeface="Eurostile" panose="020B0504020202050204" pitchFamily="34" charset="0"/>
              </a:rPr>
              <a:t>abbiano comportato una variazione della consistenza ovvero delle caratteristiche tipologiche distributive ed impiantistiche originarie delle unità immobiliari</a:t>
            </a:r>
            <a:r>
              <a:rPr lang="it-IT" sz="2000" dirty="0">
                <a:solidFill>
                  <a:srgbClr val="002060"/>
                </a:solidFill>
                <a:effectLst/>
                <a:latin typeface="Eurostile" panose="020B0504020202050204" pitchFamily="34" charset="0"/>
              </a:rPr>
              <a:t>, </a:t>
            </a:r>
            <a:r>
              <a:rPr lang="it-IT" sz="2000" b="1" dirty="0">
                <a:solidFill>
                  <a:srgbClr val="002060"/>
                </a:solidFill>
                <a:effectLst/>
                <a:latin typeface="Eurostile" panose="020B0504020202050204" pitchFamily="34" charset="0"/>
              </a:rPr>
              <a:t>e da quelli di restauro e risanamento conservativo</a:t>
            </a:r>
            <a:r>
              <a:rPr lang="it-IT" sz="2000" dirty="0">
                <a:solidFill>
                  <a:srgbClr val="002060"/>
                </a:solidFill>
                <a:effectLst/>
                <a:latin typeface="Eurostile" panose="020B0504020202050204" pitchFamily="34" charset="0"/>
              </a:rPr>
              <a:t>, come definiti alla lettera c) dell'art. 3 del citato testo unico, qualora in particolare </a:t>
            </a:r>
            <a:r>
              <a:rPr lang="it-IT" sz="2000" dirty="0">
                <a:solidFill>
                  <a:srgbClr val="E88A00"/>
                </a:solidFill>
                <a:effectLst>
                  <a:glow rad="190500">
                    <a:schemeClr val="bg1"/>
                  </a:glow>
                  <a:outerShdw blurRad="38100" dist="38100" dir="2700000" algn="tl">
                    <a:srgbClr val="000000">
                      <a:alpha val="43137"/>
                    </a:srgbClr>
                  </a:outerShdw>
                </a:effectLst>
                <a:latin typeface="Eurostile" panose="020B0504020202050204" pitchFamily="34" charset="0"/>
              </a:rPr>
              <a:t>abbiano interessato l'intero edificio;</a:t>
            </a:r>
          </a:p>
          <a:p>
            <a:pPr algn="just"/>
            <a:endParaRPr lang="it-IT" sz="2000" dirty="0">
              <a:solidFill>
                <a:srgbClr val="002060"/>
              </a:solidFill>
              <a:effectLst/>
              <a:latin typeface="Eurostile" panose="020B0504020202050204" pitchFamily="34" charset="0"/>
            </a:endParaRPr>
          </a:p>
          <a:p>
            <a:pPr algn="just"/>
            <a:endParaRPr lang="it-IT" sz="2000" dirty="0">
              <a:solidFill>
                <a:srgbClr val="002060"/>
              </a:solidFill>
              <a:effectLst/>
              <a:latin typeface="Eurostile" panose="020B0504020202050204" pitchFamily="34" charset="0"/>
            </a:endParaRPr>
          </a:p>
        </p:txBody>
      </p:sp>
      <p:sp>
        <p:nvSpPr>
          <p:cNvPr id="10" name="CasellaDiTesto 9">
            <a:extLst>
              <a:ext uri="{FF2B5EF4-FFF2-40B4-BE49-F238E27FC236}">
                <a16:creationId xmlns:a16="http://schemas.microsoft.com/office/drawing/2014/main" id="{9B3A8CDF-2FB2-68B8-5ACB-F836E06687E0}"/>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1</a:t>
            </a:r>
          </a:p>
        </p:txBody>
      </p:sp>
      <p:sp>
        <p:nvSpPr>
          <p:cNvPr id="3" name="CasellaDiTesto 2">
            <a:extLst>
              <a:ext uri="{FF2B5EF4-FFF2-40B4-BE49-F238E27FC236}">
                <a16:creationId xmlns:a16="http://schemas.microsoft.com/office/drawing/2014/main" id="{4CA4762B-450F-6915-B64A-B4D49C93ABBA}"/>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Tree>
    <p:extLst>
      <p:ext uri="{BB962C8B-B14F-4D97-AF65-F5344CB8AC3E}">
        <p14:creationId xmlns:p14="http://schemas.microsoft.com/office/powerpoint/2010/main" val="254703571"/>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2BFB2BA-2C6B-7D3F-2889-4C57C787DA8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98B30ED-3C6B-77EE-2919-C14668F5F38E}"/>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7B4EA6E1-5E6F-043D-ADF1-27E94F0431D4}"/>
              </a:ext>
            </a:extLst>
          </p:cNvPr>
          <p:cNvSpPr txBox="1"/>
          <p:nvPr/>
        </p:nvSpPr>
        <p:spPr>
          <a:xfrm>
            <a:off x="1080000" y="3349441"/>
            <a:ext cx="10440000" cy="1015663"/>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 dal rilascio di licenze ad uso commerciale che abbiano comportato modifiche permanenti nella destinazione d'uso, come definita nelle categorie catastali, e che sono iscritte in catasto con categoria non coerente con la destinazione autorizzata;</a:t>
            </a:r>
          </a:p>
        </p:txBody>
      </p:sp>
      <p:sp>
        <p:nvSpPr>
          <p:cNvPr id="5" name="CasellaDiTesto 4">
            <a:extLst>
              <a:ext uri="{FF2B5EF4-FFF2-40B4-BE49-F238E27FC236}">
                <a16:creationId xmlns:a16="http://schemas.microsoft.com/office/drawing/2014/main" id="{4686D750-E2DD-D949-6002-5A1FD7223AFC}"/>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
        <p:nvSpPr>
          <p:cNvPr id="7" name="CasellaDiTesto 6">
            <a:extLst>
              <a:ext uri="{FF2B5EF4-FFF2-40B4-BE49-F238E27FC236}">
                <a16:creationId xmlns:a16="http://schemas.microsoft.com/office/drawing/2014/main" id="{F15684BD-EB5A-9F27-EC18-0D9198586BA3}"/>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1</a:t>
            </a:r>
          </a:p>
        </p:txBody>
      </p:sp>
      <p:sp>
        <p:nvSpPr>
          <p:cNvPr id="6" name="CasellaDiTesto 5">
            <a:extLst>
              <a:ext uri="{FF2B5EF4-FFF2-40B4-BE49-F238E27FC236}">
                <a16:creationId xmlns:a16="http://schemas.microsoft.com/office/drawing/2014/main" id="{17F9F9B7-3783-B2D6-98AE-138C20317B1A}"/>
              </a:ext>
            </a:extLst>
          </p:cNvPr>
          <p:cNvSpPr txBox="1"/>
          <p:nvPr/>
        </p:nvSpPr>
        <p:spPr>
          <a:xfrm>
            <a:off x="1108270" y="4586352"/>
            <a:ext cx="10440000" cy="1631216"/>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d) </a:t>
            </a:r>
            <a:r>
              <a:rPr lang="it-IT" sz="2000" b="1" dirty="0">
                <a:solidFill>
                  <a:srgbClr val="002060"/>
                </a:solidFill>
                <a:latin typeface="Eurostile" panose="020B0504020202050204" pitchFamily="34" charset="0"/>
              </a:rPr>
              <a:t>dal passaggio dalla categoria delle esenti dalle imposte sugli immobili a quelle delle unità soggette a imposizione</a:t>
            </a:r>
            <a:r>
              <a:rPr lang="it-IT" sz="2000" dirty="0">
                <a:solidFill>
                  <a:srgbClr val="002060"/>
                </a:solidFill>
                <a:effectLst/>
                <a:latin typeface="Eurostile" panose="020B0504020202050204" pitchFamily="34" charset="0"/>
              </a:rPr>
              <a:t>, quali quelle adibite ad abitazioni o ad altre destinazioni già funzionali all'esercizio dell'attività produttiva agricola e censite in catasto come fabbricati rurali, che di fatto hanno perso i requisiti oggettivi o soggettivi previsti dal decreto del Presidente della Repubblica del 23 marzo 1998, n. 139.</a:t>
            </a:r>
          </a:p>
        </p:txBody>
      </p:sp>
      <p:sp>
        <p:nvSpPr>
          <p:cNvPr id="8" name="CasellaDiTesto 7">
            <a:extLst>
              <a:ext uri="{FF2B5EF4-FFF2-40B4-BE49-F238E27FC236}">
                <a16:creationId xmlns:a16="http://schemas.microsoft.com/office/drawing/2014/main" id="{777B9495-2FDF-7113-80F1-829EA814B84E}"/>
              </a:ext>
            </a:extLst>
          </p:cNvPr>
          <p:cNvSpPr txBox="1"/>
          <p:nvPr/>
        </p:nvSpPr>
        <p:spPr>
          <a:xfrm>
            <a:off x="1080000" y="1800000"/>
            <a:ext cx="10440000" cy="1938992"/>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b) dagli interventi edilizi di nuova costruzione come definiti alla lettera e) dell'art. 3 del citato testo unico in materia edilizia e non dichiarate in catasto;</a:t>
            </a:r>
          </a:p>
        </p:txBody>
      </p:sp>
    </p:spTree>
    <p:extLst>
      <p:ext uri="{BB962C8B-B14F-4D97-AF65-F5344CB8AC3E}">
        <p14:creationId xmlns:p14="http://schemas.microsoft.com/office/powerpoint/2010/main" val="2434632391"/>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BE99AFB-D6D3-7BAE-319C-B21374B4B42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D9C4EB5-E9D3-6E09-CEEA-F555B66CDF4B}"/>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6CF8DE24-30E2-64FF-7FE4-6A96CF8EDCA1}"/>
              </a:ext>
            </a:extLst>
          </p:cNvPr>
          <p:cNvSpPr txBox="1"/>
          <p:nvPr/>
        </p:nvSpPr>
        <p:spPr>
          <a:xfrm>
            <a:off x="1080000" y="1800000"/>
            <a:ext cx="10440000" cy="3170099"/>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just"/>
            <a:endParaRPr lang="it-IT" sz="2000" b="1" dirty="0">
              <a:solidFill>
                <a:srgbClr val="002060"/>
              </a:solidFill>
              <a:latin typeface="Eurostile" panose="020B0504020202050204" pitchFamily="34" charset="0"/>
            </a:endParaRPr>
          </a:p>
          <a:p>
            <a:pPr algn="just"/>
            <a:r>
              <a:rPr lang="it-IT" sz="2000" b="1" dirty="0">
                <a:solidFill>
                  <a:srgbClr val="002060"/>
                </a:solidFill>
                <a:latin typeface="Eurostile" panose="020B0504020202050204" pitchFamily="34" charset="0"/>
              </a:rPr>
              <a:t>Non sono oggetto di trattazione</a:t>
            </a:r>
            <a:r>
              <a:rPr lang="it-IT" sz="2000" dirty="0">
                <a:solidFill>
                  <a:srgbClr val="002060"/>
                </a:solidFill>
                <a:effectLst/>
                <a:latin typeface="Eurostile" panose="020B0504020202050204" pitchFamily="34" charset="0"/>
              </a:rPr>
              <a:t>, in quanto prive dei requisiti necessari, le richieste dei comuni riguardanti </a:t>
            </a:r>
            <a:r>
              <a:rPr lang="it-IT" sz="2000" b="1" dirty="0">
                <a:solidFill>
                  <a:srgbClr val="002060"/>
                </a:solidFill>
                <a:latin typeface="Eurostile" panose="020B0504020202050204" pitchFamily="34" charset="0"/>
              </a:rPr>
              <a:t>le unità immobiliari già censite e oggetto di interventi edilizi che non abbiano comportato</a:t>
            </a:r>
            <a:r>
              <a:rPr lang="it-IT" sz="2000" b="1"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rPr>
              <a:t>una variazione di destinazione d'uso ne' </a:t>
            </a:r>
            <a:r>
              <a:rPr lang="it-IT" sz="2000" b="1" dirty="0">
                <a:solidFill>
                  <a:srgbClr val="002060"/>
                </a:solidFill>
                <a:latin typeface="Eurostile" panose="020B0504020202050204" pitchFamily="34" charset="0"/>
              </a:rPr>
              <a:t>un incremento del valore e della relativa redditività </a:t>
            </a:r>
            <a:r>
              <a:rPr lang="it-IT" sz="2000" dirty="0">
                <a:solidFill>
                  <a:srgbClr val="002060"/>
                </a:solidFill>
                <a:effectLst/>
                <a:latin typeface="Eurostile" panose="020B0504020202050204" pitchFamily="34" charset="0"/>
              </a:rPr>
              <a:t>ordinaria </a:t>
            </a:r>
            <a:r>
              <a:rPr lang="it-IT" sz="2000" b="1" dirty="0">
                <a:solidFill>
                  <a:srgbClr val="002060"/>
                </a:solidFill>
                <a:latin typeface="Eurostile" panose="020B0504020202050204" pitchFamily="34" charset="0"/>
              </a:rPr>
              <a:t>in misura significativa </a:t>
            </a:r>
            <a:r>
              <a:rPr lang="it-IT" sz="2000" dirty="0">
                <a:solidFill>
                  <a:srgbClr val="002060"/>
                </a:solidFill>
                <a:effectLst/>
                <a:latin typeface="Eurostile" panose="020B0504020202050204" pitchFamily="34" charset="0"/>
              </a:rPr>
              <a:t>ai fini della variazione del classamento, quali, di norma:</a:t>
            </a:r>
          </a:p>
        </p:txBody>
      </p:sp>
      <p:sp>
        <p:nvSpPr>
          <p:cNvPr id="5" name="CasellaDiTesto 4">
            <a:extLst>
              <a:ext uri="{FF2B5EF4-FFF2-40B4-BE49-F238E27FC236}">
                <a16:creationId xmlns:a16="http://schemas.microsoft.com/office/drawing/2014/main" id="{CD8D2E9A-CC62-B562-E052-9682EDAF5B43}"/>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
        <p:nvSpPr>
          <p:cNvPr id="7" name="CasellaDiTesto 6">
            <a:extLst>
              <a:ext uri="{FF2B5EF4-FFF2-40B4-BE49-F238E27FC236}">
                <a16:creationId xmlns:a16="http://schemas.microsoft.com/office/drawing/2014/main" id="{BF096757-A7F3-1860-B96E-6236FA65C9ED}"/>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2</a:t>
            </a:r>
          </a:p>
        </p:txBody>
      </p:sp>
    </p:spTree>
    <p:extLst>
      <p:ext uri="{BB962C8B-B14F-4D97-AF65-F5344CB8AC3E}">
        <p14:creationId xmlns:p14="http://schemas.microsoft.com/office/powerpoint/2010/main" val="1008196412"/>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05CCD5A-56A6-0A91-48D3-59555FA1B80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E4A6327-845D-25F9-05D0-A90A894AB078}"/>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0D5B9DEF-3C43-562C-245D-8FB1FB315E1E}"/>
              </a:ext>
            </a:extLst>
          </p:cNvPr>
          <p:cNvSpPr txBox="1"/>
          <p:nvPr/>
        </p:nvSpPr>
        <p:spPr>
          <a:xfrm>
            <a:off x="1080000" y="1800000"/>
            <a:ext cx="10440000" cy="2246769"/>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just"/>
            <a:endParaRPr lang="it-IT" sz="2000" b="1" dirty="0">
              <a:solidFill>
                <a:srgbClr val="002060"/>
              </a:solidFill>
              <a:latin typeface="Eurostile" panose="020B0504020202050204" pitchFamily="34" charset="0"/>
            </a:endParaRPr>
          </a:p>
          <a:p>
            <a:pPr algn="just"/>
            <a:r>
              <a:rPr lang="it-IT" sz="2000" b="1" dirty="0">
                <a:solidFill>
                  <a:srgbClr val="002060"/>
                </a:solidFill>
                <a:latin typeface="Eurostile" panose="020B0504020202050204" pitchFamily="34" charset="0"/>
              </a:rPr>
              <a:t>a) gli interventi di manutenzione ordinaria </a:t>
            </a:r>
            <a:r>
              <a:rPr lang="it-IT" sz="2000" dirty="0">
                <a:solidFill>
                  <a:srgbClr val="002060"/>
                </a:solidFill>
                <a:effectLst/>
                <a:latin typeface="Eurostile" panose="020B0504020202050204" pitchFamily="34" charset="0"/>
              </a:rPr>
              <a:t>come definiti alla lettera a) dell'art. 3 del testo unico delle disposizioni legislative</a:t>
            </a:r>
          </a:p>
          <a:p>
            <a:pPr algn="just"/>
            <a:r>
              <a:rPr lang="it-IT" sz="2000" dirty="0">
                <a:solidFill>
                  <a:srgbClr val="002060"/>
                </a:solidFill>
                <a:effectLst/>
                <a:latin typeface="Eurostile" panose="020B0504020202050204" pitchFamily="34" charset="0"/>
              </a:rPr>
              <a:t>e regolamentari in materia edilizia di cui al decreto del Presidente della Repubblica del 6 giugno 2001, n. 380;</a:t>
            </a:r>
          </a:p>
        </p:txBody>
      </p:sp>
      <p:sp>
        <p:nvSpPr>
          <p:cNvPr id="5" name="CasellaDiTesto 4">
            <a:extLst>
              <a:ext uri="{FF2B5EF4-FFF2-40B4-BE49-F238E27FC236}">
                <a16:creationId xmlns:a16="http://schemas.microsoft.com/office/drawing/2014/main" id="{E241A570-6B35-DB17-FAEC-8BF8BF61FDEC}"/>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
        <p:nvSpPr>
          <p:cNvPr id="7" name="CasellaDiTesto 6">
            <a:extLst>
              <a:ext uri="{FF2B5EF4-FFF2-40B4-BE49-F238E27FC236}">
                <a16:creationId xmlns:a16="http://schemas.microsoft.com/office/drawing/2014/main" id="{9127D8C5-6E5B-A522-EAC9-A7831F9CEE79}"/>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2</a:t>
            </a:r>
          </a:p>
        </p:txBody>
      </p:sp>
      <p:sp>
        <p:nvSpPr>
          <p:cNvPr id="3" name="CasellaDiTesto 2">
            <a:extLst>
              <a:ext uri="{FF2B5EF4-FFF2-40B4-BE49-F238E27FC236}">
                <a16:creationId xmlns:a16="http://schemas.microsoft.com/office/drawing/2014/main" id="{F6DE7807-D4FD-AD91-9C50-4B925421F4E8}"/>
              </a:ext>
            </a:extLst>
          </p:cNvPr>
          <p:cNvSpPr txBox="1"/>
          <p:nvPr/>
        </p:nvSpPr>
        <p:spPr>
          <a:xfrm>
            <a:off x="1080000" y="3861048"/>
            <a:ext cx="10440000" cy="2554545"/>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b) gli interventi di manutenzione straordinaria </a:t>
            </a:r>
            <a:r>
              <a:rPr lang="it-IT" sz="2000" dirty="0">
                <a:solidFill>
                  <a:srgbClr val="002060"/>
                </a:solidFill>
                <a:effectLst/>
                <a:latin typeface="Eurostile" panose="020B0504020202050204" pitchFamily="34" charset="0"/>
              </a:rPr>
              <a:t>come definiti alla lettera b) dell'art. 3 del testo unico in materia edilizia citato, in particolare qualora </a:t>
            </a:r>
            <a:r>
              <a:rPr lang="it-IT" sz="2000" u="sng" dirty="0">
                <a:solidFill>
                  <a:srgbClr val="002060"/>
                </a:solidFill>
                <a:effectLst/>
                <a:latin typeface="Eurostile" panose="020B0504020202050204" pitchFamily="34" charset="0"/>
              </a:rPr>
              <a:t>non abbiano comportato una variazione della consistenza e delle caratteristiche tipologiche distributive ed impiantistiche originarie delle unità immobiliari </a:t>
            </a:r>
            <a:r>
              <a:rPr lang="it-IT" sz="2000" b="1" dirty="0">
                <a:solidFill>
                  <a:srgbClr val="002060"/>
                </a:solidFill>
                <a:latin typeface="Eurostile" panose="020B0504020202050204" pitchFamily="34" charset="0"/>
              </a:rPr>
              <a:t>e gli interventi di restauro e risanamento conservativo</a:t>
            </a:r>
            <a:r>
              <a:rPr lang="it-IT" sz="2000" dirty="0">
                <a:solidFill>
                  <a:srgbClr val="002060"/>
                </a:solidFill>
                <a:effectLst/>
                <a:latin typeface="Eurostile" panose="020B0504020202050204" pitchFamily="34" charset="0"/>
              </a:rPr>
              <a:t>, come definiti alla lettera c) dello stesso art. 3 del testo unico citato, qualora in particolare </a:t>
            </a:r>
            <a:r>
              <a:rPr lang="it-IT" sz="2000" u="sng" dirty="0">
                <a:solidFill>
                  <a:srgbClr val="002060"/>
                </a:solidFill>
                <a:effectLst/>
                <a:latin typeface="Eurostile" panose="020B0504020202050204" pitchFamily="34" charset="0"/>
              </a:rPr>
              <a:t>non abbiano interessato l'intero edificio</a:t>
            </a:r>
            <a:r>
              <a:rPr lang="it-IT" sz="2000" dirty="0">
                <a:solidFill>
                  <a:srgbClr val="002060"/>
                </a:solidFill>
                <a:effectLst/>
                <a:latin typeface="Eurostile" panose="020B0504020202050204" pitchFamily="34" charset="0"/>
              </a:rPr>
              <a:t>;</a:t>
            </a:r>
          </a:p>
        </p:txBody>
      </p:sp>
    </p:spTree>
    <p:extLst>
      <p:ext uri="{BB962C8B-B14F-4D97-AF65-F5344CB8AC3E}">
        <p14:creationId xmlns:p14="http://schemas.microsoft.com/office/powerpoint/2010/main" val="282920056"/>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C6BAE-DC9C-B601-33AC-885795E22E22}"/>
            </a:ext>
          </a:extLst>
        </p:cNvPr>
        <p:cNvGrpSpPr/>
        <p:nvPr/>
      </p:nvGrpSpPr>
      <p:grpSpPr>
        <a:xfrm>
          <a:off x="0" y="0"/>
          <a:ext cx="0" cy="0"/>
          <a:chOff x="0" y="0"/>
          <a:chExt cx="0" cy="0"/>
        </a:xfrm>
      </p:grpSpPr>
      <p:pic>
        <p:nvPicPr>
          <p:cNvPr id="19487" name="Elemento grafico 19486" descr="Casa in ristrutturazione con scintille contorno">
            <a:extLst>
              <a:ext uri="{FF2B5EF4-FFF2-40B4-BE49-F238E27FC236}">
                <a16:creationId xmlns:a16="http://schemas.microsoft.com/office/drawing/2014/main" id="{2380BE2F-8A3B-B58A-76EA-005551902EC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32347" y="4822713"/>
            <a:ext cx="914400" cy="914400"/>
          </a:xfrm>
          <a:prstGeom prst="rect">
            <a:avLst/>
          </a:prstGeom>
        </p:spPr>
      </p:pic>
      <p:pic>
        <p:nvPicPr>
          <p:cNvPr id="16" name="Elemento grafico 15" descr="Gattonare contorno">
            <a:extLst>
              <a:ext uri="{FF2B5EF4-FFF2-40B4-BE49-F238E27FC236}">
                <a16:creationId xmlns:a16="http://schemas.microsoft.com/office/drawing/2014/main" id="{16A55D4E-DE4D-FCA4-1A5E-FF5DAE2143E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33081" y="1311607"/>
            <a:ext cx="914400" cy="914400"/>
          </a:xfrm>
          <a:prstGeom prst="rect">
            <a:avLst/>
          </a:prstGeom>
        </p:spPr>
      </p:pic>
      <p:cxnSp>
        <p:nvCxnSpPr>
          <p:cNvPr id="3" name="Connettore 2 2">
            <a:extLst>
              <a:ext uri="{FF2B5EF4-FFF2-40B4-BE49-F238E27FC236}">
                <a16:creationId xmlns:a16="http://schemas.microsoft.com/office/drawing/2014/main" id="{F385EE51-271B-175D-A0BC-16C6CE440D0F}"/>
              </a:ext>
            </a:extLst>
          </p:cNvPr>
          <p:cNvCxnSpPr/>
          <p:nvPr/>
        </p:nvCxnSpPr>
        <p:spPr>
          <a:xfrm>
            <a:off x="2711624" y="1988841"/>
            <a:ext cx="6480720" cy="3109733"/>
          </a:xfrm>
          <a:prstGeom prst="straightConnector1">
            <a:avLst/>
          </a:prstGeom>
          <a:ln w="57150">
            <a:solidFill>
              <a:srgbClr val="002060"/>
            </a:solidFill>
            <a:prstDash val="lg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979729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19487"/>
                                        </p:tgtEl>
                                        <p:attrNameLst>
                                          <p:attrName>style.visibility</p:attrName>
                                        </p:attrNameLst>
                                      </p:cBhvr>
                                      <p:to>
                                        <p:strVal val="visible"/>
                                      </p:to>
                                    </p:set>
                                    <p:anim calcmode="lin" valueType="num">
                                      <p:cBhvr>
                                        <p:cTn id="14" dur="1000" fill="hold"/>
                                        <p:tgtEl>
                                          <p:spTgt spid="19487"/>
                                        </p:tgtEl>
                                        <p:attrNameLst>
                                          <p:attrName>ppt_w</p:attrName>
                                        </p:attrNameLst>
                                      </p:cBhvr>
                                      <p:tavLst>
                                        <p:tav tm="0">
                                          <p:val>
                                            <p:fltVal val="0"/>
                                          </p:val>
                                        </p:tav>
                                        <p:tav tm="100000">
                                          <p:val>
                                            <p:strVal val="#ppt_w"/>
                                          </p:val>
                                        </p:tav>
                                      </p:tavLst>
                                    </p:anim>
                                    <p:anim calcmode="lin" valueType="num">
                                      <p:cBhvr>
                                        <p:cTn id="15" dur="1000" fill="hold"/>
                                        <p:tgtEl>
                                          <p:spTgt spid="19487"/>
                                        </p:tgtEl>
                                        <p:attrNameLst>
                                          <p:attrName>ppt_h</p:attrName>
                                        </p:attrNameLst>
                                      </p:cBhvr>
                                      <p:tavLst>
                                        <p:tav tm="0">
                                          <p:val>
                                            <p:fltVal val="0"/>
                                          </p:val>
                                        </p:tav>
                                        <p:tav tm="100000">
                                          <p:val>
                                            <p:strVal val="#ppt_h"/>
                                          </p:val>
                                        </p:tav>
                                      </p:tavLst>
                                    </p:anim>
                                    <p:anim calcmode="lin" valueType="num">
                                      <p:cBhvr>
                                        <p:cTn id="16" dur="1000" fill="hold"/>
                                        <p:tgtEl>
                                          <p:spTgt spid="19487"/>
                                        </p:tgtEl>
                                        <p:attrNameLst>
                                          <p:attrName>style.rotation</p:attrName>
                                        </p:attrNameLst>
                                      </p:cBhvr>
                                      <p:tavLst>
                                        <p:tav tm="0">
                                          <p:val>
                                            <p:fltVal val="90"/>
                                          </p:val>
                                        </p:tav>
                                        <p:tav tm="100000">
                                          <p:val>
                                            <p:fltVal val="0"/>
                                          </p:val>
                                        </p:tav>
                                      </p:tavLst>
                                    </p:anim>
                                    <p:animEffect transition="in" filter="fade">
                                      <p:cBhvr>
                                        <p:cTn id="17" dur="1000"/>
                                        <p:tgtEl>
                                          <p:spTgt spid="19487"/>
                                        </p:tgtEl>
                                      </p:cBhvr>
                                    </p:animEffect>
                                  </p:childTnLst>
                                </p:cTn>
                              </p:par>
                            </p:childTnLst>
                          </p:cTn>
                        </p:par>
                        <p:par>
                          <p:cTn id="18" fill="hold">
                            <p:stCondLst>
                              <p:cond delay="2000"/>
                            </p:stCondLst>
                            <p:childTnLst>
                              <p:par>
                                <p:cTn id="19" presetID="22" presetClass="entr" presetSubtype="8"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left)">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07726D6-AD45-EFE8-5296-E9F65CA1063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8BE62A3-F867-91D0-B876-6E017C6299D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3" name="CasellaDiTesto 2">
            <a:extLst>
              <a:ext uri="{FF2B5EF4-FFF2-40B4-BE49-F238E27FC236}">
                <a16:creationId xmlns:a16="http://schemas.microsoft.com/office/drawing/2014/main" id="{07B85EC0-E17D-2E84-5E06-4572D41B2788}"/>
              </a:ext>
            </a:extLst>
          </p:cNvPr>
          <p:cNvSpPr txBox="1"/>
          <p:nvPr/>
        </p:nvSpPr>
        <p:spPr>
          <a:xfrm>
            <a:off x="1080000" y="1800000"/>
            <a:ext cx="10440000" cy="1631216"/>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just"/>
            <a:endParaRPr lang="it-IT" sz="2000" b="1" dirty="0">
              <a:solidFill>
                <a:srgbClr val="002060"/>
              </a:solidFill>
              <a:latin typeface="Eurostile" panose="020B0504020202050204" pitchFamily="34" charset="0"/>
            </a:endParaRPr>
          </a:p>
          <a:p>
            <a:pPr algn="just"/>
            <a:r>
              <a:rPr lang="it-IT" sz="2000" b="1" dirty="0">
                <a:solidFill>
                  <a:srgbClr val="002060"/>
                </a:solidFill>
                <a:latin typeface="Eurostile" panose="020B0504020202050204" pitchFamily="34" charset="0"/>
              </a:rPr>
              <a:t>c) gli interventi di adeguamento degli impianti tecnologici </a:t>
            </a:r>
            <a:r>
              <a:rPr lang="it-IT" sz="2000" dirty="0">
                <a:solidFill>
                  <a:srgbClr val="002060"/>
                </a:solidFill>
                <a:effectLst/>
                <a:latin typeface="Eurostile" panose="020B0504020202050204" pitchFamily="34" charset="0"/>
              </a:rPr>
              <a:t>alle normative tecniche e di sicurezza, di riparazione e rinnovo di impianti esistenti, </a:t>
            </a:r>
            <a:r>
              <a:rPr lang="it-IT" sz="2000" b="1" dirty="0">
                <a:solidFill>
                  <a:srgbClr val="002060"/>
                </a:solidFill>
                <a:latin typeface="Eurostile" panose="020B0504020202050204" pitchFamily="34" charset="0"/>
              </a:rPr>
              <a:t>di consolidamento e conservazione degli elementi edilizi strutturali.</a:t>
            </a:r>
          </a:p>
        </p:txBody>
      </p:sp>
      <p:sp>
        <p:nvSpPr>
          <p:cNvPr id="5" name="CasellaDiTesto 4">
            <a:extLst>
              <a:ext uri="{FF2B5EF4-FFF2-40B4-BE49-F238E27FC236}">
                <a16:creationId xmlns:a16="http://schemas.microsoft.com/office/drawing/2014/main" id="{D9D74025-0AC8-2D9E-0166-A07C89060441}"/>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
        <p:nvSpPr>
          <p:cNvPr id="7" name="CasellaDiTesto 6">
            <a:extLst>
              <a:ext uri="{FF2B5EF4-FFF2-40B4-BE49-F238E27FC236}">
                <a16:creationId xmlns:a16="http://schemas.microsoft.com/office/drawing/2014/main" id="{5204BB50-52E9-32F2-9E77-574BF1CF9758}"/>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2</a:t>
            </a:r>
          </a:p>
        </p:txBody>
      </p:sp>
    </p:spTree>
    <p:extLst>
      <p:ext uri="{BB962C8B-B14F-4D97-AF65-F5344CB8AC3E}">
        <p14:creationId xmlns:p14="http://schemas.microsoft.com/office/powerpoint/2010/main" val="2613443289"/>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6A7468D-197D-B527-5C1E-EFEB44306C8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714C2E43-F56C-7416-29FF-78D254C1683C}"/>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3" name="CasellaDiTesto 2">
            <a:extLst>
              <a:ext uri="{FF2B5EF4-FFF2-40B4-BE49-F238E27FC236}">
                <a16:creationId xmlns:a16="http://schemas.microsoft.com/office/drawing/2014/main" id="{EF7809CE-913D-EE53-5C83-B769AACAB6CC}"/>
              </a:ext>
            </a:extLst>
          </p:cNvPr>
          <p:cNvSpPr txBox="1"/>
          <p:nvPr/>
        </p:nvSpPr>
        <p:spPr>
          <a:xfrm>
            <a:off x="1080000" y="1800000"/>
            <a:ext cx="10440000" cy="2246769"/>
          </a:xfrm>
          <a:prstGeom prst="rect">
            <a:avLst/>
          </a:prstGeom>
          <a:noFill/>
        </p:spPr>
        <p:txBody>
          <a:bodyPr wrap="square">
            <a:spAutoFit/>
          </a:bodyPr>
          <a:lstStyle/>
          <a:p>
            <a:pPr algn="ctr"/>
            <a:r>
              <a:rPr lang="it-IT" sz="2000" b="1" dirty="0">
                <a:solidFill>
                  <a:srgbClr val="002060"/>
                </a:solidFill>
                <a:latin typeface="Eurostile" panose="020B0504020202050204" pitchFamily="34" charset="0"/>
              </a:rPr>
              <a:t>Individuazione delle unità immobiliari oggetto di rideterminazione della rendita</a:t>
            </a:r>
          </a:p>
          <a:p>
            <a:pPr algn="just"/>
            <a:endParaRPr lang="it-IT" sz="2000" b="1" dirty="0">
              <a:solidFill>
                <a:srgbClr val="002060"/>
              </a:solidFill>
              <a:latin typeface="Eurostile" panose="020B0504020202050204" pitchFamily="34" charset="0"/>
            </a:endParaRPr>
          </a:p>
          <a:p>
            <a:pPr algn="just"/>
            <a:r>
              <a:rPr lang="it-IT" sz="2000" b="1" dirty="0">
                <a:solidFill>
                  <a:srgbClr val="002060"/>
                </a:solidFill>
                <a:latin typeface="Eurostile" panose="020B0504020202050204" pitchFamily="34" charset="0"/>
              </a:rPr>
              <a:t>c) gli interventi di adeguamento degli impianti tecnologici </a:t>
            </a:r>
            <a:r>
              <a:rPr lang="it-IT" sz="2000" dirty="0">
                <a:solidFill>
                  <a:srgbClr val="002060"/>
                </a:solidFill>
                <a:effectLst/>
                <a:latin typeface="Eurostile" panose="020B0504020202050204" pitchFamily="34" charset="0"/>
              </a:rPr>
              <a:t>alle</a:t>
            </a:r>
          </a:p>
          <a:p>
            <a:pPr algn="just"/>
            <a:r>
              <a:rPr lang="it-IT" sz="2000" dirty="0">
                <a:solidFill>
                  <a:srgbClr val="E88A00"/>
                </a:solidFill>
                <a:effectLst>
                  <a:glow rad="190500">
                    <a:schemeClr val="bg1"/>
                  </a:glow>
                  <a:outerShdw blurRad="38100" dist="38100" dir="2700000" algn="tl">
                    <a:srgbClr val="000000">
                      <a:alpha val="43137"/>
                    </a:srgbClr>
                  </a:outerShdw>
                </a:effectLst>
                <a:latin typeface="Eurostile" panose="020B0504020202050204" pitchFamily="34" charset="0"/>
              </a:rPr>
              <a:t>normative tecniche e di sicurezza, di riparazione e rinnovo di</a:t>
            </a:r>
          </a:p>
          <a:p>
            <a:pPr algn="just"/>
            <a:r>
              <a:rPr lang="it-IT" sz="2000" dirty="0">
                <a:solidFill>
                  <a:srgbClr val="E88A00"/>
                </a:solidFill>
                <a:effectLst>
                  <a:glow rad="190500">
                    <a:schemeClr val="bg1"/>
                  </a:glow>
                  <a:outerShdw blurRad="38100" dist="38100" dir="2700000" algn="tl">
                    <a:srgbClr val="000000">
                      <a:alpha val="43137"/>
                    </a:srgbClr>
                  </a:outerShdw>
                </a:effectLst>
                <a:latin typeface="Eurostile" panose="020B0504020202050204" pitchFamily="34" charset="0"/>
              </a:rPr>
              <a:t>impianti esistenti, </a:t>
            </a:r>
            <a:r>
              <a:rPr lang="it-IT" sz="2000" b="1" dirty="0">
                <a:solidFill>
                  <a:srgbClr val="002060"/>
                </a:solidFill>
                <a:latin typeface="Eurostile" panose="020B0504020202050204" pitchFamily="34" charset="0"/>
              </a:rPr>
              <a:t>di consolidamento e conservazione degli elementi edilizi strutturali.</a:t>
            </a:r>
          </a:p>
        </p:txBody>
      </p:sp>
      <p:sp>
        <p:nvSpPr>
          <p:cNvPr id="5" name="CasellaDiTesto 4">
            <a:extLst>
              <a:ext uri="{FF2B5EF4-FFF2-40B4-BE49-F238E27FC236}">
                <a16:creationId xmlns:a16="http://schemas.microsoft.com/office/drawing/2014/main" id="{4833674F-D25F-D4E9-D207-3BB901EE0F01}"/>
              </a:ext>
            </a:extLst>
          </p:cNvPr>
          <p:cNvSpPr txBox="1"/>
          <p:nvPr/>
        </p:nvSpPr>
        <p:spPr>
          <a:xfrm>
            <a:off x="2362200" y="1124745"/>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DETERMINAZIONE 16 febbraio 2005 </a:t>
            </a:r>
          </a:p>
        </p:txBody>
      </p:sp>
      <p:sp>
        <p:nvSpPr>
          <p:cNvPr id="7" name="CasellaDiTesto 6">
            <a:extLst>
              <a:ext uri="{FF2B5EF4-FFF2-40B4-BE49-F238E27FC236}">
                <a16:creationId xmlns:a16="http://schemas.microsoft.com/office/drawing/2014/main" id="{A8A077AA-7D48-41EF-A186-8960F39DC2F1}"/>
              </a:ext>
            </a:extLst>
          </p:cNvPr>
          <p:cNvSpPr txBox="1"/>
          <p:nvPr/>
        </p:nvSpPr>
        <p:spPr>
          <a:xfrm rot="16200000">
            <a:off x="-1080000" y="3960000"/>
            <a:ext cx="3509848"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 comma 2</a:t>
            </a:r>
          </a:p>
        </p:txBody>
      </p:sp>
    </p:spTree>
    <p:extLst>
      <p:ext uri="{BB962C8B-B14F-4D97-AF65-F5344CB8AC3E}">
        <p14:creationId xmlns:p14="http://schemas.microsoft.com/office/powerpoint/2010/main" val="1206770799"/>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F4A94EC-2132-6B98-9A97-C0AFADBF585F}"/>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04 agosto 2005 n° 10</a:t>
            </a:r>
          </a:p>
        </p:txBody>
      </p:sp>
      <p:sp>
        <p:nvSpPr>
          <p:cNvPr id="3" name="Titolo 1">
            <a:extLst>
              <a:ext uri="{FF2B5EF4-FFF2-40B4-BE49-F238E27FC236}">
                <a16:creationId xmlns:a16="http://schemas.microsoft.com/office/drawing/2014/main" id="{49B4E01E-F6C7-36C9-5FD1-6F7A1549DC53}"/>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7748024B-A4EA-E002-7432-59C3B59DA6DC}"/>
              </a:ext>
            </a:extLst>
          </p:cNvPr>
          <p:cNvSpPr txBox="1"/>
          <p:nvPr/>
        </p:nvSpPr>
        <p:spPr>
          <a:xfrm>
            <a:off x="2318100" y="2235706"/>
            <a:ext cx="7632000" cy="646331"/>
          </a:xfrm>
          <a:prstGeom prst="rect">
            <a:avLst/>
          </a:prstGeom>
          <a:noFill/>
        </p:spPr>
        <p:txBody>
          <a:bodyPr wrap="square">
            <a:spAutoFit/>
          </a:bodyPr>
          <a:lstStyle/>
          <a:p>
            <a:pPr algn="just"/>
            <a:r>
              <a:rPr lang="it-IT" b="1" noProof="0" dirty="0">
                <a:solidFill>
                  <a:schemeClr val="bg1"/>
                </a:solidFill>
                <a:effectLst>
                  <a:glow rad="139700">
                    <a:schemeClr val="accent6">
                      <a:alpha val="40000"/>
                    </a:schemeClr>
                  </a:glow>
                  <a:outerShdw blurRad="38100" dist="38100" dir="2700000" algn="tl">
                    <a:srgbClr val="000000">
                      <a:alpha val="43137"/>
                    </a:srgbClr>
                  </a:outerShdw>
                </a:effectLst>
                <a:latin typeface="Eurostile" panose="020B0504020202050204" pitchFamily="34" charset="0"/>
              </a:rPr>
              <a:t>Accertamento delle unità immobiliari urbane ai sensi dell’articolo 1, comma 336, della legge 30 dicembre 2004, n. 311.</a:t>
            </a:r>
          </a:p>
        </p:txBody>
      </p:sp>
      <p:sp>
        <p:nvSpPr>
          <p:cNvPr id="10" name="CasellaDiTesto 9">
            <a:extLst>
              <a:ext uri="{FF2B5EF4-FFF2-40B4-BE49-F238E27FC236}">
                <a16:creationId xmlns:a16="http://schemas.microsoft.com/office/drawing/2014/main" id="{0564BDE1-588E-1B61-C257-13A54BEF1280}"/>
              </a:ext>
            </a:extLst>
          </p:cNvPr>
          <p:cNvSpPr txBox="1"/>
          <p:nvPr/>
        </p:nvSpPr>
        <p:spPr>
          <a:xfrm>
            <a:off x="1080000" y="2880000"/>
            <a:ext cx="10440000" cy="2862322"/>
          </a:xfrm>
          <a:prstGeom prst="rect">
            <a:avLst/>
          </a:prstGeom>
          <a:noFill/>
        </p:spPr>
        <p:txBody>
          <a:bodyPr wrap="square">
            <a:spAutoFit/>
          </a:bodyPr>
          <a:lstStyle/>
          <a:p>
            <a:pPr algn="l"/>
            <a:r>
              <a:rPr lang="it-IT" sz="2000" b="1" dirty="0">
                <a:solidFill>
                  <a:srgbClr val="002060"/>
                </a:solidFill>
                <a:effectLst/>
                <a:latin typeface="Eurostile" panose="020B0504020202050204" pitchFamily="34" charset="0"/>
              </a:rPr>
              <a:t>4 - Gestione delle segnalazioni dei Comuni</a:t>
            </a:r>
          </a:p>
          <a:p>
            <a:pPr algn="just"/>
            <a:r>
              <a:rPr lang="it-IT" sz="2000" dirty="0">
                <a:solidFill>
                  <a:srgbClr val="002060"/>
                </a:solidFill>
                <a:effectLst/>
                <a:latin typeface="Eurostile" panose="020B0504020202050204" pitchFamily="34" charset="0"/>
              </a:rPr>
              <a:t>L’articolo 6 del provvedimento direttoriale prevede che l’Agenzia renda disponibile una procedura per la creazione di un data base informatico … (omissis)</a:t>
            </a:r>
          </a:p>
          <a:p>
            <a:r>
              <a:rPr lang="it-IT" sz="2000" b="1" dirty="0">
                <a:solidFill>
                  <a:srgbClr val="002060"/>
                </a:solidFill>
                <a:effectLst/>
                <a:latin typeface="Eurostile" panose="020B0504020202050204" pitchFamily="34" charset="0"/>
              </a:rPr>
              <a:t>4.1 Contenuti del data base</a:t>
            </a:r>
          </a:p>
          <a:p>
            <a:pPr algn="just"/>
            <a:r>
              <a:rPr lang="it-IT" sz="2000" dirty="0">
                <a:solidFill>
                  <a:srgbClr val="002060"/>
                </a:solidFill>
                <a:effectLst/>
                <a:latin typeface="Eurostile" panose="020B0504020202050204" pitchFamily="34" charset="0"/>
              </a:rPr>
              <a:t>Il </a:t>
            </a:r>
            <a:r>
              <a:rPr lang="it-IT" sz="2000" i="1" dirty="0">
                <a:solidFill>
                  <a:srgbClr val="002060"/>
                </a:solidFill>
                <a:effectLst/>
                <a:latin typeface="Eurostile" panose="020B0504020202050204" pitchFamily="34" charset="0"/>
              </a:rPr>
              <a:t>file di fornitura dati </a:t>
            </a:r>
            <a:r>
              <a:rPr lang="it-IT" sz="2000" dirty="0">
                <a:solidFill>
                  <a:srgbClr val="002060"/>
                </a:solidFill>
                <a:effectLst/>
                <a:latin typeface="Eurostile" panose="020B0504020202050204" pitchFamily="34" charset="0"/>
              </a:rPr>
              <a:t>è articolato per unità immobiliare e conterrà, per ciascuna segnalazione, i seguenti dati informativi da inserire a cura dei Comuni:</a:t>
            </a:r>
          </a:p>
          <a:p>
            <a:pPr algn="just"/>
            <a:r>
              <a:rPr lang="it-IT" sz="2000" dirty="0">
                <a:solidFill>
                  <a:srgbClr val="002060"/>
                </a:solidFill>
                <a:effectLst/>
                <a:latin typeface="Eurostile" panose="020B0504020202050204" pitchFamily="34" charset="0"/>
              </a:rPr>
              <a:t>a) (omissis)</a:t>
            </a:r>
          </a:p>
        </p:txBody>
      </p:sp>
      <p:sp>
        <p:nvSpPr>
          <p:cNvPr id="4" name="CasellaDiTesto 3">
            <a:extLst>
              <a:ext uri="{FF2B5EF4-FFF2-40B4-BE49-F238E27FC236}">
                <a16:creationId xmlns:a16="http://schemas.microsoft.com/office/drawing/2014/main" id="{D652BEF7-CC68-245C-7747-2FDC35481682}"/>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4.1</a:t>
            </a:r>
          </a:p>
        </p:txBody>
      </p:sp>
    </p:spTree>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60E493A-38E4-598C-FE45-EB262EEDA7BB}"/>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E1CEEE07-1AE0-A8E2-FAC0-C4E445BEB101}"/>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04 agosto 2005 n° 10</a:t>
            </a:r>
          </a:p>
        </p:txBody>
      </p:sp>
      <p:sp>
        <p:nvSpPr>
          <p:cNvPr id="3" name="Titolo 1">
            <a:extLst>
              <a:ext uri="{FF2B5EF4-FFF2-40B4-BE49-F238E27FC236}">
                <a16:creationId xmlns:a16="http://schemas.microsoft.com/office/drawing/2014/main" id="{81CAC8EA-5DD8-079F-FFCD-8D0120D86C19}"/>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895660AC-BD28-CE98-54C5-59BF5A08FB0B}"/>
              </a:ext>
            </a:extLst>
          </p:cNvPr>
          <p:cNvSpPr txBox="1"/>
          <p:nvPr/>
        </p:nvSpPr>
        <p:spPr>
          <a:xfrm>
            <a:off x="1080000" y="2448000"/>
            <a:ext cx="10440000" cy="132343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f) (omissis)</a:t>
            </a:r>
          </a:p>
          <a:p>
            <a:pPr algn="just"/>
            <a:r>
              <a:rPr lang="it-IT" sz="2000" dirty="0">
                <a:solidFill>
                  <a:srgbClr val="002060"/>
                </a:solidFill>
                <a:effectLst/>
                <a:latin typeface="Eurostile" panose="020B0504020202050204" pitchFamily="34" charset="0"/>
              </a:rPr>
              <a:t>g) sintesi dei dati accertati dai quali discende l’incoerenza della rendita iscritta negli atti catastali:</a:t>
            </a:r>
          </a:p>
          <a:p>
            <a:pPr algn="just"/>
            <a:r>
              <a:rPr lang="it-IT" sz="2000" dirty="0">
                <a:solidFill>
                  <a:srgbClr val="002060"/>
                </a:solidFill>
                <a:effectLst/>
                <a:latin typeface="Eurostile" panose="020B0504020202050204" pitchFamily="34" charset="0"/>
              </a:rPr>
              <a:t>	(omissis)</a:t>
            </a:r>
          </a:p>
        </p:txBody>
      </p:sp>
      <p:sp>
        <p:nvSpPr>
          <p:cNvPr id="4" name="CasellaDiTesto 3">
            <a:extLst>
              <a:ext uri="{FF2B5EF4-FFF2-40B4-BE49-F238E27FC236}">
                <a16:creationId xmlns:a16="http://schemas.microsoft.com/office/drawing/2014/main" id="{C7093521-2CCB-7F5A-58A0-6DA2C0D8AC6B}"/>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4.1</a:t>
            </a:r>
          </a:p>
        </p:txBody>
      </p:sp>
      <p:sp>
        <p:nvSpPr>
          <p:cNvPr id="5" name="CasellaDiTesto 4">
            <a:extLst>
              <a:ext uri="{FF2B5EF4-FFF2-40B4-BE49-F238E27FC236}">
                <a16:creationId xmlns:a16="http://schemas.microsoft.com/office/drawing/2014/main" id="{4A3C15FB-F8F2-DDBC-607A-838587CA6E45}"/>
              </a:ext>
            </a:extLst>
          </p:cNvPr>
          <p:cNvSpPr txBox="1"/>
          <p:nvPr/>
        </p:nvSpPr>
        <p:spPr>
          <a:xfrm>
            <a:off x="1991544" y="3808892"/>
            <a:ext cx="9528456" cy="2554545"/>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g4) </a:t>
            </a:r>
            <a:r>
              <a:rPr lang="it-IT" sz="2000" b="1" dirty="0" err="1">
                <a:solidFill>
                  <a:srgbClr val="002060"/>
                </a:solidFill>
                <a:latin typeface="Eurostile" panose="020B0504020202050204" pitchFamily="34" charset="0"/>
              </a:rPr>
              <a:t>uiu</a:t>
            </a:r>
            <a:r>
              <a:rPr lang="it-IT" sz="2000" b="1" dirty="0">
                <a:solidFill>
                  <a:srgbClr val="002060"/>
                </a:solidFill>
                <a:latin typeface="Eurostile" panose="020B0504020202050204" pitchFamily="34" charset="0"/>
              </a:rPr>
              <a:t> con forte incremento di valore e redditività dovuto a ristrutturazione;</a:t>
            </a:r>
          </a:p>
          <a:p>
            <a:pPr algn="just"/>
            <a:r>
              <a:rPr lang="it-IT" sz="2000" b="1" dirty="0">
                <a:solidFill>
                  <a:srgbClr val="002060"/>
                </a:solidFill>
                <a:latin typeface="Eurostile" panose="020B0504020202050204" pitchFamily="34" charset="0"/>
              </a:rPr>
              <a:t>g5) </a:t>
            </a:r>
            <a:r>
              <a:rPr lang="it-IT" sz="2000" b="1" dirty="0" err="1">
                <a:solidFill>
                  <a:srgbClr val="002060"/>
                </a:solidFill>
                <a:latin typeface="Eurostile" panose="020B0504020202050204" pitchFamily="34" charset="0"/>
              </a:rPr>
              <a:t>uiu</a:t>
            </a:r>
            <a:r>
              <a:rPr lang="it-IT" sz="2000" b="1" dirty="0">
                <a:solidFill>
                  <a:srgbClr val="002060"/>
                </a:solidFill>
                <a:latin typeface="Eurostile" panose="020B0504020202050204" pitchFamily="34" charset="0"/>
              </a:rPr>
              <a:t> con forte incremento di valore e redditività dovuto a manutenzione straordinaria;</a:t>
            </a:r>
          </a:p>
          <a:p>
            <a:pPr algn="just"/>
            <a:r>
              <a:rPr lang="it-IT" sz="2000" dirty="0">
                <a:solidFill>
                  <a:srgbClr val="002060"/>
                </a:solidFill>
                <a:effectLst/>
                <a:latin typeface="Eurostile" panose="020B0504020202050204" pitchFamily="34" charset="0"/>
              </a:rPr>
              <a:t>g6) (omissis)</a:t>
            </a:r>
            <a:endParaRPr lang="it-IT" sz="2000" b="1" dirty="0">
              <a:solidFill>
                <a:srgbClr val="002060"/>
              </a:solidFill>
              <a:latin typeface="Eurostile" panose="020B0504020202050204" pitchFamily="34" charset="0"/>
            </a:endParaRPr>
          </a:p>
          <a:p>
            <a:pPr algn="just"/>
            <a:r>
              <a:rPr lang="it-IT" sz="2000" b="1" dirty="0">
                <a:solidFill>
                  <a:srgbClr val="002060"/>
                </a:solidFill>
                <a:latin typeface="Eurostile" panose="020B0504020202050204" pitchFamily="34" charset="0"/>
              </a:rPr>
              <a:t>g7) </a:t>
            </a:r>
            <a:r>
              <a:rPr lang="it-IT" sz="2000" b="1" dirty="0" err="1">
                <a:solidFill>
                  <a:srgbClr val="002060"/>
                </a:solidFill>
                <a:latin typeface="Eurostile" panose="020B0504020202050204" pitchFamily="34" charset="0"/>
              </a:rPr>
              <a:t>uiu</a:t>
            </a:r>
            <a:r>
              <a:rPr lang="it-IT" sz="2000" b="1" dirty="0">
                <a:solidFill>
                  <a:srgbClr val="002060"/>
                </a:solidFill>
                <a:latin typeface="Eurostile" panose="020B0504020202050204" pitchFamily="34" charset="0"/>
              </a:rPr>
              <a:t> variate nelle caratteristiche tipologiche, distributive e/o impiantistiche;</a:t>
            </a:r>
          </a:p>
          <a:p>
            <a:pPr algn="just"/>
            <a:r>
              <a:rPr lang="it-IT" sz="2000" b="1" dirty="0">
                <a:solidFill>
                  <a:srgbClr val="002060"/>
                </a:solidFill>
                <a:latin typeface="Eurostile" panose="020B0504020202050204" pitchFamily="34" charset="0"/>
              </a:rPr>
              <a:t>g8) </a:t>
            </a:r>
            <a:r>
              <a:rPr lang="it-IT" sz="2000" b="1" dirty="0" err="1">
                <a:solidFill>
                  <a:srgbClr val="002060"/>
                </a:solidFill>
                <a:latin typeface="Eurostile" panose="020B0504020202050204" pitchFamily="34" charset="0"/>
              </a:rPr>
              <a:t>uiu</a:t>
            </a:r>
            <a:r>
              <a:rPr lang="it-IT" sz="2000" b="1" dirty="0">
                <a:solidFill>
                  <a:srgbClr val="002060"/>
                </a:solidFill>
                <a:latin typeface="Eurostile" panose="020B0504020202050204" pitchFamily="34" charset="0"/>
              </a:rPr>
              <a:t> sottoposte a restauro e/o risanamento conservativo;</a:t>
            </a:r>
          </a:p>
          <a:p>
            <a:pPr algn="just"/>
            <a:endParaRPr lang="it-IT" sz="2000" dirty="0">
              <a:solidFill>
                <a:srgbClr val="002060"/>
              </a:solidFill>
              <a:effectLst/>
              <a:latin typeface="Eurostile" panose="020B0504020202050204" pitchFamily="34" charset="0"/>
            </a:endParaRPr>
          </a:p>
        </p:txBody>
      </p:sp>
    </p:spTree>
    <p:extLst>
      <p:ext uri="{BB962C8B-B14F-4D97-AF65-F5344CB8AC3E}">
        <p14:creationId xmlns:p14="http://schemas.microsoft.com/office/powerpoint/2010/main" val="4225609210"/>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BA5180E-6D98-0137-D86F-00946D771BC2}"/>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8E4269B0-A387-1ADF-4AAC-24E30B4E6008}"/>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04 agosto 2005 n° 10</a:t>
            </a:r>
          </a:p>
        </p:txBody>
      </p:sp>
      <p:sp>
        <p:nvSpPr>
          <p:cNvPr id="3" name="Titolo 1">
            <a:extLst>
              <a:ext uri="{FF2B5EF4-FFF2-40B4-BE49-F238E27FC236}">
                <a16:creationId xmlns:a16="http://schemas.microsoft.com/office/drawing/2014/main" id="{875432BC-66B4-D637-C499-E688EED54990}"/>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90ADE143-6EAA-9428-30F0-152AC4CA71C0}"/>
              </a:ext>
            </a:extLst>
          </p:cNvPr>
          <p:cNvSpPr txBox="1"/>
          <p:nvPr/>
        </p:nvSpPr>
        <p:spPr>
          <a:xfrm>
            <a:off x="1080000" y="2448000"/>
            <a:ext cx="10440000" cy="224676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Le tipologie di cui ai punti </a:t>
            </a:r>
            <a:r>
              <a:rPr lang="it-IT" sz="2000" b="1" dirty="0">
                <a:solidFill>
                  <a:srgbClr val="002060"/>
                </a:solidFill>
                <a:latin typeface="Eurostile" panose="020B0504020202050204" pitchFamily="34" charset="0"/>
              </a:rPr>
              <a:t>g4), g5), g7)</a:t>
            </a:r>
            <a:r>
              <a:rPr lang="it-IT" sz="2000" b="1"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rPr>
              <a:t>e </a:t>
            </a:r>
            <a:r>
              <a:rPr lang="it-IT" sz="2000" b="1" dirty="0">
                <a:solidFill>
                  <a:srgbClr val="002060"/>
                </a:solidFill>
                <a:latin typeface="Eurostile" panose="020B0504020202050204" pitchFamily="34" charset="0"/>
              </a:rPr>
              <a:t>g8)</a:t>
            </a:r>
            <a:r>
              <a:rPr lang="it-IT" sz="2000" dirty="0">
                <a:solidFill>
                  <a:srgbClr val="002060"/>
                </a:solidFill>
                <a:effectLst/>
                <a:latin typeface="Eurostile" panose="020B0504020202050204" pitchFamily="34" charset="0"/>
              </a:rPr>
              <a:t> </a:t>
            </a:r>
            <a:r>
              <a:rPr lang="it-IT" sz="2000" u="sng" dirty="0">
                <a:solidFill>
                  <a:srgbClr val="002060"/>
                </a:solidFill>
                <a:effectLst/>
                <a:latin typeface="Eurostile" panose="020B0504020202050204" pitchFamily="34" charset="0"/>
              </a:rPr>
              <a:t>hanno rilevanza nel solo caso in cui l’effettuazione degli interventi abbia comportato un </a:t>
            </a:r>
            <a:r>
              <a:rPr lang="it-IT" sz="2000" b="1" dirty="0">
                <a:solidFill>
                  <a:srgbClr val="002060"/>
                </a:solidFill>
                <a:latin typeface="Eurostile" panose="020B0504020202050204" pitchFamily="34" charset="0"/>
              </a:rPr>
              <a:t>incremento del valore di mercato immobiliare e della relativa redditività superiore al 15% </a:t>
            </a:r>
            <a:r>
              <a:rPr lang="it-IT" sz="2000" dirty="0">
                <a:solidFill>
                  <a:srgbClr val="002060"/>
                </a:solidFill>
                <a:effectLst/>
                <a:latin typeface="Eurostile" panose="020B0504020202050204" pitchFamily="34" charset="0"/>
              </a:rPr>
              <a:t>(cfr. comma 1 lettera a dell’articolo 2 del Provvedimento direttoriale in esame) </a:t>
            </a:r>
            <a:r>
              <a:rPr lang="it-IT" sz="2000" u="sng" dirty="0">
                <a:solidFill>
                  <a:srgbClr val="002060"/>
                </a:solidFill>
                <a:effectLst/>
                <a:latin typeface="Eurostile" panose="020B0504020202050204" pitchFamily="34" charset="0"/>
              </a:rPr>
              <a:t>rispetto a quelli posseduti dalla medesima </a:t>
            </a:r>
            <a:r>
              <a:rPr lang="it-IT" sz="2000" u="sng" dirty="0" err="1">
                <a:solidFill>
                  <a:srgbClr val="002060"/>
                </a:solidFill>
                <a:effectLst/>
                <a:latin typeface="Eurostile" panose="020B0504020202050204" pitchFamily="34" charset="0"/>
              </a:rPr>
              <a:t>uiu</a:t>
            </a:r>
            <a:r>
              <a:rPr lang="it-IT" sz="2000" u="sng" dirty="0">
                <a:solidFill>
                  <a:srgbClr val="002060"/>
                </a:solidFill>
                <a:effectLst/>
                <a:latin typeface="Eurostile" panose="020B0504020202050204" pitchFamily="34" charset="0"/>
              </a:rPr>
              <a:t> nelle condizioni originarie, precedenti l’intervento edilizio.</a:t>
            </a:r>
          </a:p>
        </p:txBody>
      </p:sp>
      <p:sp>
        <p:nvSpPr>
          <p:cNvPr id="4" name="CasellaDiTesto 3">
            <a:extLst>
              <a:ext uri="{FF2B5EF4-FFF2-40B4-BE49-F238E27FC236}">
                <a16:creationId xmlns:a16="http://schemas.microsoft.com/office/drawing/2014/main" id="{3CA5A4F2-4384-7E5E-51C0-D48AD5D29A41}"/>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4.1</a:t>
            </a:r>
          </a:p>
        </p:txBody>
      </p:sp>
    </p:spTree>
    <p:extLst>
      <p:ext uri="{BB962C8B-B14F-4D97-AF65-F5344CB8AC3E}">
        <p14:creationId xmlns:p14="http://schemas.microsoft.com/office/powerpoint/2010/main" val="1103579503"/>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3643C53-4CD8-4EC3-D634-A079E8AFABCA}"/>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71BAA1FF-4DCE-9E64-074E-D725D74D6155}"/>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04 agosto 2005 n° 10</a:t>
            </a:r>
          </a:p>
        </p:txBody>
      </p:sp>
      <p:sp>
        <p:nvSpPr>
          <p:cNvPr id="3" name="Titolo 1">
            <a:extLst>
              <a:ext uri="{FF2B5EF4-FFF2-40B4-BE49-F238E27FC236}">
                <a16:creationId xmlns:a16="http://schemas.microsoft.com/office/drawing/2014/main" id="{21ABFBC1-FBF9-C0EB-F17E-032894283EF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EE8C5D6D-C645-2FBA-CADB-32477DAA60AE}"/>
              </a:ext>
            </a:extLst>
          </p:cNvPr>
          <p:cNvSpPr txBox="1"/>
          <p:nvPr/>
        </p:nvSpPr>
        <p:spPr>
          <a:xfrm>
            <a:off x="1080000" y="2448000"/>
            <a:ext cx="10440000" cy="317009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In particolare, per la tipologia </a:t>
            </a:r>
            <a:r>
              <a:rPr lang="it-IT" sz="2000" b="1" dirty="0">
                <a:solidFill>
                  <a:srgbClr val="002060"/>
                </a:solidFill>
                <a:latin typeface="Eurostile" panose="020B0504020202050204" pitchFamily="34" charset="0"/>
              </a:rPr>
              <a:t>g5)</a:t>
            </a:r>
            <a:r>
              <a:rPr lang="it-IT" sz="2000" b="1" dirty="0">
                <a:solidFill>
                  <a:srgbClr val="002060"/>
                </a:solidFill>
                <a:effectLst/>
                <a:latin typeface="Eurostile" panose="020B0504020202050204" pitchFamily="34" charset="0"/>
              </a:rPr>
              <a:t> </a:t>
            </a:r>
            <a:r>
              <a:rPr lang="it-IT" sz="2000" dirty="0">
                <a:solidFill>
                  <a:schemeClr val="accent2">
                    <a:lumMod val="50000"/>
                  </a:schemeClr>
                </a:solidFill>
                <a:effectLst/>
                <a:latin typeface="Eurostile" panose="020B0504020202050204" pitchFamily="34" charset="0"/>
              </a:rPr>
              <a:t>[</a:t>
            </a:r>
            <a:r>
              <a:rPr lang="it-IT" sz="2000" dirty="0" err="1">
                <a:solidFill>
                  <a:schemeClr val="accent2">
                    <a:lumMod val="50000"/>
                  </a:schemeClr>
                </a:solidFill>
                <a:effectLst/>
                <a:latin typeface="Eurostile" panose="020B0504020202050204" pitchFamily="34" charset="0"/>
              </a:rPr>
              <a:t>uiu</a:t>
            </a:r>
            <a:r>
              <a:rPr lang="it-IT" sz="2000" dirty="0">
                <a:solidFill>
                  <a:schemeClr val="accent2">
                    <a:lumMod val="50000"/>
                  </a:schemeClr>
                </a:solidFill>
                <a:effectLst/>
                <a:latin typeface="Eurostile" panose="020B0504020202050204" pitchFamily="34" charset="0"/>
              </a:rPr>
              <a:t> con forte incremento di valore e redditività dovuto a manutenzione straordinaria]</a:t>
            </a:r>
            <a:r>
              <a:rPr lang="it-IT" sz="2000" dirty="0">
                <a:solidFill>
                  <a:srgbClr val="002060"/>
                </a:solidFill>
                <a:effectLst/>
                <a:latin typeface="Eurostile" panose="020B0504020202050204" pitchFamily="34" charset="0"/>
              </a:rPr>
              <a:t>, le opere di straordinaria manutenzione realizzate debbono avere comportato una </a:t>
            </a:r>
            <a:r>
              <a:rPr lang="it-IT" sz="2000" b="1" dirty="0">
                <a:solidFill>
                  <a:srgbClr val="002060"/>
                </a:solidFill>
                <a:latin typeface="Eurostile" panose="020B0504020202050204" pitchFamily="34" charset="0"/>
              </a:rPr>
              <a:t>variazione delle originarie caratteristiche tipologiche</a:t>
            </a:r>
            <a:r>
              <a:rPr lang="it-IT" sz="2000" dirty="0">
                <a:solidFill>
                  <a:srgbClr val="002060"/>
                </a:solidFill>
                <a:effectLst/>
                <a:latin typeface="Eurostile" panose="020B0504020202050204" pitchFamily="34" charset="0"/>
              </a:rPr>
              <a:t> </a:t>
            </a:r>
            <a:r>
              <a:rPr lang="it-IT" sz="2000" u="sng" dirty="0">
                <a:solidFill>
                  <a:srgbClr val="002060"/>
                </a:solidFill>
                <a:effectLst/>
                <a:latin typeface="Eurostile" panose="020B0504020202050204" pitchFamily="34" charset="0"/>
              </a:rPr>
              <a:t>attraverso, ad esempio, la riqualificazione dei servizi igienici, l’impiego di materiali più pregiati ovvero installazione di nuovi impianti tecnologici. Sono</a:t>
            </a:r>
            <a:r>
              <a:rPr lang="it-IT" sz="2000" b="1" u="sng" dirty="0">
                <a:solidFill>
                  <a:srgbClr val="002060"/>
                </a:solidFill>
                <a:latin typeface="Eurostile" panose="020B0504020202050204" pitchFamily="34" charset="0"/>
              </a:rPr>
              <a:t> </a:t>
            </a:r>
            <a:r>
              <a:rPr lang="it-IT" sz="2000" b="1" dirty="0">
                <a:solidFill>
                  <a:srgbClr val="002060"/>
                </a:solidFill>
                <a:latin typeface="Eurostile" panose="020B0504020202050204" pitchFamily="34" charset="0"/>
              </a:rPr>
              <a:t>esclusi </a:t>
            </a:r>
            <a:r>
              <a:rPr lang="it-IT" sz="2000" u="sng" dirty="0">
                <a:solidFill>
                  <a:srgbClr val="002060"/>
                </a:solidFill>
                <a:effectLst/>
                <a:latin typeface="Eurostile" panose="020B0504020202050204" pitchFamily="34" charset="0"/>
              </a:rPr>
              <a:t>gli</a:t>
            </a:r>
            <a:r>
              <a:rPr lang="it-IT" sz="2000" dirty="0">
                <a:solidFill>
                  <a:srgbClr val="002060"/>
                </a:solidFill>
                <a:effectLst/>
                <a:latin typeface="Eurostile" panose="020B0504020202050204" pitchFamily="34" charset="0"/>
              </a:rPr>
              <a:t> </a:t>
            </a:r>
            <a:r>
              <a:rPr lang="it-IT" sz="2000" b="1" dirty="0">
                <a:solidFill>
                  <a:srgbClr val="002060"/>
                </a:solidFill>
                <a:latin typeface="Eurostile" panose="020B0504020202050204" pitchFamily="34" charset="0"/>
              </a:rPr>
              <a:t>interventi di riparazione, rinnovo o adeguamento degli impianti tecnologici</a:t>
            </a:r>
            <a:r>
              <a:rPr lang="it-IT" sz="2000" dirty="0">
                <a:solidFill>
                  <a:srgbClr val="002060"/>
                </a:solidFill>
                <a:effectLst/>
                <a:latin typeface="Eurostile" panose="020B0504020202050204" pitchFamily="34" charset="0"/>
              </a:rPr>
              <a:t> </a:t>
            </a:r>
            <a:r>
              <a:rPr lang="it-IT" sz="2000" u="sng" dirty="0">
                <a:solidFill>
                  <a:srgbClr val="002060"/>
                </a:solidFill>
                <a:effectLst/>
                <a:latin typeface="Eurostile" panose="020B0504020202050204" pitchFamily="34" charset="0"/>
              </a:rPr>
              <a:t>alle normative tecniche e di sicurezza e quelli </a:t>
            </a:r>
            <a:r>
              <a:rPr lang="it-IT" sz="2000" b="1" dirty="0">
                <a:solidFill>
                  <a:srgbClr val="002060"/>
                </a:solidFill>
                <a:latin typeface="Eurostile" panose="020B0504020202050204" pitchFamily="34" charset="0"/>
              </a:rPr>
              <a:t>strutturali di consolidamento e conservazione </a:t>
            </a:r>
            <a:r>
              <a:rPr lang="it-IT" sz="2000" u="sng" dirty="0">
                <a:solidFill>
                  <a:srgbClr val="002060"/>
                </a:solidFill>
                <a:effectLst/>
                <a:latin typeface="Eurostile" panose="020B0504020202050204" pitchFamily="34" charset="0"/>
              </a:rPr>
              <a:t>degli edifici</a:t>
            </a:r>
          </a:p>
        </p:txBody>
      </p:sp>
      <p:sp>
        <p:nvSpPr>
          <p:cNvPr id="5" name="CasellaDiTesto 4">
            <a:extLst>
              <a:ext uri="{FF2B5EF4-FFF2-40B4-BE49-F238E27FC236}">
                <a16:creationId xmlns:a16="http://schemas.microsoft.com/office/drawing/2014/main" id="{35E01866-FB86-7EDF-C78F-A3E988C09B7F}"/>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4.1</a:t>
            </a:r>
          </a:p>
        </p:txBody>
      </p:sp>
    </p:spTree>
    <p:extLst>
      <p:ext uri="{BB962C8B-B14F-4D97-AF65-F5344CB8AC3E}">
        <p14:creationId xmlns:p14="http://schemas.microsoft.com/office/powerpoint/2010/main" val="1282945936"/>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2015844-161D-7152-6F82-264C58958364}"/>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65CDEAA2-1E7B-F109-C15A-1941D89CD566}"/>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04 agosto 2005 n° 10</a:t>
            </a:r>
          </a:p>
        </p:txBody>
      </p:sp>
      <p:sp>
        <p:nvSpPr>
          <p:cNvPr id="6" name="Titolo 1">
            <a:extLst>
              <a:ext uri="{FF2B5EF4-FFF2-40B4-BE49-F238E27FC236}">
                <a16:creationId xmlns:a16="http://schemas.microsoft.com/office/drawing/2014/main" id="{36272457-FBA2-3634-2C92-BD1C0076662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7" name="CasellaDiTesto 6">
            <a:extLst>
              <a:ext uri="{FF2B5EF4-FFF2-40B4-BE49-F238E27FC236}">
                <a16:creationId xmlns:a16="http://schemas.microsoft.com/office/drawing/2014/main" id="{90EE2782-69EA-F7ED-DCFE-8B690F0D4766}"/>
              </a:ext>
            </a:extLst>
          </p:cNvPr>
          <p:cNvSpPr txBox="1"/>
          <p:nvPr/>
        </p:nvSpPr>
        <p:spPr>
          <a:xfrm>
            <a:off x="1080000" y="2448000"/>
            <a:ext cx="10440000" cy="132343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Infine, per la tipologia </a:t>
            </a:r>
            <a:r>
              <a:rPr lang="it-IT" sz="2000" b="1" dirty="0">
                <a:solidFill>
                  <a:srgbClr val="002060"/>
                </a:solidFill>
                <a:latin typeface="Eurostile" panose="020B0504020202050204" pitchFamily="34" charset="0"/>
              </a:rPr>
              <a:t>g8)</a:t>
            </a:r>
            <a:r>
              <a:rPr lang="it-IT" sz="2000" dirty="0">
                <a:solidFill>
                  <a:srgbClr val="002060"/>
                </a:solidFill>
                <a:effectLst/>
                <a:latin typeface="Eurostile" panose="020B0504020202050204" pitchFamily="34" charset="0"/>
              </a:rPr>
              <a:t>, si precisa che, in ogni caso, non sono significativi ai fini del classamento gli interventi di </a:t>
            </a:r>
            <a:r>
              <a:rPr lang="it-IT" sz="2000" b="1" dirty="0">
                <a:solidFill>
                  <a:srgbClr val="002060"/>
                </a:solidFill>
                <a:latin typeface="Eurostile" panose="020B0504020202050204" pitchFamily="34" charset="0"/>
              </a:rPr>
              <a:t>restauro e risanamento conservativo</a:t>
            </a:r>
            <a:r>
              <a:rPr lang="it-IT" sz="2000" dirty="0">
                <a:solidFill>
                  <a:srgbClr val="002060"/>
                </a:solidFill>
                <a:effectLst/>
                <a:latin typeface="Eurostile" panose="020B0504020202050204" pitchFamily="34" charset="0"/>
              </a:rPr>
              <a:t>, qualora </a:t>
            </a:r>
            <a:r>
              <a:rPr lang="it-IT" sz="2000" b="1" dirty="0">
                <a:solidFill>
                  <a:srgbClr val="002060"/>
                </a:solidFill>
                <a:latin typeface="Eurostile" panose="020B0504020202050204" pitchFamily="34" charset="0"/>
              </a:rPr>
              <a:t>non abbiano interessato l’intero edificio </a:t>
            </a:r>
          </a:p>
        </p:txBody>
      </p:sp>
      <p:sp>
        <p:nvSpPr>
          <p:cNvPr id="2" name="CasellaDiTesto 1">
            <a:extLst>
              <a:ext uri="{FF2B5EF4-FFF2-40B4-BE49-F238E27FC236}">
                <a16:creationId xmlns:a16="http://schemas.microsoft.com/office/drawing/2014/main" id="{26041E58-4AB3-CCCC-B486-914BCD3D6E8D}"/>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4.1</a:t>
            </a:r>
          </a:p>
        </p:txBody>
      </p:sp>
    </p:spTree>
    <p:extLst>
      <p:ext uri="{BB962C8B-B14F-4D97-AF65-F5344CB8AC3E}">
        <p14:creationId xmlns:p14="http://schemas.microsoft.com/office/powerpoint/2010/main" val="713593396"/>
      </p:ext>
    </p:extLst>
  </p:cSld>
  <p:clrMapOvr>
    <a:masterClrMapping/>
  </p:clrMapOvr>
  <p:transition spd="med">
    <p:wipe dir="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CE09AF0-B9EA-0A2C-808C-55DB4FC4BC1D}"/>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50BC17DB-B890-E15F-9CEB-32495F1D989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1505725E-CD82-08EC-A0D8-C277A7062A48}"/>
              </a:ext>
            </a:extLst>
          </p:cNvPr>
          <p:cNvSpPr txBox="1"/>
          <p:nvPr/>
        </p:nvSpPr>
        <p:spPr>
          <a:xfrm rot="16200000">
            <a:off x="-1080000" y="5112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a:t>
            </a:r>
          </a:p>
        </p:txBody>
      </p:sp>
      <p:sp>
        <p:nvSpPr>
          <p:cNvPr id="6" name="CasellaDiTesto 5">
            <a:extLst>
              <a:ext uri="{FF2B5EF4-FFF2-40B4-BE49-F238E27FC236}">
                <a16:creationId xmlns:a16="http://schemas.microsoft.com/office/drawing/2014/main" id="{37ECFDDB-377E-2E45-D38B-649478CC0AD2}"/>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9" name="CasellaDiTesto 8">
            <a:extLst>
              <a:ext uri="{FF2B5EF4-FFF2-40B4-BE49-F238E27FC236}">
                <a16:creationId xmlns:a16="http://schemas.microsoft.com/office/drawing/2014/main" id="{45F0F34F-FB10-7F7A-D463-5B04CD65F3B5}"/>
              </a:ext>
            </a:extLst>
          </p:cNvPr>
          <p:cNvSpPr txBox="1"/>
          <p:nvPr/>
        </p:nvSpPr>
        <p:spPr>
          <a:xfrm>
            <a:off x="2250259" y="2062590"/>
            <a:ext cx="7596000" cy="1200329"/>
          </a:xfrm>
          <a:prstGeom prst="rect">
            <a:avLst/>
          </a:prstGeom>
          <a:noFill/>
        </p:spPr>
        <p:txBody>
          <a:bodyPr wrap="square">
            <a:spAutoFit/>
          </a:bodyPr>
          <a:lstStyle/>
          <a:p>
            <a:pPr algn="just"/>
            <a:r>
              <a:rPr lang="it-IT" b="1" noProof="0" dirty="0">
                <a:solidFill>
                  <a:srgbClr val="E88A00"/>
                </a:solidFill>
                <a:effectLst>
                  <a:glow rad="127000">
                    <a:schemeClr val="bg1"/>
                  </a:glow>
                </a:effectLst>
                <a:latin typeface="Eurostile" panose="020B0504020202050204" pitchFamily="34" charset="0"/>
              </a:rPr>
              <a:t>Ulteriori chiarimenti per la corretta attuazione dell’art. 1, comma 336, della legge 30 dicembre 2004, n. 311 - Semplificazioni procedurali per la predisposizione di documenti di aggiornamento </a:t>
            </a:r>
            <a:r>
              <a:rPr lang="it-IT" b="1" noProof="0" dirty="0" err="1">
                <a:solidFill>
                  <a:srgbClr val="E88A00"/>
                </a:solidFill>
                <a:effectLst>
                  <a:glow rad="127000">
                    <a:schemeClr val="bg1"/>
                  </a:glow>
                </a:effectLst>
                <a:latin typeface="Eurostile" panose="020B0504020202050204" pitchFamily="34" charset="0"/>
              </a:rPr>
              <a:t>Docfa</a:t>
            </a:r>
            <a:endParaRPr lang="it-IT" b="1" noProof="0" dirty="0">
              <a:solidFill>
                <a:srgbClr val="E88A00"/>
              </a:solidFill>
              <a:effectLst>
                <a:glow rad="127000">
                  <a:schemeClr val="bg1"/>
                </a:glow>
              </a:effectLst>
              <a:latin typeface="Eurostile" panose="020B0504020202050204" pitchFamily="34" charset="0"/>
            </a:endParaRPr>
          </a:p>
        </p:txBody>
      </p:sp>
      <p:sp>
        <p:nvSpPr>
          <p:cNvPr id="2" name="CasellaDiTesto 1">
            <a:extLst>
              <a:ext uri="{FF2B5EF4-FFF2-40B4-BE49-F238E27FC236}">
                <a16:creationId xmlns:a16="http://schemas.microsoft.com/office/drawing/2014/main" id="{7147E40E-B995-97F5-B733-80EDEC7ED168}"/>
              </a:ext>
            </a:extLst>
          </p:cNvPr>
          <p:cNvSpPr txBox="1"/>
          <p:nvPr/>
        </p:nvSpPr>
        <p:spPr>
          <a:xfrm>
            <a:off x="1080000" y="3565465"/>
            <a:ext cx="10440000" cy="1015663"/>
          </a:xfrm>
          <a:prstGeom prst="rect">
            <a:avLst/>
          </a:prstGeom>
          <a:noFill/>
        </p:spPr>
        <p:txBody>
          <a:bodyPr wrap="square">
            <a:spAutoFit/>
          </a:bodyPr>
          <a:lstStyle/>
          <a:p>
            <a:pPr algn="just"/>
            <a:r>
              <a:rPr lang="it-IT" sz="2000" b="1" dirty="0">
                <a:solidFill>
                  <a:srgbClr val="002060"/>
                </a:solidFill>
                <a:effectLst/>
                <a:latin typeface="Eurostile" panose="020B0504020202050204" pitchFamily="34" charset="0"/>
              </a:rPr>
              <a:t>Individuazione dei casi in cui va predisposto un documento di aggiornamento catastale ai sensi dell’art. 1, comma 336, della legge n. 311/2004 </a:t>
            </a:r>
          </a:p>
        </p:txBody>
      </p:sp>
      <p:sp>
        <p:nvSpPr>
          <p:cNvPr id="5" name="CasellaDiTesto 4">
            <a:extLst>
              <a:ext uri="{FF2B5EF4-FFF2-40B4-BE49-F238E27FC236}">
                <a16:creationId xmlns:a16="http://schemas.microsoft.com/office/drawing/2014/main" id="{2C32C6D9-0D79-96FD-8734-BD53EE30AD07}"/>
              </a:ext>
            </a:extLst>
          </p:cNvPr>
          <p:cNvSpPr txBox="1"/>
          <p:nvPr/>
        </p:nvSpPr>
        <p:spPr>
          <a:xfrm>
            <a:off x="1080000" y="4437112"/>
            <a:ext cx="10440000" cy="1631216"/>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Come è stato in parte accennato nella circolare n. 10 del 2005, occorre preliminarmente ribadire che, a causa delle complessità dell’attuale sistema estimale-catastale, l’elaborazione di istruzioni aventi carattere e valenza generale presenta obiettive difficoltà.</a:t>
            </a:r>
          </a:p>
        </p:txBody>
      </p:sp>
    </p:spTree>
    <p:extLst>
      <p:ext uri="{BB962C8B-B14F-4D97-AF65-F5344CB8AC3E}">
        <p14:creationId xmlns:p14="http://schemas.microsoft.com/office/powerpoint/2010/main" val="1851051434"/>
      </p:ext>
    </p:extLst>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7F480BA-41A7-B4BF-556E-F70164B0204A}"/>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F67D60E2-5C34-7D40-7FF6-5F8D5894D9F6}"/>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05D087CE-A75C-748C-4AFE-EBC94221ACBD}"/>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a:t>
            </a:r>
          </a:p>
        </p:txBody>
      </p:sp>
      <p:sp>
        <p:nvSpPr>
          <p:cNvPr id="6" name="CasellaDiTesto 5">
            <a:extLst>
              <a:ext uri="{FF2B5EF4-FFF2-40B4-BE49-F238E27FC236}">
                <a16:creationId xmlns:a16="http://schemas.microsoft.com/office/drawing/2014/main" id="{A6B98D6A-D68F-BBFA-1B33-ED3105AE511F}"/>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3EB00781-1868-8012-493F-CFA7976FB39A}"/>
              </a:ext>
            </a:extLst>
          </p:cNvPr>
          <p:cNvSpPr txBox="1"/>
          <p:nvPr/>
        </p:nvSpPr>
        <p:spPr>
          <a:xfrm>
            <a:off x="1080000" y="2448000"/>
            <a:ext cx="10440000" cy="286232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Ed invero, in base alle disposizioni normative e regolamentari vigenti, nonché alle istruzioni attuative di formazione e conservazione del catasto urbano, </a:t>
            </a:r>
            <a:r>
              <a:rPr lang="it-IT" sz="2000" b="1" dirty="0">
                <a:solidFill>
                  <a:srgbClr val="002060"/>
                </a:solidFill>
                <a:latin typeface="Eurostile" panose="020B0504020202050204" pitchFamily="34" charset="0"/>
              </a:rPr>
              <a:t>i processi di classamento si sono sviluppati a livello locale attraverso la creazione di specifiche scale di corrispondenza tra le caratteristiche intrinseche ed estrinseche</a:t>
            </a:r>
            <a:r>
              <a:rPr lang="it-IT" sz="2000" dirty="0">
                <a:solidFill>
                  <a:srgbClr val="002060"/>
                </a:solidFill>
                <a:effectLst/>
                <a:latin typeface="Eurostile" panose="020B0504020202050204" pitchFamily="34" charset="0"/>
              </a:rPr>
              <a:t> - significative ai fini dell’attribuzione della categoria e della classe - </a:t>
            </a:r>
            <a:r>
              <a:rPr lang="it-IT" sz="2000" b="1" dirty="0">
                <a:solidFill>
                  <a:srgbClr val="002060"/>
                </a:solidFill>
                <a:latin typeface="Eurostile" panose="020B0504020202050204" pitchFamily="34" charset="0"/>
              </a:rPr>
              <a:t>di campioni di unità immobiliari tipo, rappresentative di specifici segmenti della realtà immobiliare locale, ed i corrispondenti redditi unitari </a:t>
            </a:r>
            <a:r>
              <a:rPr lang="it-IT" sz="2000" dirty="0">
                <a:solidFill>
                  <a:srgbClr val="002060"/>
                </a:solidFill>
                <a:effectLst/>
                <a:latin typeface="Eurostile" panose="020B0504020202050204" pitchFamily="34" charset="0"/>
              </a:rPr>
              <a:t>(tariffe). </a:t>
            </a:r>
          </a:p>
        </p:txBody>
      </p:sp>
    </p:spTree>
    <p:extLst>
      <p:ext uri="{BB962C8B-B14F-4D97-AF65-F5344CB8AC3E}">
        <p14:creationId xmlns:p14="http://schemas.microsoft.com/office/powerpoint/2010/main" val="1063795762"/>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67C4EAF-05FA-6384-B39F-839695E92416}"/>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8D0A3851-70E6-1066-F127-E92246243EB0}"/>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596443AC-4755-F33C-7368-4FD8CA76AF53}"/>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a:t>
            </a:r>
          </a:p>
        </p:txBody>
      </p:sp>
      <p:sp>
        <p:nvSpPr>
          <p:cNvPr id="6" name="CasellaDiTesto 5">
            <a:extLst>
              <a:ext uri="{FF2B5EF4-FFF2-40B4-BE49-F238E27FC236}">
                <a16:creationId xmlns:a16="http://schemas.microsoft.com/office/drawing/2014/main" id="{DC15ECEC-8918-EE66-1940-63CB8A64BF41}"/>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2DD87F71-99F6-BDD7-5709-4582556AF5C2}"/>
              </a:ext>
            </a:extLst>
          </p:cNvPr>
          <p:cNvSpPr txBox="1"/>
          <p:nvPr/>
        </p:nvSpPr>
        <p:spPr>
          <a:xfrm>
            <a:off x="1080000" y="2448000"/>
            <a:ext cx="10440000" cy="4708981"/>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Va, inoltre, osservato come, agli effetti di quanto previsto dal comma 336, </a:t>
            </a:r>
            <a:r>
              <a:rPr lang="it-IT" sz="2000" b="1" dirty="0">
                <a:solidFill>
                  <a:srgbClr val="002060"/>
                </a:solidFill>
                <a:latin typeface="Eurostile" panose="020B0504020202050204" pitchFamily="34" charset="0"/>
              </a:rPr>
              <a:t>la tipologia di classamento che si è consolidata nel tempo in ciascun comune o zona censuaria e la sua distribuzione sul territorio, costituiscano – per motivi di uniformità e perequazione – il reale contesto cui riferire, con criteri analogico-comparativi, </a:t>
            </a:r>
            <a:r>
              <a:rPr lang="it-IT" sz="2000" dirty="0">
                <a:solidFill>
                  <a:srgbClr val="002060"/>
                </a:solidFill>
                <a:effectLst/>
                <a:latin typeface="Eurostile" panose="020B0504020202050204" pitchFamily="34" charset="0"/>
              </a:rPr>
              <a:t>ogni nuovo classamento, ovvero </a:t>
            </a:r>
            <a:r>
              <a:rPr lang="it-IT" sz="2000" b="1" dirty="0">
                <a:solidFill>
                  <a:srgbClr val="002060"/>
                </a:solidFill>
                <a:latin typeface="Eurostile" panose="020B0504020202050204" pitchFamily="34" charset="0"/>
              </a:rPr>
              <a:t>la revisione di un classamento preesistente</a:t>
            </a:r>
            <a:r>
              <a:rPr lang="it-IT" sz="2000" dirty="0">
                <a:solidFill>
                  <a:srgbClr val="002060"/>
                </a:solidFill>
                <a:effectLst/>
                <a:latin typeface="Eurostile" panose="020B0504020202050204" pitchFamily="34" charset="0"/>
              </a:rPr>
              <a:t>. </a:t>
            </a:r>
          </a:p>
          <a:p>
            <a:pPr algn="just"/>
            <a:r>
              <a:rPr lang="it-IT" sz="2000" dirty="0">
                <a:solidFill>
                  <a:srgbClr val="002060"/>
                </a:solidFill>
                <a:effectLst/>
                <a:latin typeface="Eurostile" panose="020B0504020202050204" pitchFamily="34" charset="0"/>
              </a:rPr>
              <a:t>Per i motivi suddetti, </a:t>
            </a:r>
            <a:r>
              <a:rPr lang="it-IT" sz="2000" b="1" dirty="0">
                <a:solidFill>
                  <a:srgbClr val="002060"/>
                </a:solidFill>
                <a:latin typeface="Eurostile" panose="020B0504020202050204" pitchFamily="34" charset="0"/>
              </a:rPr>
              <a:t>il legislatore</a:t>
            </a:r>
            <a:r>
              <a:rPr lang="it-IT" sz="2000" dirty="0">
                <a:solidFill>
                  <a:srgbClr val="002060"/>
                </a:solidFill>
                <a:effectLst/>
                <a:latin typeface="Eurostile" panose="020B0504020202050204" pitchFamily="34" charset="0"/>
              </a:rPr>
              <a:t>, con le previsioni di cui allo stesso comma 336, </a:t>
            </a:r>
            <a:r>
              <a:rPr lang="it-IT" sz="2000" b="1" dirty="0">
                <a:solidFill>
                  <a:srgbClr val="002060"/>
                </a:solidFill>
                <a:latin typeface="Eurostile" panose="020B0504020202050204" pitchFamily="34" charset="0"/>
              </a:rPr>
              <a:t>ha opportunamente correlato la verifica della coerenza dei classamenti riportati negli atti catastali con le situazioni di fatto, non tanto a principi o criteri estimali generali, quanto a circostanze oggettive predeterminate o previamente individuabili </a:t>
            </a:r>
            <a:r>
              <a:rPr lang="it-IT" sz="2000" dirty="0">
                <a:solidFill>
                  <a:srgbClr val="002060"/>
                </a:solidFill>
                <a:effectLst/>
                <a:latin typeface="Eurostile" panose="020B0504020202050204" pitchFamily="34" charset="0"/>
              </a:rPr>
              <a:t>(come ad esempio le “</a:t>
            </a:r>
            <a:r>
              <a:rPr lang="it-IT" sz="2000" b="1" dirty="0">
                <a:solidFill>
                  <a:srgbClr val="002060"/>
                </a:solidFill>
                <a:latin typeface="Eurostile" panose="020B0504020202050204" pitchFamily="34" charset="0"/>
              </a:rPr>
              <a:t>intervenute variazioni edilizie</a:t>
            </a:r>
            <a:r>
              <a:rPr lang="it-IT" sz="2000" dirty="0">
                <a:solidFill>
                  <a:srgbClr val="002060"/>
                </a:solidFill>
                <a:effectLst/>
                <a:latin typeface="Eurostile" panose="020B0504020202050204" pitchFamily="34" charset="0"/>
              </a:rPr>
              <a:t>” nell’unità immobiliare non denunciate in catasto, cui fa riferimento il medesimo comma 336). </a:t>
            </a:r>
          </a:p>
        </p:txBody>
      </p:sp>
    </p:spTree>
    <p:extLst>
      <p:ext uri="{BB962C8B-B14F-4D97-AF65-F5344CB8AC3E}">
        <p14:creationId xmlns:p14="http://schemas.microsoft.com/office/powerpoint/2010/main" val="433230649"/>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26A905-60DB-58FE-67A8-58C668CF14C7}"/>
            </a:ext>
          </a:extLst>
        </p:cNvPr>
        <p:cNvGrpSpPr/>
        <p:nvPr/>
      </p:nvGrpSpPr>
      <p:grpSpPr>
        <a:xfrm>
          <a:off x="0" y="0"/>
          <a:ext cx="0" cy="0"/>
          <a:chOff x="0" y="0"/>
          <a:chExt cx="0" cy="0"/>
        </a:xfrm>
      </p:grpSpPr>
      <p:pic>
        <p:nvPicPr>
          <p:cNvPr id="10" name="Elemento grafico 9" descr="Impronte di scarpa con riempimento a tinta unita">
            <a:extLst>
              <a:ext uri="{FF2B5EF4-FFF2-40B4-BE49-F238E27FC236}">
                <a16:creationId xmlns:a16="http://schemas.microsoft.com/office/drawing/2014/main" id="{32F6D2E5-7606-4C71-EE85-0DA7A6CB8B5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7314808">
            <a:off x="2600142" y="1955663"/>
            <a:ext cx="610359" cy="610359"/>
          </a:xfrm>
          <a:prstGeom prst="rect">
            <a:avLst/>
          </a:prstGeom>
        </p:spPr>
      </p:pic>
      <p:pic>
        <p:nvPicPr>
          <p:cNvPr id="1031" name="Elemento grafico 1030" descr="Impronte di scarpa con riempimento a tinta unita">
            <a:extLst>
              <a:ext uri="{FF2B5EF4-FFF2-40B4-BE49-F238E27FC236}">
                <a16:creationId xmlns:a16="http://schemas.microsoft.com/office/drawing/2014/main" id="{B368CC0A-AF0A-FBBE-136A-38525408788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6804659">
            <a:off x="3402352" y="5194707"/>
            <a:ext cx="610359" cy="610359"/>
          </a:xfrm>
          <a:prstGeom prst="rect">
            <a:avLst/>
          </a:prstGeom>
        </p:spPr>
      </p:pic>
      <p:pic>
        <p:nvPicPr>
          <p:cNvPr id="1033" name="Elemento grafico 1032" descr="Impronte di scarpa con riempimento a tinta unita">
            <a:extLst>
              <a:ext uri="{FF2B5EF4-FFF2-40B4-BE49-F238E27FC236}">
                <a16:creationId xmlns:a16="http://schemas.microsoft.com/office/drawing/2014/main" id="{C1FE2085-98A5-76F4-9720-08FBA14429E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8200983">
            <a:off x="2933311" y="4680023"/>
            <a:ext cx="610359" cy="610359"/>
          </a:xfrm>
          <a:prstGeom prst="rect">
            <a:avLst/>
          </a:prstGeom>
        </p:spPr>
      </p:pic>
      <p:pic>
        <p:nvPicPr>
          <p:cNvPr id="1035" name="Elemento grafico 1034" descr="Impronte di scarpa con riempimento a tinta unita">
            <a:extLst>
              <a:ext uri="{FF2B5EF4-FFF2-40B4-BE49-F238E27FC236}">
                <a16:creationId xmlns:a16="http://schemas.microsoft.com/office/drawing/2014/main" id="{C427D6B9-75A4-563C-5B4F-389E93C9D38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1418991">
            <a:off x="2983674" y="3290753"/>
            <a:ext cx="610359" cy="610359"/>
          </a:xfrm>
          <a:prstGeom prst="rect">
            <a:avLst/>
          </a:prstGeom>
        </p:spPr>
      </p:pic>
      <p:pic>
        <p:nvPicPr>
          <p:cNvPr id="1037" name="Elemento grafico 1036" descr="Impronte di scarpa con riempimento a tinta unita">
            <a:extLst>
              <a:ext uri="{FF2B5EF4-FFF2-40B4-BE49-F238E27FC236}">
                <a16:creationId xmlns:a16="http://schemas.microsoft.com/office/drawing/2014/main" id="{AB33D6B3-1B8F-0482-3F90-59887E0AF1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9452911">
            <a:off x="3020523" y="2565378"/>
            <a:ext cx="610359" cy="610359"/>
          </a:xfrm>
          <a:prstGeom prst="rect">
            <a:avLst/>
          </a:prstGeom>
        </p:spPr>
      </p:pic>
      <p:pic>
        <p:nvPicPr>
          <p:cNvPr id="1039" name="Elemento grafico 1038" descr="Impronte di scarpa con riempimento a tinta unita">
            <a:extLst>
              <a:ext uri="{FF2B5EF4-FFF2-40B4-BE49-F238E27FC236}">
                <a16:creationId xmlns:a16="http://schemas.microsoft.com/office/drawing/2014/main" id="{9EEBDA37-8428-77B4-D9BE-5FD7B923F5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4143004" y="5403410"/>
            <a:ext cx="610359" cy="610359"/>
          </a:xfrm>
          <a:prstGeom prst="rect">
            <a:avLst/>
          </a:prstGeom>
        </p:spPr>
      </p:pic>
      <p:pic>
        <p:nvPicPr>
          <p:cNvPr id="1040" name="Elemento grafico 1039" descr="Impronte di scarpa con riempimento a tinta unita">
            <a:extLst>
              <a:ext uri="{FF2B5EF4-FFF2-40B4-BE49-F238E27FC236}">
                <a16:creationId xmlns:a16="http://schemas.microsoft.com/office/drawing/2014/main" id="{33E35512-3FFF-ED02-1C8C-DD4681E5F24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3501098">
            <a:off x="7867622" y="3579039"/>
            <a:ext cx="610359" cy="610359"/>
          </a:xfrm>
          <a:prstGeom prst="rect">
            <a:avLst/>
          </a:prstGeom>
        </p:spPr>
      </p:pic>
      <p:pic>
        <p:nvPicPr>
          <p:cNvPr id="1041" name="Elemento grafico 1040" descr="Impronte di scarpa con riempimento a tinta unita">
            <a:extLst>
              <a:ext uri="{FF2B5EF4-FFF2-40B4-BE49-F238E27FC236}">
                <a16:creationId xmlns:a16="http://schemas.microsoft.com/office/drawing/2014/main" id="{951A55D0-A87C-5A26-42D2-0B22EA2104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4188290">
            <a:off x="6032497" y="1379948"/>
            <a:ext cx="610359" cy="610359"/>
          </a:xfrm>
          <a:prstGeom prst="rect">
            <a:avLst/>
          </a:prstGeom>
        </p:spPr>
      </p:pic>
      <p:pic>
        <p:nvPicPr>
          <p:cNvPr id="1042" name="Elemento grafico 1041" descr="Impronte di scarpa con riempimento a tinta unita">
            <a:extLst>
              <a:ext uri="{FF2B5EF4-FFF2-40B4-BE49-F238E27FC236}">
                <a16:creationId xmlns:a16="http://schemas.microsoft.com/office/drawing/2014/main" id="{9E0BBB15-76E4-9C09-D0B3-8ABB8F03B4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5400000">
            <a:off x="6740321" y="1275198"/>
            <a:ext cx="610359" cy="610359"/>
          </a:xfrm>
          <a:prstGeom prst="rect">
            <a:avLst/>
          </a:prstGeom>
        </p:spPr>
      </p:pic>
      <p:pic>
        <p:nvPicPr>
          <p:cNvPr id="1043" name="Elemento grafico 1042" descr="Impronte di scarpa con riempimento a tinta unita">
            <a:extLst>
              <a:ext uri="{FF2B5EF4-FFF2-40B4-BE49-F238E27FC236}">
                <a16:creationId xmlns:a16="http://schemas.microsoft.com/office/drawing/2014/main" id="{D395EA17-B375-F211-77A2-F007EC659F0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9705859">
            <a:off x="8232185" y="2202064"/>
            <a:ext cx="610359" cy="610359"/>
          </a:xfrm>
          <a:prstGeom prst="rect">
            <a:avLst/>
          </a:prstGeom>
        </p:spPr>
      </p:pic>
      <p:pic>
        <p:nvPicPr>
          <p:cNvPr id="1045" name="Elemento grafico 1044" descr="Impronte di scarpa con riempimento a tinta unita">
            <a:extLst>
              <a:ext uri="{FF2B5EF4-FFF2-40B4-BE49-F238E27FC236}">
                <a16:creationId xmlns:a16="http://schemas.microsoft.com/office/drawing/2014/main" id="{B2A2150A-ABBC-65BA-B647-AED3589B965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4836308">
            <a:off x="7969336" y="5939795"/>
            <a:ext cx="610359" cy="610359"/>
          </a:xfrm>
          <a:prstGeom prst="rect">
            <a:avLst/>
          </a:prstGeom>
        </p:spPr>
      </p:pic>
      <p:pic>
        <p:nvPicPr>
          <p:cNvPr id="1046" name="Elemento grafico 1045" descr="Impronte di scarpa con riempimento a tinta unita">
            <a:extLst>
              <a:ext uri="{FF2B5EF4-FFF2-40B4-BE49-F238E27FC236}">
                <a16:creationId xmlns:a16="http://schemas.microsoft.com/office/drawing/2014/main" id="{8B9A8E30-E183-7E0C-385B-60BF2164E3E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1200227">
            <a:off x="8288992" y="2952189"/>
            <a:ext cx="610359" cy="610359"/>
          </a:xfrm>
          <a:prstGeom prst="rect">
            <a:avLst/>
          </a:prstGeom>
        </p:spPr>
      </p:pic>
      <p:pic>
        <p:nvPicPr>
          <p:cNvPr id="1048" name="Elemento grafico 1047" descr="Impronte di scarpa con riempimento a tinta unita">
            <a:extLst>
              <a:ext uri="{FF2B5EF4-FFF2-40B4-BE49-F238E27FC236}">
                <a16:creationId xmlns:a16="http://schemas.microsoft.com/office/drawing/2014/main" id="{94FCB9DC-0EC5-B88B-1064-F9593DA4CD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973384">
            <a:off x="6952983" y="4974735"/>
            <a:ext cx="610359" cy="610359"/>
          </a:xfrm>
          <a:prstGeom prst="rect">
            <a:avLst/>
          </a:prstGeom>
        </p:spPr>
      </p:pic>
      <p:pic>
        <p:nvPicPr>
          <p:cNvPr id="1049" name="Elemento grafico 1048" descr="Impronte di scarpa con riempimento a tinta unita">
            <a:extLst>
              <a:ext uri="{FF2B5EF4-FFF2-40B4-BE49-F238E27FC236}">
                <a16:creationId xmlns:a16="http://schemas.microsoft.com/office/drawing/2014/main" id="{C0353075-963E-F67D-FC8D-56CC08D69D7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1240234">
            <a:off x="5672878" y="4124779"/>
            <a:ext cx="610359" cy="610359"/>
          </a:xfrm>
          <a:prstGeom prst="rect">
            <a:avLst/>
          </a:prstGeom>
        </p:spPr>
      </p:pic>
      <p:pic>
        <p:nvPicPr>
          <p:cNvPr id="1050" name="Elemento grafico 1049" descr="Impronte di scarpa con riempimento a tinta unita">
            <a:extLst>
              <a:ext uri="{FF2B5EF4-FFF2-40B4-BE49-F238E27FC236}">
                <a16:creationId xmlns:a16="http://schemas.microsoft.com/office/drawing/2014/main" id="{F9DBD8B5-3778-D503-132C-A7D864E8A95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911446">
            <a:off x="5538071" y="4751035"/>
            <a:ext cx="610359" cy="610359"/>
          </a:xfrm>
          <a:prstGeom prst="rect">
            <a:avLst/>
          </a:prstGeom>
        </p:spPr>
      </p:pic>
      <p:pic>
        <p:nvPicPr>
          <p:cNvPr id="1051" name="Elemento grafico 1050" descr="Impronte di scarpa con riempimento a tinta unita">
            <a:extLst>
              <a:ext uri="{FF2B5EF4-FFF2-40B4-BE49-F238E27FC236}">
                <a16:creationId xmlns:a16="http://schemas.microsoft.com/office/drawing/2014/main" id="{F116570E-2FF1-54C0-91A9-1007E242A64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0212442">
            <a:off x="5578662" y="3460403"/>
            <a:ext cx="610359" cy="610359"/>
          </a:xfrm>
          <a:prstGeom prst="rect">
            <a:avLst/>
          </a:prstGeom>
        </p:spPr>
      </p:pic>
      <p:pic>
        <p:nvPicPr>
          <p:cNvPr id="1052" name="Elemento grafico 1051" descr="Impronte di scarpa con riempimento a tinta unita">
            <a:extLst>
              <a:ext uri="{FF2B5EF4-FFF2-40B4-BE49-F238E27FC236}">
                <a16:creationId xmlns:a16="http://schemas.microsoft.com/office/drawing/2014/main" id="{675B1E57-B66D-675C-8A9F-C85E4E2077A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410832">
            <a:off x="5470322" y="1826166"/>
            <a:ext cx="610359" cy="610359"/>
          </a:xfrm>
          <a:prstGeom prst="rect">
            <a:avLst/>
          </a:prstGeom>
        </p:spPr>
      </p:pic>
      <p:pic>
        <p:nvPicPr>
          <p:cNvPr id="19459" name="Elemento grafico 19458" descr="Batteria in carica contorno">
            <a:extLst>
              <a:ext uri="{FF2B5EF4-FFF2-40B4-BE49-F238E27FC236}">
                <a16:creationId xmlns:a16="http://schemas.microsoft.com/office/drawing/2014/main" id="{B17681BE-AF66-B013-4CDE-C8F2A4B0946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141691" y="4047563"/>
            <a:ext cx="914400" cy="914400"/>
          </a:xfrm>
          <a:prstGeom prst="rect">
            <a:avLst/>
          </a:prstGeom>
        </p:spPr>
      </p:pic>
      <p:pic>
        <p:nvPicPr>
          <p:cNvPr id="19471" name="Elemento grafico 19470" descr="Muro di mattoni dell'edificio contorno">
            <a:extLst>
              <a:ext uri="{FF2B5EF4-FFF2-40B4-BE49-F238E27FC236}">
                <a16:creationId xmlns:a16="http://schemas.microsoft.com/office/drawing/2014/main" id="{D1A8ABB8-9A74-F0C8-914F-A364D18F0D9F}"/>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291164" y="2518586"/>
            <a:ext cx="914400" cy="914400"/>
          </a:xfrm>
          <a:prstGeom prst="rect">
            <a:avLst/>
          </a:prstGeom>
        </p:spPr>
      </p:pic>
      <p:pic>
        <p:nvPicPr>
          <p:cNvPr id="19479" name="Elemento grafico 19478" descr="Fuoco contorno">
            <a:extLst>
              <a:ext uri="{FF2B5EF4-FFF2-40B4-BE49-F238E27FC236}">
                <a16:creationId xmlns:a16="http://schemas.microsoft.com/office/drawing/2014/main" id="{80622FEC-3656-9551-8A09-C17879EC310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598024" y="3795236"/>
            <a:ext cx="914400" cy="914400"/>
          </a:xfrm>
          <a:prstGeom prst="rect">
            <a:avLst/>
          </a:prstGeom>
        </p:spPr>
      </p:pic>
      <p:pic>
        <p:nvPicPr>
          <p:cNvPr id="19487" name="Elemento grafico 19486" descr="Casa in ristrutturazione con scintille contorno">
            <a:extLst>
              <a:ext uri="{FF2B5EF4-FFF2-40B4-BE49-F238E27FC236}">
                <a16:creationId xmlns:a16="http://schemas.microsoft.com/office/drawing/2014/main" id="{C4E58407-B9A1-B167-0813-862DA3FF8301}"/>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9332347" y="4822713"/>
            <a:ext cx="914400" cy="914400"/>
          </a:xfrm>
          <a:prstGeom prst="rect">
            <a:avLst/>
          </a:prstGeom>
        </p:spPr>
      </p:pic>
      <p:pic>
        <p:nvPicPr>
          <p:cNvPr id="19489" name="Elemento grafico 19488" descr="Pannelli solari contorno">
            <a:extLst>
              <a:ext uri="{FF2B5EF4-FFF2-40B4-BE49-F238E27FC236}">
                <a16:creationId xmlns:a16="http://schemas.microsoft.com/office/drawing/2014/main" id="{3D3935C4-A6F8-35C3-604B-CE6B94C9C1CB}"/>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7445338" y="1360585"/>
            <a:ext cx="914400" cy="914400"/>
          </a:xfrm>
          <a:prstGeom prst="rect">
            <a:avLst/>
          </a:prstGeom>
        </p:spPr>
      </p:pic>
      <p:pic>
        <p:nvPicPr>
          <p:cNvPr id="19495" name="Elemento grafico 19494" descr="Cono spartitraffico contorno">
            <a:extLst>
              <a:ext uri="{FF2B5EF4-FFF2-40B4-BE49-F238E27FC236}">
                <a16:creationId xmlns:a16="http://schemas.microsoft.com/office/drawing/2014/main" id="{5F3AAFDF-97AE-C1B3-4743-032FCA59EEA5}"/>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4064708" y="3500909"/>
            <a:ext cx="914400" cy="914400"/>
          </a:xfrm>
          <a:prstGeom prst="rect">
            <a:avLst/>
          </a:prstGeom>
        </p:spPr>
      </p:pic>
      <p:pic>
        <p:nvPicPr>
          <p:cNvPr id="19499" name="Elemento grafico 19498" descr="Finestra contorno">
            <a:extLst>
              <a:ext uri="{FF2B5EF4-FFF2-40B4-BE49-F238E27FC236}">
                <a16:creationId xmlns:a16="http://schemas.microsoft.com/office/drawing/2014/main" id="{05C6A0A8-75B5-9BB3-CA12-1A798C552931}"/>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4753362" y="4979671"/>
            <a:ext cx="914400" cy="914400"/>
          </a:xfrm>
          <a:prstGeom prst="rect">
            <a:avLst/>
          </a:prstGeom>
        </p:spPr>
      </p:pic>
      <p:pic>
        <p:nvPicPr>
          <p:cNvPr id="19502" name="Elemento grafico 19501" descr="Cono spartitraffico contorno">
            <a:extLst>
              <a:ext uri="{FF2B5EF4-FFF2-40B4-BE49-F238E27FC236}">
                <a16:creationId xmlns:a16="http://schemas.microsoft.com/office/drawing/2014/main" id="{F5F2FA19-7684-48B3-A5E9-7725151AADB1}"/>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684792" y="2432719"/>
            <a:ext cx="914400" cy="914400"/>
          </a:xfrm>
          <a:prstGeom prst="rect">
            <a:avLst/>
          </a:prstGeom>
        </p:spPr>
      </p:pic>
      <p:pic>
        <p:nvPicPr>
          <p:cNvPr id="19503" name="Elemento grafico 19502" descr="Cono spartitraffico contorno">
            <a:extLst>
              <a:ext uri="{FF2B5EF4-FFF2-40B4-BE49-F238E27FC236}">
                <a16:creationId xmlns:a16="http://schemas.microsoft.com/office/drawing/2014/main" id="{C491FCBA-ED7C-D47B-1396-62F6F51578A3}"/>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8152012" y="4436640"/>
            <a:ext cx="914400" cy="914400"/>
          </a:xfrm>
          <a:prstGeom prst="rect">
            <a:avLst/>
          </a:prstGeom>
        </p:spPr>
      </p:pic>
      <p:pic>
        <p:nvPicPr>
          <p:cNvPr id="19504" name="Elemento grafico 19503" descr="Impronte di scarpa con riempimento a tinta unita">
            <a:extLst>
              <a:ext uri="{FF2B5EF4-FFF2-40B4-BE49-F238E27FC236}">
                <a16:creationId xmlns:a16="http://schemas.microsoft.com/office/drawing/2014/main" id="{41FF5216-5DE7-1B24-B6C0-B7EB8D3B7A6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7685928">
            <a:off x="7168782" y="5700181"/>
            <a:ext cx="610359" cy="610359"/>
          </a:xfrm>
          <a:prstGeom prst="rect">
            <a:avLst/>
          </a:prstGeom>
        </p:spPr>
      </p:pic>
      <p:pic>
        <p:nvPicPr>
          <p:cNvPr id="19505" name="Elemento grafico 19504" descr="Impronte di scarpa con riempimento a tinta unita">
            <a:extLst>
              <a:ext uri="{FF2B5EF4-FFF2-40B4-BE49-F238E27FC236}">
                <a16:creationId xmlns:a16="http://schemas.microsoft.com/office/drawing/2014/main" id="{A9A42EFB-6A6E-3E53-DEDD-784022A880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2911966">
            <a:off x="8779818" y="5697874"/>
            <a:ext cx="610359" cy="610359"/>
          </a:xfrm>
          <a:prstGeom prst="rect">
            <a:avLst/>
          </a:prstGeom>
        </p:spPr>
      </p:pic>
      <p:pic>
        <p:nvPicPr>
          <p:cNvPr id="16" name="Elemento grafico 15" descr="Gattonare contorno">
            <a:extLst>
              <a:ext uri="{FF2B5EF4-FFF2-40B4-BE49-F238E27FC236}">
                <a16:creationId xmlns:a16="http://schemas.microsoft.com/office/drawing/2014/main" id="{EC6F28FB-7B92-DED9-9331-0690BBCB7BBB}"/>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933081" y="1311607"/>
            <a:ext cx="914400" cy="914400"/>
          </a:xfrm>
          <a:prstGeom prst="rect">
            <a:avLst/>
          </a:prstGeom>
        </p:spPr>
      </p:pic>
    </p:spTree>
    <p:extLst>
      <p:ext uri="{BB962C8B-B14F-4D97-AF65-F5344CB8AC3E}">
        <p14:creationId xmlns:p14="http://schemas.microsoft.com/office/powerpoint/2010/main" val="231757892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249"/>
                                          </p:stCondLst>
                                        </p:cTn>
                                        <p:tgtEl>
                                          <p:spTgt spid="10"/>
                                        </p:tgtEl>
                                        <p:attrNameLst>
                                          <p:attrName>style.visibility</p:attrName>
                                        </p:attrNameLst>
                                      </p:cBhvr>
                                      <p:to>
                                        <p:strVal val="visible"/>
                                      </p:to>
                                    </p:set>
                                  </p:childTnLst>
                                </p:cTn>
                              </p:par>
                            </p:childTnLst>
                          </p:cTn>
                        </p:par>
                        <p:par>
                          <p:cTn id="7" fill="hold">
                            <p:stCondLst>
                              <p:cond delay="250"/>
                            </p:stCondLst>
                            <p:childTnLst>
                              <p:par>
                                <p:cTn id="8" presetID="1" presetClass="entr" presetSubtype="0" fill="hold" nodeType="afterEffect">
                                  <p:stCondLst>
                                    <p:cond delay="0"/>
                                  </p:stCondLst>
                                  <p:childTnLst>
                                    <p:set>
                                      <p:cBhvr>
                                        <p:cTn id="9" dur="1" fill="hold">
                                          <p:stCondLst>
                                            <p:cond delay="249"/>
                                          </p:stCondLst>
                                        </p:cTn>
                                        <p:tgtEl>
                                          <p:spTgt spid="1037"/>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nodeType="afterEffect">
                                  <p:stCondLst>
                                    <p:cond delay="0"/>
                                  </p:stCondLst>
                                  <p:childTnLst>
                                    <p:set>
                                      <p:cBhvr>
                                        <p:cTn id="12" dur="1" fill="hold">
                                          <p:stCondLst>
                                            <p:cond delay="249"/>
                                          </p:stCondLst>
                                        </p:cTn>
                                        <p:tgtEl>
                                          <p:spTgt spid="1035"/>
                                        </p:tgtEl>
                                        <p:attrNameLst>
                                          <p:attrName>style.visibility</p:attrName>
                                        </p:attrNameLst>
                                      </p:cBhvr>
                                      <p:to>
                                        <p:strVal val="visible"/>
                                      </p:to>
                                    </p:set>
                                  </p:childTnLst>
                                </p:cTn>
                              </p:par>
                            </p:childTnLst>
                          </p:cTn>
                        </p:par>
                        <p:par>
                          <p:cTn id="13" fill="hold">
                            <p:stCondLst>
                              <p:cond delay="750"/>
                            </p:stCondLst>
                            <p:childTnLst>
                              <p:par>
                                <p:cTn id="14" presetID="10" presetClass="entr" presetSubtype="0" fill="hold" nodeType="afterEffect">
                                  <p:stCondLst>
                                    <p:cond delay="0"/>
                                  </p:stCondLst>
                                  <p:childTnLst>
                                    <p:set>
                                      <p:cBhvr>
                                        <p:cTn id="15" dur="1" fill="hold">
                                          <p:stCondLst>
                                            <p:cond delay="0"/>
                                          </p:stCondLst>
                                        </p:cTn>
                                        <p:tgtEl>
                                          <p:spTgt spid="19479"/>
                                        </p:tgtEl>
                                        <p:attrNameLst>
                                          <p:attrName>style.visibility</p:attrName>
                                        </p:attrNameLst>
                                      </p:cBhvr>
                                      <p:to>
                                        <p:strVal val="visible"/>
                                      </p:to>
                                    </p:set>
                                    <p:animEffect transition="in" filter="fade">
                                      <p:cBhvr>
                                        <p:cTn id="16" dur="500"/>
                                        <p:tgtEl>
                                          <p:spTgt spid="19479"/>
                                        </p:tgtEl>
                                      </p:cBhvr>
                                    </p:animEffect>
                                  </p:childTnLst>
                                </p:cTn>
                              </p:par>
                            </p:childTnLst>
                          </p:cTn>
                        </p:par>
                        <p:par>
                          <p:cTn id="17" fill="hold">
                            <p:stCondLst>
                              <p:cond delay="1250"/>
                            </p:stCondLst>
                            <p:childTnLst>
                              <p:par>
                                <p:cTn id="18" presetID="2" presetClass="entr" presetSubtype="1" fill="hold" nodeType="afterEffect">
                                  <p:stCondLst>
                                    <p:cond delay="0"/>
                                  </p:stCondLst>
                                  <p:childTnLst>
                                    <p:set>
                                      <p:cBhvr>
                                        <p:cTn id="19" dur="1" fill="hold">
                                          <p:stCondLst>
                                            <p:cond delay="0"/>
                                          </p:stCondLst>
                                        </p:cTn>
                                        <p:tgtEl>
                                          <p:spTgt spid="19495"/>
                                        </p:tgtEl>
                                        <p:attrNameLst>
                                          <p:attrName>style.visibility</p:attrName>
                                        </p:attrNameLst>
                                      </p:cBhvr>
                                      <p:to>
                                        <p:strVal val="visible"/>
                                      </p:to>
                                    </p:set>
                                    <p:anim calcmode="lin" valueType="num">
                                      <p:cBhvr additive="base">
                                        <p:cTn id="20" dur="500" fill="hold"/>
                                        <p:tgtEl>
                                          <p:spTgt spid="19495"/>
                                        </p:tgtEl>
                                        <p:attrNameLst>
                                          <p:attrName>ppt_x</p:attrName>
                                        </p:attrNameLst>
                                      </p:cBhvr>
                                      <p:tavLst>
                                        <p:tav tm="0">
                                          <p:val>
                                            <p:strVal val="#ppt_x"/>
                                          </p:val>
                                        </p:tav>
                                        <p:tav tm="100000">
                                          <p:val>
                                            <p:strVal val="#ppt_x"/>
                                          </p:val>
                                        </p:tav>
                                      </p:tavLst>
                                    </p:anim>
                                    <p:anim calcmode="lin" valueType="num">
                                      <p:cBhvr additive="base">
                                        <p:cTn id="21" dur="500" fill="hold"/>
                                        <p:tgtEl>
                                          <p:spTgt spid="19495"/>
                                        </p:tgtEl>
                                        <p:attrNameLst>
                                          <p:attrName>ppt_y</p:attrName>
                                        </p:attrNameLst>
                                      </p:cBhvr>
                                      <p:tavLst>
                                        <p:tav tm="0">
                                          <p:val>
                                            <p:strVal val="0-#ppt_h/2"/>
                                          </p:val>
                                        </p:tav>
                                        <p:tav tm="100000">
                                          <p:val>
                                            <p:strVal val="#ppt_y"/>
                                          </p:val>
                                        </p:tav>
                                      </p:tavLst>
                                    </p:anim>
                                  </p:childTnLst>
                                </p:cTn>
                              </p:par>
                            </p:childTnLst>
                          </p:cTn>
                        </p:par>
                        <p:par>
                          <p:cTn id="22" fill="hold">
                            <p:stCondLst>
                              <p:cond delay="1750"/>
                            </p:stCondLst>
                            <p:childTnLst>
                              <p:par>
                                <p:cTn id="23" presetID="1" presetClass="entr" presetSubtype="0" fill="hold" nodeType="afterEffect">
                                  <p:stCondLst>
                                    <p:cond delay="0"/>
                                  </p:stCondLst>
                                  <p:childTnLst>
                                    <p:set>
                                      <p:cBhvr>
                                        <p:cTn id="24" dur="1" fill="hold">
                                          <p:stCondLst>
                                            <p:cond delay="249"/>
                                          </p:stCondLst>
                                        </p:cTn>
                                        <p:tgtEl>
                                          <p:spTgt spid="1033"/>
                                        </p:tgtEl>
                                        <p:attrNameLst>
                                          <p:attrName>style.visibility</p:attrName>
                                        </p:attrNameLst>
                                      </p:cBhvr>
                                      <p:to>
                                        <p:strVal val="visible"/>
                                      </p:to>
                                    </p:set>
                                  </p:childTnLst>
                                </p:cTn>
                              </p:par>
                            </p:childTnLst>
                          </p:cTn>
                        </p:par>
                        <p:par>
                          <p:cTn id="25" fill="hold">
                            <p:stCondLst>
                              <p:cond delay="2000"/>
                            </p:stCondLst>
                            <p:childTnLst>
                              <p:par>
                                <p:cTn id="26" presetID="1" presetClass="entr" presetSubtype="0" fill="hold" nodeType="afterEffect">
                                  <p:stCondLst>
                                    <p:cond delay="0"/>
                                  </p:stCondLst>
                                  <p:childTnLst>
                                    <p:set>
                                      <p:cBhvr>
                                        <p:cTn id="27" dur="1" fill="hold">
                                          <p:stCondLst>
                                            <p:cond delay="249"/>
                                          </p:stCondLst>
                                        </p:cTn>
                                        <p:tgtEl>
                                          <p:spTgt spid="1031"/>
                                        </p:tgtEl>
                                        <p:attrNameLst>
                                          <p:attrName>style.visibility</p:attrName>
                                        </p:attrNameLst>
                                      </p:cBhvr>
                                      <p:to>
                                        <p:strVal val="visible"/>
                                      </p:to>
                                    </p:set>
                                  </p:childTnLst>
                                </p:cTn>
                              </p:par>
                            </p:childTnLst>
                          </p:cTn>
                        </p:par>
                        <p:par>
                          <p:cTn id="28" fill="hold">
                            <p:stCondLst>
                              <p:cond delay="2250"/>
                            </p:stCondLst>
                            <p:childTnLst>
                              <p:par>
                                <p:cTn id="29" presetID="1" presetClass="entr" presetSubtype="0" fill="hold" nodeType="afterEffect">
                                  <p:stCondLst>
                                    <p:cond delay="0"/>
                                  </p:stCondLst>
                                  <p:childTnLst>
                                    <p:set>
                                      <p:cBhvr>
                                        <p:cTn id="30" dur="1" fill="hold">
                                          <p:stCondLst>
                                            <p:cond delay="249"/>
                                          </p:stCondLst>
                                        </p:cTn>
                                        <p:tgtEl>
                                          <p:spTgt spid="1039"/>
                                        </p:tgtEl>
                                        <p:attrNameLst>
                                          <p:attrName>style.visibility</p:attrName>
                                        </p:attrNameLst>
                                      </p:cBhvr>
                                      <p:to>
                                        <p:strVal val="visible"/>
                                      </p:to>
                                    </p:set>
                                  </p:childTnLst>
                                </p:cTn>
                              </p:par>
                            </p:childTnLst>
                          </p:cTn>
                        </p:par>
                        <p:par>
                          <p:cTn id="31" fill="hold">
                            <p:stCondLst>
                              <p:cond delay="2500"/>
                            </p:stCondLst>
                            <p:childTnLst>
                              <p:par>
                                <p:cTn id="32" presetID="10" presetClass="entr" presetSubtype="0" fill="hold" nodeType="afterEffect">
                                  <p:stCondLst>
                                    <p:cond delay="1000"/>
                                  </p:stCondLst>
                                  <p:childTnLst>
                                    <p:set>
                                      <p:cBhvr>
                                        <p:cTn id="33" dur="1" fill="hold">
                                          <p:stCondLst>
                                            <p:cond delay="0"/>
                                          </p:stCondLst>
                                        </p:cTn>
                                        <p:tgtEl>
                                          <p:spTgt spid="19499"/>
                                        </p:tgtEl>
                                        <p:attrNameLst>
                                          <p:attrName>style.visibility</p:attrName>
                                        </p:attrNameLst>
                                      </p:cBhvr>
                                      <p:to>
                                        <p:strVal val="visible"/>
                                      </p:to>
                                    </p:set>
                                    <p:animEffect transition="in" filter="fade">
                                      <p:cBhvr>
                                        <p:cTn id="34" dur="500"/>
                                        <p:tgtEl>
                                          <p:spTgt spid="19499"/>
                                        </p:tgtEl>
                                      </p:cBhvr>
                                    </p:animEffect>
                                  </p:childTnLst>
                                </p:cTn>
                              </p:par>
                            </p:childTnLst>
                          </p:cTn>
                        </p:par>
                        <p:par>
                          <p:cTn id="35" fill="hold">
                            <p:stCondLst>
                              <p:cond delay="4000"/>
                            </p:stCondLst>
                            <p:childTnLst>
                              <p:par>
                                <p:cTn id="36" presetID="1" presetClass="entr" presetSubtype="0" fill="hold" nodeType="afterEffect">
                                  <p:stCondLst>
                                    <p:cond delay="0"/>
                                  </p:stCondLst>
                                  <p:childTnLst>
                                    <p:set>
                                      <p:cBhvr>
                                        <p:cTn id="37" dur="1" fill="hold">
                                          <p:stCondLst>
                                            <p:cond delay="249"/>
                                          </p:stCondLst>
                                        </p:cTn>
                                        <p:tgtEl>
                                          <p:spTgt spid="1050"/>
                                        </p:tgtEl>
                                        <p:attrNameLst>
                                          <p:attrName>style.visibility</p:attrName>
                                        </p:attrNameLst>
                                      </p:cBhvr>
                                      <p:to>
                                        <p:strVal val="visible"/>
                                      </p:to>
                                    </p:set>
                                  </p:childTnLst>
                                </p:cTn>
                              </p:par>
                            </p:childTnLst>
                          </p:cTn>
                        </p:par>
                        <p:par>
                          <p:cTn id="38" fill="hold">
                            <p:stCondLst>
                              <p:cond delay="4250"/>
                            </p:stCondLst>
                            <p:childTnLst>
                              <p:par>
                                <p:cTn id="39" presetID="1" presetClass="entr" presetSubtype="0" fill="hold" nodeType="afterEffect">
                                  <p:stCondLst>
                                    <p:cond delay="0"/>
                                  </p:stCondLst>
                                  <p:childTnLst>
                                    <p:set>
                                      <p:cBhvr>
                                        <p:cTn id="40" dur="1" fill="hold">
                                          <p:stCondLst>
                                            <p:cond delay="249"/>
                                          </p:stCondLst>
                                        </p:cTn>
                                        <p:tgtEl>
                                          <p:spTgt spid="1049"/>
                                        </p:tgtEl>
                                        <p:attrNameLst>
                                          <p:attrName>style.visibility</p:attrName>
                                        </p:attrNameLst>
                                      </p:cBhvr>
                                      <p:to>
                                        <p:strVal val="visible"/>
                                      </p:to>
                                    </p:set>
                                  </p:childTnLst>
                                </p:cTn>
                              </p:par>
                            </p:childTnLst>
                          </p:cTn>
                        </p:par>
                        <p:par>
                          <p:cTn id="41" fill="hold">
                            <p:stCondLst>
                              <p:cond delay="4500"/>
                            </p:stCondLst>
                            <p:childTnLst>
                              <p:par>
                                <p:cTn id="42" presetID="1" presetClass="entr" presetSubtype="0" fill="hold" nodeType="afterEffect">
                                  <p:stCondLst>
                                    <p:cond delay="0"/>
                                  </p:stCondLst>
                                  <p:childTnLst>
                                    <p:set>
                                      <p:cBhvr>
                                        <p:cTn id="43" dur="1" fill="hold">
                                          <p:stCondLst>
                                            <p:cond delay="249"/>
                                          </p:stCondLst>
                                        </p:cTn>
                                        <p:tgtEl>
                                          <p:spTgt spid="1051"/>
                                        </p:tgtEl>
                                        <p:attrNameLst>
                                          <p:attrName>style.visibility</p:attrName>
                                        </p:attrNameLst>
                                      </p:cBhvr>
                                      <p:to>
                                        <p:strVal val="visible"/>
                                      </p:to>
                                    </p:set>
                                  </p:childTnLst>
                                </p:cTn>
                              </p:par>
                            </p:childTnLst>
                          </p:cTn>
                        </p:par>
                        <p:par>
                          <p:cTn id="44" fill="hold">
                            <p:stCondLst>
                              <p:cond delay="4750"/>
                            </p:stCondLst>
                            <p:childTnLst>
                              <p:par>
                                <p:cTn id="45" presetID="10" presetClass="entr" presetSubtype="0" fill="hold" nodeType="afterEffect">
                                  <p:stCondLst>
                                    <p:cond delay="1000"/>
                                  </p:stCondLst>
                                  <p:childTnLst>
                                    <p:set>
                                      <p:cBhvr>
                                        <p:cTn id="46" dur="1" fill="hold">
                                          <p:stCondLst>
                                            <p:cond delay="0"/>
                                          </p:stCondLst>
                                        </p:cTn>
                                        <p:tgtEl>
                                          <p:spTgt spid="19471"/>
                                        </p:tgtEl>
                                        <p:attrNameLst>
                                          <p:attrName>style.visibility</p:attrName>
                                        </p:attrNameLst>
                                      </p:cBhvr>
                                      <p:to>
                                        <p:strVal val="visible"/>
                                      </p:to>
                                    </p:set>
                                    <p:animEffect transition="in" filter="fade">
                                      <p:cBhvr>
                                        <p:cTn id="47" dur="500"/>
                                        <p:tgtEl>
                                          <p:spTgt spid="19471"/>
                                        </p:tgtEl>
                                      </p:cBhvr>
                                    </p:animEffect>
                                  </p:childTnLst>
                                </p:cTn>
                              </p:par>
                            </p:childTnLst>
                          </p:cTn>
                        </p:par>
                        <p:par>
                          <p:cTn id="48" fill="hold">
                            <p:stCondLst>
                              <p:cond delay="6250"/>
                            </p:stCondLst>
                            <p:childTnLst>
                              <p:par>
                                <p:cTn id="49" presetID="2" presetClass="entr" presetSubtype="4" fill="hold" nodeType="afterEffect">
                                  <p:stCondLst>
                                    <p:cond delay="0"/>
                                  </p:stCondLst>
                                  <p:childTnLst>
                                    <p:set>
                                      <p:cBhvr>
                                        <p:cTn id="50" dur="1" fill="hold">
                                          <p:stCondLst>
                                            <p:cond delay="0"/>
                                          </p:stCondLst>
                                        </p:cTn>
                                        <p:tgtEl>
                                          <p:spTgt spid="19502"/>
                                        </p:tgtEl>
                                        <p:attrNameLst>
                                          <p:attrName>style.visibility</p:attrName>
                                        </p:attrNameLst>
                                      </p:cBhvr>
                                      <p:to>
                                        <p:strVal val="visible"/>
                                      </p:to>
                                    </p:set>
                                    <p:anim calcmode="lin" valueType="num">
                                      <p:cBhvr additive="base">
                                        <p:cTn id="51" dur="500" fill="hold"/>
                                        <p:tgtEl>
                                          <p:spTgt spid="19502"/>
                                        </p:tgtEl>
                                        <p:attrNameLst>
                                          <p:attrName>ppt_x</p:attrName>
                                        </p:attrNameLst>
                                      </p:cBhvr>
                                      <p:tavLst>
                                        <p:tav tm="0">
                                          <p:val>
                                            <p:strVal val="#ppt_x"/>
                                          </p:val>
                                        </p:tav>
                                        <p:tav tm="100000">
                                          <p:val>
                                            <p:strVal val="#ppt_x"/>
                                          </p:val>
                                        </p:tav>
                                      </p:tavLst>
                                    </p:anim>
                                    <p:anim calcmode="lin" valueType="num">
                                      <p:cBhvr additive="base">
                                        <p:cTn id="52" dur="500" fill="hold"/>
                                        <p:tgtEl>
                                          <p:spTgt spid="19502"/>
                                        </p:tgtEl>
                                        <p:attrNameLst>
                                          <p:attrName>ppt_y</p:attrName>
                                        </p:attrNameLst>
                                      </p:cBhvr>
                                      <p:tavLst>
                                        <p:tav tm="0">
                                          <p:val>
                                            <p:strVal val="1+#ppt_h/2"/>
                                          </p:val>
                                        </p:tav>
                                        <p:tav tm="100000">
                                          <p:val>
                                            <p:strVal val="#ppt_y"/>
                                          </p:val>
                                        </p:tav>
                                      </p:tavLst>
                                    </p:anim>
                                  </p:childTnLst>
                                </p:cTn>
                              </p:par>
                            </p:childTnLst>
                          </p:cTn>
                        </p:par>
                        <p:par>
                          <p:cTn id="53" fill="hold">
                            <p:stCondLst>
                              <p:cond delay="6750"/>
                            </p:stCondLst>
                            <p:childTnLst>
                              <p:par>
                                <p:cTn id="54" presetID="1" presetClass="entr" presetSubtype="0" fill="hold" nodeType="afterEffect">
                                  <p:stCondLst>
                                    <p:cond delay="0"/>
                                  </p:stCondLst>
                                  <p:childTnLst>
                                    <p:set>
                                      <p:cBhvr>
                                        <p:cTn id="55" dur="1" fill="hold">
                                          <p:stCondLst>
                                            <p:cond delay="249"/>
                                          </p:stCondLst>
                                        </p:cTn>
                                        <p:tgtEl>
                                          <p:spTgt spid="1052"/>
                                        </p:tgtEl>
                                        <p:attrNameLst>
                                          <p:attrName>style.visibility</p:attrName>
                                        </p:attrNameLst>
                                      </p:cBhvr>
                                      <p:to>
                                        <p:strVal val="visible"/>
                                      </p:to>
                                    </p:set>
                                  </p:childTnLst>
                                </p:cTn>
                              </p:par>
                            </p:childTnLst>
                          </p:cTn>
                        </p:par>
                        <p:par>
                          <p:cTn id="56" fill="hold">
                            <p:stCondLst>
                              <p:cond delay="7000"/>
                            </p:stCondLst>
                            <p:childTnLst>
                              <p:par>
                                <p:cTn id="57" presetID="1" presetClass="entr" presetSubtype="0" fill="hold" nodeType="afterEffect">
                                  <p:stCondLst>
                                    <p:cond delay="0"/>
                                  </p:stCondLst>
                                  <p:childTnLst>
                                    <p:set>
                                      <p:cBhvr>
                                        <p:cTn id="58" dur="1" fill="hold">
                                          <p:stCondLst>
                                            <p:cond delay="249"/>
                                          </p:stCondLst>
                                        </p:cTn>
                                        <p:tgtEl>
                                          <p:spTgt spid="1041"/>
                                        </p:tgtEl>
                                        <p:attrNameLst>
                                          <p:attrName>style.visibility</p:attrName>
                                        </p:attrNameLst>
                                      </p:cBhvr>
                                      <p:to>
                                        <p:strVal val="visible"/>
                                      </p:to>
                                    </p:set>
                                  </p:childTnLst>
                                </p:cTn>
                              </p:par>
                            </p:childTnLst>
                          </p:cTn>
                        </p:par>
                        <p:par>
                          <p:cTn id="59" fill="hold">
                            <p:stCondLst>
                              <p:cond delay="7250"/>
                            </p:stCondLst>
                            <p:childTnLst>
                              <p:par>
                                <p:cTn id="60" presetID="1" presetClass="entr" presetSubtype="0" fill="hold" nodeType="afterEffect">
                                  <p:stCondLst>
                                    <p:cond delay="0"/>
                                  </p:stCondLst>
                                  <p:childTnLst>
                                    <p:set>
                                      <p:cBhvr>
                                        <p:cTn id="61" dur="1" fill="hold">
                                          <p:stCondLst>
                                            <p:cond delay="249"/>
                                          </p:stCondLst>
                                        </p:cTn>
                                        <p:tgtEl>
                                          <p:spTgt spid="1042"/>
                                        </p:tgtEl>
                                        <p:attrNameLst>
                                          <p:attrName>style.visibility</p:attrName>
                                        </p:attrNameLst>
                                      </p:cBhvr>
                                      <p:to>
                                        <p:strVal val="visible"/>
                                      </p:to>
                                    </p:set>
                                  </p:childTnLst>
                                </p:cTn>
                              </p:par>
                            </p:childTnLst>
                          </p:cTn>
                        </p:par>
                        <p:par>
                          <p:cTn id="62" fill="hold">
                            <p:stCondLst>
                              <p:cond delay="7500"/>
                            </p:stCondLst>
                            <p:childTnLst>
                              <p:par>
                                <p:cTn id="63" presetID="10" presetClass="entr" presetSubtype="0" fill="hold" nodeType="afterEffect">
                                  <p:stCondLst>
                                    <p:cond delay="1000"/>
                                  </p:stCondLst>
                                  <p:childTnLst>
                                    <p:set>
                                      <p:cBhvr>
                                        <p:cTn id="64" dur="1" fill="hold">
                                          <p:stCondLst>
                                            <p:cond delay="0"/>
                                          </p:stCondLst>
                                        </p:cTn>
                                        <p:tgtEl>
                                          <p:spTgt spid="19489"/>
                                        </p:tgtEl>
                                        <p:attrNameLst>
                                          <p:attrName>style.visibility</p:attrName>
                                        </p:attrNameLst>
                                      </p:cBhvr>
                                      <p:to>
                                        <p:strVal val="visible"/>
                                      </p:to>
                                    </p:set>
                                    <p:animEffect transition="in" filter="fade">
                                      <p:cBhvr>
                                        <p:cTn id="65" dur="500"/>
                                        <p:tgtEl>
                                          <p:spTgt spid="19489"/>
                                        </p:tgtEl>
                                      </p:cBhvr>
                                    </p:animEffect>
                                  </p:childTnLst>
                                </p:cTn>
                              </p:par>
                            </p:childTnLst>
                          </p:cTn>
                        </p:par>
                        <p:par>
                          <p:cTn id="66" fill="hold">
                            <p:stCondLst>
                              <p:cond delay="9000"/>
                            </p:stCondLst>
                            <p:childTnLst>
                              <p:par>
                                <p:cTn id="67" presetID="1" presetClass="entr" presetSubtype="0" fill="hold" nodeType="afterEffect">
                                  <p:stCondLst>
                                    <p:cond delay="0"/>
                                  </p:stCondLst>
                                  <p:childTnLst>
                                    <p:set>
                                      <p:cBhvr>
                                        <p:cTn id="68" dur="1" fill="hold">
                                          <p:stCondLst>
                                            <p:cond delay="249"/>
                                          </p:stCondLst>
                                        </p:cTn>
                                        <p:tgtEl>
                                          <p:spTgt spid="1043"/>
                                        </p:tgtEl>
                                        <p:attrNameLst>
                                          <p:attrName>style.visibility</p:attrName>
                                        </p:attrNameLst>
                                      </p:cBhvr>
                                      <p:to>
                                        <p:strVal val="visible"/>
                                      </p:to>
                                    </p:set>
                                  </p:childTnLst>
                                </p:cTn>
                              </p:par>
                            </p:childTnLst>
                          </p:cTn>
                        </p:par>
                        <p:par>
                          <p:cTn id="69" fill="hold">
                            <p:stCondLst>
                              <p:cond delay="9250"/>
                            </p:stCondLst>
                            <p:childTnLst>
                              <p:par>
                                <p:cTn id="70" presetID="1" presetClass="entr" presetSubtype="0" fill="hold" nodeType="afterEffect">
                                  <p:stCondLst>
                                    <p:cond delay="0"/>
                                  </p:stCondLst>
                                  <p:childTnLst>
                                    <p:set>
                                      <p:cBhvr>
                                        <p:cTn id="71" dur="1" fill="hold">
                                          <p:stCondLst>
                                            <p:cond delay="249"/>
                                          </p:stCondLst>
                                        </p:cTn>
                                        <p:tgtEl>
                                          <p:spTgt spid="1046"/>
                                        </p:tgtEl>
                                        <p:attrNameLst>
                                          <p:attrName>style.visibility</p:attrName>
                                        </p:attrNameLst>
                                      </p:cBhvr>
                                      <p:to>
                                        <p:strVal val="visible"/>
                                      </p:to>
                                    </p:set>
                                  </p:childTnLst>
                                </p:cTn>
                              </p:par>
                            </p:childTnLst>
                          </p:cTn>
                        </p:par>
                        <p:par>
                          <p:cTn id="72" fill="hold">
                            <p:stCondLst>
                              <p:cond delay="9500"/>
                            </p:stCondLst>
                            <p:childTnLst>
                              <p:par>
                                <p:cTn id="73" presetID="1" presetClass="entr" presetSubtype="0" fill="hold" nodeType="afterEffect">
                                  <p:stCondLst>
                                    <p:cond delay="0"/>
                                  </p:stCondLst>
                                  <p:childTnLst>
                                    <p:set>
                                      <p:cBhvr>
                                        <p:cTn id="74" dur="1" fill="hold">
                                          <p:stCondLst>
                                            <p:cond delay="249"/>
                                          </p:stCondLst>
                                        </p:cTn>
                                        <p:tgtEl>
                                          <p:spTgt spid="1040"/>
                                        </p:tgtEl>
                                        <p:attrNameLst>
                                          <p:attrName>style.visibility</p:attrName>
                                        </p:attrNameLst>
                                      </p:cBhvr>
                                      <p:to>
                                        <p:strVal val="visible"/>
                                      </p:to>
                                    </p:set>
                                  </p:childTnLst>
                                </p:cTn>
                              </p:par>
                            </p:childTnLst>
                          </p:cTn>
                        </p:par>
                        <p:par>
                          <p:cTn id="75" fill="hold">
                            <p:stCondLst>
                              <p:cond delay="9750"/>
                            </p:stCondLst>
                            <p:childTnLst>
                              <p:par>
                                <p:cTn id="76" presetID="10" presetClass="entr" presetSubtype="0" fill="hold" nodeType="afterEffect">
                                  <p:stCondLst>
                                    <p:cond delay="1000"/>
                                  </p:stCondLst>
                                  <p:childTnLst>
                                    <p:set>
                                      <p:cBhvr>
                                        <p:cTn id="77" dur="1" fill="hold">
                                          <p:stCondLst>
                                            <p:cond delay="0"/>
                                          </p:stCondLst>
                                        </p:cTn>
                                        <p:tgtEl>
                                          <p:spTgt spid="19459"/>
                                        </p:tgtEl>
                                        <p:attrNameLst>
                                          <p:attrName>style.visibility</p:attrName>
                                        </p:attrNameLst>
                                      </p:cBhvr>
                                      <p:to>
                                        <p:strVal val="visible"/>
                                      </p:to>
                                    </p:set>
                                    <p:animEffect transition="in" filter="fade">
                                      <p:cBhvr>
                                        <p:cTn id="78" dur="500"/>
                                        <p:tgtEl>
                                          <p:spTgt spid="19459"/>
                                        </p:tgtEl>
                                      </p:cBhvr>
                                    </p:animEffect>
                                  </p:childTnLst>
                                </p:cTn>
                              </p:par>
                            </p:childTnLst>
                          </p:cTn>
                        </p:par>
                        <p:par>
                          <p:cTn id="79" fill="hold">
                            <p:stCondLst>
                              <p:cond delay="11250"/>
                            </p:stCondLst>
                            <p:childTnLst>
                              <p:par>
                                <p:cTn id="80" presetID="2" presetClass="entr" presetSubtype="3" fill="hold" nodeType="afterEffect">
                                  <p:stCondLst>
                                    <p:cond delay="0"/>
                                  </p:stCondLst>
                                  <p:childTnLst>
                                    <p:set>
                                      <p:cBhvr>
                                        <p:cTn id="81" dur="1" fill="hold">
                                          <p:stCondLst>
                                            <p:cond delay="0"/>
                                          </p:stCondLst>
                                        </p:cTn>
                                        <p:tgtEl>
                                          <p:spTgt spid="19503"/>
                                        </p:tgtEl>
                                        <p:attrNameLst>
                                          <p:attrName>style.visibility</p:attrName>
                                        </p:attrNameLst>
                                      </p:cBhvr>
                                      <p:to>
                                        <p:strVal val="visible"/>
                                      </p:to>
                                    </p:set>
                                    <p:anim calcmode="lin" valueType="num">
                                      <p:cBhvr additive="base">
                                        <p:cTn id="82" dur="500" fill="hold"/>
                                        <p:tgtEl>
                                          <p:spTgt spid="19503"/>
                                        </p:tgtEl>
                                        <p:attrNameLst>
                                          <p:attrName>ppt_x</p:attrName>
                                        </p:attrNameLst>
                                      </p:cBhvr>
                                      <p:tavLst>
                                        <p:tav tm="0">
                                          <p:val>
                                            <p:strVal val="1+#ppt_w/2"/>
                                          </p:val>
                                        </p:tav>
                                        <p:tav tm="100000">
                                          <p:val>
                                            <p:strVal val="#ppt_x"/>
                                          </p:val>
                                        </p:tav>
                                      </p:tavLst>
                                    </p:anim>
                                    <p:anim calcmode="lin" valueType="num">
                                      <p:cBhvr additive="base">
                                        <p:cTn id="83" dur="500" fill="hold"/>
                                        <p:tgtEl>
                                          <p:spTgt spid="19503"/>
                                        </p:tgtEl>
                                        <p:attrNameLst>
                                          <p:attrName>ppt_y</p:attrName>
                                        </p:attrNameLst>
                                      </p:cBhvr>
                                      <p:tavLst>
                                        <p:tav tm="0">
                                          <p:val>
                                            <p:strVal val="0-#ppt_h/2"/>
                                          </p:val>
                                        </p:tav>
                                        <p:tav tm="100000">
                                          <p:val>
                                            <p:strVal val="#ppt_y"/>
                                          </p:val>
                                        </p:tav>
                                      </p:tavLst>
                                    </p:anim>
                                  </p:childTnLst>
                                </p:cTn>
                              </p:par>
                            </p:childTnLst>
                          </p:cTn>
                        </p:par>
                        <p:par>
                          <p:cTn id="84" fill="hold">
                            <p:stCondLst>
                              <p:cond delay="11750"/>
                            </p:stCondLst>
                            <p:childTnLst>
                              <p:par>
                                <p:cTn id="85" presetID="1" presetClass="entr" presetSubtype="0" fill="hold" nodeType="afterEffect">
                                  <p:stCondLst>
                                    <p:cond delay="0"/>
                                  </p:stCondLst>
                                  <p:childTnLst>
                                    <p:set>
                                      <p:cBhvr>
                                        <p:cTn id="86" dur="1" fill="hold">
                                          <p:stCondLst>
                                            <p:cond delay="249"/>
                                          </p:stCondLst>
                                        </p:cTn>
                                        <p:tgtEl>
                                          <p:spTgt spid="1048"/>
                                        </p:tgtEl>
                                        <p:attrNameLst>
                                          <p:attrName>style.visibility</p:attrName>
                                        </p:attrNameLst>
                                      </p:cBhvr>
                                      <p:to>
                                        <p:strVal val="visible"/>
                                      </p:to>
                                    </p:set>
                                  </p:childTnLst>
                                </p:cTn>
                              </p:par>
                            </p:childTnLst>
                          </p:cTn>
                        </p:par>
                        <p:par>
                          <p:cTn id="87" fill="hold">
                            <p:stCondLst>
                              <p:cond delay="12000"/>
                            </p:stCondLst>
                            <p:childTnLst>
                              <p:par>
                                <p:cTn id="88" presetID="1" presetClass="entr" presetSubtype="0" fill="hold" nodeType="afterEffect">
                                  <p:stCondLst>
                                    <p:cond delay="0"/>
                                  </p:stCondLst>
                                  <p:childTnLst>
                                    <p:set>
                                      <p:cBhvr>
                                        <p:cTn id="89" dur="1" fill="hold">
                                          <p:stCondLst>
                                            <p:cond delay="249"/>
                                          </p:stCondLst>
                                        </p:cTn>
                                        <p:tgtEl>
                                          <p:spTgt spid="19504"/>
                                        </p:tgtEl>
                                        <p:attrNameLst>
                                          <p:attrName>style.visibility</p:attrName>
                                        </p:attrNameLst>
                                      </p:cBhvr>
                                      <p:to>
                                        <p:strVal val="visible"/>
                                      </p:to>
                                    </p:set>
                                  </p:childTnLst>
                                </p:cTn>
                              </p:par>
                            </p:childTnLst>
                          </p:cTn>
                        </p:par>
                        <p:par>
                          <p:cTn id="90" fill="hold">
                            <p:stCondLst>
                              <p:cond delay="12250"/>
                            </p:stCondLst>
                            <p:childTnLst>
                              <p:par>
                                <p:cTn id="91" presetID="1" presetClass="entr" presetSubtype="0" fill="hold" nodeType="afterEffect">
                                  <p:stCondLst>
                                    <p:cond delay="0"/>
                                  </p:stCondLst>
                                  <p:childTnLst>
                                    <p:set>
                                      <p:cBhvr>
                                        <p:cTn id="92" dur="1" fill="hold">
                                          <p:stCondLst>
                                            <p:cond delay="249"/>
                                          </p:stCondLst>
                                        </p:cTn>
                                        <p:tgtEl>
                                          <p:spTgt spid="1045"/>
                                        </p:tgtEl>
                                        <p:attrNameLst>
                                          <p:attrName>style.visibility</p:attrName>
                                        </p:attrNameLst>
                                      </p:cBhvr>
                                      <p:to>
                                        <p:strVal val="visible"/>
                                      </p:to>
                                    </p:set>
                                  </p:childTnLst>
                                </p:cTn>
                              </p:par>
                            </p:childTnLst>
                          </p:cTn>
                        </p:par>
                        <p:par>
                          <p:cTn id="93" fill="hold">
                            <p:stCondLst>
                              <p:cond delay="12500"/>
                            </p:stCondLst>
                            <p:childTnLst>
                              <p:par>
                                <p:cTn id="94" presetID="1" presetClass="entr" presetSubtype="0" fill="hold" nodeType="afterEffect">
                                  <p:stCondLst>
                                    <p:cond delay="0"/>
                                  </p:stCondLst>
                                  <p:childTnLst>
                                    <p:set>
                                      <p:cBhvr>
                                        <p:cTn id="95" dur="1" fill="hold">
                                          <p:stCondLst>
                                            <p:cond delay="249"/>
                                          </p:stCondLst>
                                        </p:cTn>
                                        <p:tgtEl>
                                          <p:spTgt spid="195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20DF3FD-C0AF-2FDA-D999-12AF7BBF4A50}"/>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A3AE7E86-4F22-DCFA-7F42-77AA5496694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2557FBA9-E522-A6C2-567B-A19A2D06A07F}"/>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a:t>
            </a:r>
          </a:p>
        </p:txBody>
      </p:sp>
      <p:sp>
        <p:nvSpPr>
          <p:cNvPr id="6" name="CasellaDiTesto 5">
            <a:extLst>
              <a:ext uri="{FF2B5EF4-FFF2-40B4-BE49-F238E27FC236}">
                <a16:creationId xmlns:a16="http://schemas.microsoft.com/office/drawing/2014/main" id="{8CD84AB1-12C9-C0C6-1EF2-FD0F70C886F8}"/>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16ADEE8B-89CB-A78F-D481-B5EEB039F2F3}"/>
              </a:ext>
            </a:extLst>
          </p:cNvPr>
          <p:cNvSpPr txBox="1"/>
          <p:nvPr/>
        </p:nvSpPr>
        <p:spPr>
          <a:xfrm>
            <a:off x="1080000" y="2448000"/>
            <a:ext cx="10440000" cy="4093428"/>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Proprio </a:t>
            </a:r>
            <a:r>
              <a:rPr lang="it-IT" sz="2000" b="1" dirty="0">
                <a:solidFill>
                  <a:srgbClr val="002060"/>
                </a:solidFill>
                <a:latin typeface="Eurostile" panose="020B0504020202050204" pitchFamily="34" charset="0"/>
              </a:rPr>
              <a:t>allo scopo di pervenire ad una obiettiva valutazione </a:t>
            </a:r>
            <a:r>
              <a:rPr lang="it-IT" sz="2000" dirty="0">
                <a:solidFill>
                  <a:srgbClr val="002060"/>
                </a:solidFill>
                <a:effectLst/>
                <a:latin typeface="Eurostile" panose="020B0504020202050204" pitchFamily="34" charset="0"/>
              </a:rPr>
              <a:t>della effettiva consistenza e qualità degli interventi effettuati, nonché all’emersione dell’</a:t>
            </a:r>
            <a:r>
              <a:rPr lang="it-IT" sz="2000" b="1" dirty="0">
                <a:solidFill>
                  <a:srgbClr val="002060"/>
                </a:solidFill>
                <a:latin typeface="Eurostile" panose="020B0504020202050204" pitchFamily="34" charset="0"/>
              </a:rPr>
              <a:t>eventuale valore “aggiunto” </a:t>
            </a:r>
            <a:r>
              <a:rPr lang="it-IT" sz="2000" dirty="0">
                <a:solidFill>
                  <a:srgbClr val="002060"/>
                </a:solidFill>
                <a:effectLst/>
                <a:latin typeface="Eurostile" panose="020B0504020202050204" pitchFamily="34" charset="0"/>
              </a:rPr>
              <a:t>conseguito dall’immobile censito in catasto, la determinazione direttoriale 16 febbraio 2005 ha individuato gli interventi edilizi significativi ai fini dell’aggiornamento del classamento, </a:t>
            </a:r>
            <a:r>
              <a:rPr lang="it-IT" sz="2000" b="1" dirty="0">
                <a:solidFill>
                  <a:srgbClr val="002060"/>
                </a:solidFill>
                <a:latin typeface="Eurostile" panose="020B0504020202050204" pitchFamily="34" charset="0"/>
              </a:rPr>
              <a:t>facendo riferimento alle definizioni contenute nell’articolo 3 del D.P.R. 6 giugno 2001, n. 380</a:t>
            </a:r>
            <a:r>
              <a:rPr lang="it-IT" sz="2000" dirty="0">
                <a:solidFill>
                  <a:srgbClr val="002060"/>
                </a:solidFill>
                <a:effectLst/>
                <a:latin typeface="Eurostile" panose="020B0504020202050204" pitchFamily="34" charset="0"/>
              </a:rPr>
              <a:t> (Testo unico delle disposizioni legislative e regolamentari in materia edilizia). </a:t>
            </a:r>
          </a:p>
          <a:p>
            <a:pPr algn="just"/>
            <a:r>
              <a:rPr lang="it-IT" sz="2000" dirty="0">
                <a:solidFill>
                  <a:srgbClr val="002060"/>
                </a:solidFill>
                <a:effectLst/>
                <a:latin typeface="Eurostile" panose="020B0504020202050204" pitchFamily="34" charset="0"/>
              </a:rPr>
              <a:t>Al fine di consentire una pronta e corretta gestione dei procedimenti accertativi connessi al comma 336 in parola, la presente circolare viene corredata dai seguenti due documenti : </a:t>
            </a:r>
          </a:p>
        </p:txBody>
      </p:sp>
    </p:spTree>
    <p:extLst>
      <p:ext uri="{BB962C8B-B14F-4D97-AF65-F5344CB8AC3E}">
        <p14:creationId xmlns:p14="http://schemas.microsoft.com/office/powerpoint/2010/main" val="1807474896"/>
      </p:ext>
    </p:extLst>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2795849-9662-9B9C-5BC7-B72B8A1C3E9F}"/>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7C968B4E-9EA4-1FF7-0838-25637769362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1895D7B0-7395-9257-209F-889D0F30665E}"/>
              </a:ext>
            </a:extLst>
          </p:cNvPr>
          <p:cNvSpPr txBox="1"/>
          <p:nvPr/>
        </p:nvSpPr>
        <p:spPr>
          <a:xfrm rot="16200000">
            <a:off x="-1080000" y="3960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a:t>
            </a:r>
          </a:p>
        </p:txBody>
      </p:sp>
      <p:sp>
        <p:nvSpPr>
          <p:cNvPr id="6" name="CasellaDiTesto 5">
            <a:extLst>
              <a:ext uri="{FF2B5EF4-FFF2-40B4-BE49-F238E27FC236}">
                <a16:creationId xmlns:a16="http://schemas.microsoft.com/office/drawing/2014/main" id="{17FDB45E-1864-FF14-1B12-86A1CD03F2DB}"/>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9" name="CasellaDiTesto 8">
            <a:extLst>
              <a:ext uri="{FF2B5EF4-FFF2-40B4-BE49-F238E27FC236}">
                <a16:creationId xmlns:a16="http://schemas.microsoft.com/office/drawing/2014/main" id="{EC95DD7B-F0E0-2184-C419-FA37529D443B}"/>
              </a:ext>
            </a:extLst>
          </p:cNvPr>
          <p:cNvSpPr txBox="1"/>
          <p:nvPr/>
        </p:nvSpPr>
        <p:spPr>
          <a:xfrm>
            <a:off x="1080000" y="2448000"/>
            <a:ext cx="10440000" cy="1015663"/>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3" action="ppaction://hlinkfile"/>
              </a:rPr>
              <a:t>l’allegato A</a:t>
            </a:r>
            <a:r>
              <a:rPr lang="it-IT" sz="2000" dirty="0">
                <a:solidFill>
                  <a:srgbClr val="002060"/>
                </a:solidFill>
                <a:effectLst/>
                <a:latin typeface="Eurostile" panose="020B0504020202050204" pitchFamily="34" charset="0"/>
              </a:rPr>
              <a:t>, contenente le definizioni degli interventi edilizi di cui al citato art. 3 del D.P.R. 380/2001; </a:t>
            </a:r>
          </a:p>
          <a:p>
            <a:pPr algn="just"/>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4" action="ppaction://hlinkfile"/>
              </a:rPr>
              <a:t>l’allegato B</a:t>
            </a:r>
            <a:r>
              <a:rPr lang="it-IT" sz="2000" dirty="0">
                <a:solidFill>
                  <a:srgbClr val="002060"/>
                </a:solidFill>
                <a:effectLst/>
                <a:latin typeface="Eurostile" panose="020B0504020202050204" pitchFamily="34" charset="0"/>
              </a:rPr>
              <a:t>, contenente l’elencazione e la descrizione delle tipologie di interventi che comportano l’obbligo dell’aggiornamento catastale e di quelle che, invece, appaiono ininfluenti a tal fine. </a:t>
            </a:r>
          </a:p>
        </p:txBody>
      </p:sp>
    </p:spTree>
    <p:extLst>
      <p:ext uri="{BB962C8B-B14F-4D97-AF65-F5344CB8AC3E}">
        <p14:creationId xmlns:p14="http://schemas.microsoft.com/office/powerpoint/2010/main" val="249061082"/>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95CC982-3EE0-CE41-52F9-4D92C3B9BD56}"/>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9E3C9311-7E1A-CF6F-EF11-3FCFBF22B601}"/>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CA95A8D2-7BB5-39DC-73C9-30F1FB6E8041}"/>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A</a:t>
            </a:r>
          </a:p>
        </p:txBody>
      </p:sp>
      <p:sp>
        <p:nvSpPr>
          <p:cNvPr id="6" name="CasellaDiTesto 5">
            <a:extLst>
              <a:ext uri="{FF2B5EF4-FFF2-40B4-BE49-F238E27FC236}">
                <a16:creationId xmlns:a16="http://schemas.microsoft.com/office/drawing/2014/main" id="{AEED2B85-E99A-290D-92E7-C057BCDD920B}"/>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9" name="CasellaDiTesto 8">
            <a:extLst>
              <a:ext uri="{FF2B5EF4-FFF2-40B4-BE49-F238E27FC236}">
                <a16:creationId xmlns:a16="http://schemas.microsoft.com/office/drawing/2014/main" id="{12576515-F3F2-81FC-0FB9-B7FDB7CA96D3}"/>
              </a:ext>
            </a:extLst>
          </p:cNvPr>
          <p:cNvSpPr txBox="1"/>
          <p:nvPr/>
        </p:nvSpPr>
        <p:spPr>
          <a:xfrm>
            <a:off x="1080000" y="2880000"/>
            <a:ext cx="10440000" cy="1631216"/>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a) </a:t>
            </a:r>
            <a:r>
              <a:rPr lang="it-IT" sz="2000" b="1" dirty="0">
                <a:solidFill>
                  <a:srgbClr val="002060"/>
                </a:solidFill>
                <a:latin typeface="Eurostile" panose="020B0504020202050204" pitchFamily="34" charset="0"/>
              </a:rPr>
              <a:t>«interventi di manutenzione ordinaria», </a:t>
            </a:r>
            <a:r>
              <a:rPr lang="it-IT" sz="2000" dirty="0">
                <a:solidFill>
                  <a:srgbClr val="002060"/>
                </a:solidFill>
                <a:effectLst/>
                <a:latin typeface="Eurostile" panose="020B0504020202050204" pitchFamily="34" charset="0"/>
              </a:rPr>
              <a:t>gli interventi edilizi che riguardano le opere di riparazione, rinnovamento e sostituzione delle finiture degli edifici e quelle necessarie ad integrare o mantenere in efficienza gli impianti tecnologici esistenti</a:t>
            </a:r>
            <a:r>
              <a:rPr lang="it-IT" sz="2000" baseline="30000" dirty="0">
                <a:solidFill>
                  <a:srgbClr val="002060"/>
                </a:solidFill>
                <a:effectLst/>
                <a:latin typeface="Eurostile" panose="020B0504020202050204" pitchFamily="34" charset="0"/>
              </a:rPr>
              <a:t>1</a:t>
            </a:r>
            <a:r>
              <a:rPr lang="it-IT" sz="2000" dirty="0">
                <a:solidFill>
                  <a:srgbClr val="002060"/>
                </a:solidFill>
                <a:effectLst/>
                <a:latin typeface="Eurostile" panose="020B0504020202050204" pitchFamily="34" charset="0"/>
              </a:rPr>
              <a:t>; </a:t>
            </a:r>
          </a:p>
        </p:txBody>
      </p:sp>
      <p:sp>
        <p:nvSpPr>
          <p:cNvPr id="2" name="CasellaDiTesto 1">
            <a:extLst>
              <a:ext uri="{FF2B5EF4-FFF2-40B4-BE49-F238E27FC236}">
                <a16:creationId xmlns:a16="http://schemas.microsoft.com/office/drawing/2014/main" id="{54298234-42A0-6177-8BB4-54619CE8F50D}"/>
              </a:ext>
            </a:extLst>
          </p:cNvPr>
          <p:cNvSpPr txBox="1"/>
          <p:nvPr/>
        </p:nvSpPr>
        <p:spPr>
          <a:xfrm>
            <a:off x="1080000" y="4032000"/>
            <a:ext cx="10440000" cy="193899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b) </a:t>
            </a:r>
            <a:r>
              <a:rPr lang="it-IT" sz="2000" b="1" dirty="0">
                <a:solidFill>
                  <a:srgbClr val="002060"/>
                </a:solidFill>
                <a:latin typeface="Eurostile" panose="020B0504020202050204" pitchFamily="34" charset="0"/>
              </a:rPr>
              <a:t>«interventi di manutenzione straordinaria», </a:t>
            </a:r>
            <a:r>
              <a:rPr lang="it-IT" sz="2000" dirty="0">
                <a:solidFill>
                  <a:srgbClr val="002060"/>
                </a:solidFill>
                <a:effectLst/>
                <a:latin typeface="Eurostile" panose="020B0504020202050204" pitchFamily="34" charset="0"/>
              </a:rPr>
              <a:t>le opere e le modifiche necessarie per rinnovare e sostituire parti anche strutturali degli edifici, nonché per realizzare ed integrare i servizi igienico-sanitari e tecnologici, sempre che non alterino i volumi e le superfici delle singole unità immobiliari e non comportino modifiche delle destinazioni di uso</a:t>
            </a:r>
            <a:r>
              <a:rPr lang="it-IT" sz="2000" baseline="30000" dirty="0">
                <a:solidFill>
                  <a:srgbClr val="002060"/>
                </a:solidFill>
                <a:effectLst/>
                <a:latin typeface="Eurostile" panose="020B0504020202050204" pitchFamily="34" charset="0"/>
              </a:rPr>
              <a:t>1</a:t>
            </a:r>
            <a:r>
              <a:rPr lang="it-IT" sz="2000" dirty="0">
                <a:solidFill>
                  <a:srgbClr val="002060"/>
                </a:solidFill>
                <a:effectLst/>
                <a:latin typeface="Eurostile" panose="020B0504020202050204" pitchFamily="34" charset="0"/>
              </a:rPr>
              <a:t>; </a:t>
            </a:r>
          </a:p>
        </p:txBody>
      </p:sp>
      <p:sp>
        <p:nvSpPr>
          <p:cNvPr id="7" name="CasellaDiTesto 6">
            <a:extLst>
              <a:ext uri="{FF2B5EF4-FFF2-40B4-BE49-F238E27FC236}">
                <a16:creationId xmlns:a16="http://schemas.microsoft.com/office/drawing/2014/main" id="{B2DDF2DB-6672-D469-6BE7-24936ACA6477}"/>
              </a:ext>
            </a:extLst>
          </p:cNvPr>
          <p:cNvSpPr txBox="1"/>
          <p:nvPr/>
        </p:nvSpPr>
        <p:spPr>
          <a:xfrm>
            <a:off x="2227332" y="2175828"/>
            <a:ext cx="7766868" cy="677108"/>
          </a:xfrm>
          <a:prstGeom prst="rect">
            <a:avLst/>
          </a:prstGeom>
          <a:noFill/>
        </p:spPr>
        <p:txBody>
          <a:bodyPr wrap="square">
            <a:spAutoFit/>
          </a:bodyPr>
          <a:lstStyle/>
          <a:p>
            <a:pPr algn="ctr"/>
            <a:r>
              <a:rPr lang="it-IT" sz="2000" b="1" dirty="0">
                <a:solidFill>
                  <a:srgbClr val="000000"/>
                </a:solidFill>
                <a:latin typeface="Verdana" panose="020B0604030504040204" pitchFamily="34" charset="0"/>
              </a:rPr>
              <a:t> </a:t>
            </a:r>
            <a:r>
              <a:rPr lang="it-IT" b="1" noProof="0" dirty="0">
                <a:solidFill>
                  <a:srgbClr val="E88A00"/>
                </a:solidFill>
                <a:effectLst>
                  <a:glow rad="127000">
                    <a:schemeClr val="bg1"/>
                  </a:glow>
                </a:effectLst>
                <a:latin typeface="Eurostile" panose="020B0504020202050204" pitchFamily="34" charset="0"/>
              </a:rPr>
              <a:t>Definizioni degli interventi edilizi di cui all’art. 3 del d.p.r. 380/2001 richiamate nella determinazione direttoriale del 16 febbraio 2005 </a:t>
            </a:r>
          </a:p>
        </p:txBody>
      </p:sp>
    </p:spTree>
    <p:extLst>
      <p:ext uri="{BB962C8B-B14F-4D97-AF65-F5344CB8AC3E}">
        <p14:creationId xmlns:p14="http://schemas.microsoft.com/office/powerpoint/2010/main" val="4054979812"/>
      </p:ext>
    </p:extLst>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7FAEDE0-08E1-7C78-37FD-CF11A309DC6E}"/>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B9AD5B96-0393-4E67-C086-8BBC817E5C06}"/>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6" name="CasellaDiTesto 5">
            <a:extLst>
              <a:ext uri="{FF2B5EF4-FFF2-40B4-BE49-F238E27FC236}">
                <a16:creationId xmlns:a16="http://schemas.microsoft.com/office/drawing/2014/main" id="{007C87EF-5932-4DB3-F9F6-3F521F41060B}"/>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2" name="CasellaDiTesto 1">
            <a:extLst>
              <a:ext uri="{FF2B5EF4-FFF2-40B4-BE49-F238E27FC236}">
                <a16:creationId xmlns:a16="http://schemas.microsoft.com/office/drawing/2014/main" id="{625E31A9-C348-C0B6-EA38-DFFAC12464DD}"/>
              </a:ext>
            </a:extLst>
          </p:cNvPr>
          <p:cNvSpPr txBox="1"/>
          <p:nvPr/>
        </p:nvSpPr>
        <p:spPr>
          <a:xfrm>
            <a:off x="1080000" y="2880000"/>
            <a:ext cx="10440000" cy="317009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 </a:t>
            </a:r>
            <a:r>
              <a:rPr lang="it-IT" sz="2000" b="1" dirty="0">
                <a:solidFill>
                  <a:srgbClr val="002060"/>
                </a:solidFill>
                <a:latin typeface="Eurostile" panose="020B0504020202050204" pitchFamily="34" charset="0"/>
              </a:rPr>
              <a:t>«interventi di restauro e di risanamento conservativo», </a:t>
            </a:r>
            <a:r>
              <a:rPr lang="it-IT" sz="2000" dirty="0">
                <a:solidFill>
                  <a:srgbClr val="002060"/>
                </a:solidFill>
                <a:effectLst/>
                <a:latin typeface="Eurostile" panose="020B0504020202050204" pitchFamily="34" charset="0"/>
              </a:rPr>
              <a:t>gli interventi edilizi rivolti a conservare l'organismo edilizio e ad assicurarne la funzionalità mediante un insieme sistematico di opere che, nel rispetto degli elementi tipologici, formali e strutturali dell'organismo stesso, ne consentano destinazioni d'uso con essi compatibili. Tali interventi comprendono il consolidamento, il ripristino e il rinnovo degli elementi costitutivi dell'edificio, l'inserimento degli elementi accessori e degli impianti richiesti dalle esigenze dell'uso, l'eliminazione degli elementi estranei all'organismo edilizio</a:t>
            </a:r>
            <a:r>
              <a:rPr lang="it-IT" sz="2000" baseline="30000" dirty="0">
                <a:solidFill>
                  <a:srgbClr val="002060"/>
                </a:solidFill>
                <a:effectLst/>
                <a:latin typeface="Eurostile" panose="020B0504020202050204" pitchFamily="34" charset="0"/>
              </a:rPr>
              <a:t>1</a:t>
            </a:r>
            <a:r>
              <a:rPr lang="it-IT" sz="2000" dirty="0">
                <a:solidFill>
                  <a:srgbClr val="002060"/>
                </a:solidFill>
                <a:effectLst/>
                <a:latin typeface="Eurostile" panose="020B0504020202050204" pitchFamily="34" charset="0"/>
              </a:rPr>
              <a:t>; </a:t>
            </a:r>
          </a:p>
        </p:txBody>
      </p:sp>
      <p:sp>
        <p:nvSpPr>
          <p:cNvPr id="7" name="CasellaDiTesto 6">
            <a:extLst>
              <a:ext uri="{FF2B5EF4-FFF2-40B4-BE49-F238E27FC236}">
                <a16:creationId xmlns:a16="http://schemas.microsoft.com/office/drawing/2014/main" id="{5EDEF658-813C-DD9E-21B1-9EDE03161C93}"/>
              </a:ext>
            </a:extLst>
          </p:cNvPr>
          <p:cNvSpPr txBox="1"/>
          <p:nvPr/>
        </p:nvSpPr>
        <p:spPr>
          <a:xfrm>
            <a:off x="2227332" y="2175828"/>
            <a:ext cx="7766868" cy="677108"/>
          </a:xfrm>
          <a:prstGeom prst="rect">
            <a:avLst/>
          </a:prstGeom>
          <a:noFill/>
        </p:spPr>
        <p:txBody>
          <a:bodyPr wrap="square">
            <a:spAutoFit/>
          </a:bodyPr>
          <a:lstStyle/>
          <a:p>
            <a:pPr algn="ctr"/>
            <a:r>
              <a:rPr lang="it-IT" sz="2000" b="1" dirty="0">
                <a:solidFill>
                  <a:srgbClr val="000000"/>
                </a:solidFill>
                <a:latin typeface="Verdana" panose="020B0604030504040204" pitchFamily="34" charset="0"/>
              </a:rPr>
              <a:t> </a:t>
            </a:r>
            <a:r>
              <a:rPr lang="it-IT" b="1" noProof="0" dirty="0">
                <a:solidFill>
                  <a:srgbClr val="E88A00"/>
                </a:solidFill>
                <a:effectLst>
                  <a:glow rad="127000">
                    <a:schemeClr val="bg1"/>
                  </a:glow>
                </a:effectLst>
                <a:latin typeface="Eurostile" panose="020B0504020202050204" pitchFamily="34" charset="0"/>
              </a:rPr>
              <a:t>Definizioni degli interventi edilizi di cui all’art. 3 del d.p.r. 380/2001 richiamate nella determinazione direttoriale del 16 febbraio 2005 </a:t>
            </a:r>
          </a:p>
        </p:txBody>
      </p:sp>
      <p:sp>
        <p:nvSpPr>
          <p:cNvPr id="4" name="CasellaDiTesto 3">
            <a:extLst>
              <a:ext uri="{FF2B5EF4-FFF2-40B4-BE49-F238E27FC236}">
                <a16:creationId xmlns:a16="http://schemas.microsoft.com/office/drawing/2014/main" id="{38545CA0-583F-F071-B2CE-6F46A6A7A422}"/>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A</a:t>
            </a:r>
          </a:p>
        </p:txBody>
      </p:sp>
    </p:spTree>
    <p:extLst>
      <p:ext uri="{BB962C8B-B14F-4D97-AF65-F5344CB8AC3E}">
        <p14:creationId xmlns:p14="http://schemas.microsoft.com/office/powerpoint/2010/main" val="2041858915"/>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1D4D112-1BF8-062C-CDC1-18EB6407EDF4}"/>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2A207108-D9DD-E336-EEF7-DCC9A5058D1D}"/>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6" name="CasellaDiTesto 5">
            <a:extLst>
              <a:ext uri="{FF2B5EF4-FFF2-40B4-BE49-F238E27FC236}">
                <a16:creationId xmlns:a16="http://schemas.microsoft.com/office/drawing/2014/main" id="{B8CC7EA9-FFAA-21F6-6624-78A7F71685E2}"/>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2" name="CasellaDiTesto 1">
            <a:extLst>
              <a:ext uri="{FF2B5EF4-FFF2-40B4-BE49-F238E27FC236}">
                <a16:creationId xmlns:a16="http://schemas.microsoft.com/office/drawing/2014/main" id="{EB53811E-563E-2EEB-998C-DC6A66ECCB87}"/>
              </a:ext>
            </a:extLst>
          </p:cNvPr>
          <p:cNvSpPr txBox="1"/>
          <p:nvPr/>
        </p:nvSpPr>
        <p:spPr>
          <a:xfrm>
            <a:off x="1080000" y="2880000"/>
            <a:ext cx="10440000" cy="378565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d) </a:t>
            </a:r>
            <a:r>
              <a:rPr lang="it-IT" sz="2000" b="1" dirty="0">
                <a:solidFill>
                  <a:srgbClr val="002060"/>
                </a:solidFill>
                <a:latin typeface="Eurostile" panose="020B0504020202050204" pitchFamily="34" charset="0"/>
              </a:rPr>
              <a:t>«interventi di ristrutturazione edilizia»</a:t>
            </a:r>
            <a:r>
              <a:rPr lang="it-IT" sz="2000" dirty="0">
                <a:solidFill>
                  <a:srgbClr val="002060"/>
                </a:solidFill>
                <a:effectLst/>
                <a:latin typeface="Eurostile" panose="020B0504020202050204" pitchFamily="34" charset="0"/>
              </a:rPr>
              <a:t>, gli interventi rivolti a trasformare gli organismi edilizi mediante un insieme sistematico di opere che possono portare ad un organismo edilizio in tutto o in parte diverso dal precedente. </a:t>
            </a:r>
          </a:p>
          <a:p>
            <a:pPr algn="just"/>
            <a:r>
              <a:rPr lang="it-IT" sz="2000" dirty="0">
                <a:solidFill>
                  <a:srgbClr val="002060"/>
                </a:solidFill>
                <a:effectLst/>
                <a:latin typeface="Eurostile" panose="020B0504020202050204" pitchFamily="34" charset="0"/>
              </a:rPr>
              <a:t>Tali interventi comprendono il ripristino o la sostituzione di alcuni elementi costitutivi dell'edificio, l'eliminazione, la modifica e l'inserimento di nuovi elementi ed impianti. </a:t>
            </a:r>
          </a:p>
          <a:p>
            <a:pPr algn="just"/>
            <a:r>
              <a:rPr lang="it-IT" sz="2000" dirty="0">
                <a:solidFill>
                  <a:srgbClr val="002060"/>
                </a:solidFill>
                <a:effectLst/>
                <a:latin typeface="Eurostile" panose="020B0504020202050204" pitchFamily="34" charset="0"/>
              </a:rPr>
              <a:t>Nell'ambito degli interventi di ristrutturazione edilizia sono ricompresi anche quelli consistenti nella demolizione e ricostruzione con la stessa volumetria e sagoma di quello preesistente, fatte salve le sole innovazioni necessarie per l'adeguamento alla normativa antisismica</a:t>
            </a:r>
            <a:r>
              <a:rPr lang="it-IT" sz="2000" baseline="30000" dirty="0">
                <a:solidFill>
                  <a:srgbClr val="002060"/>
                </a:solidFill>
                <a:effectLst/>
                <a:latin typeface="Eurostile" panose="020B0504020202050204" pitchFamily="34" charset="0"/>
              </a:rPr>
              <a:t>1</a:t>
            </a:r>
            <a:r>
              <a:rPr lang="it-IT" sz="2000" dirty="0">
                <a:solidFill>
                  <a:srgbClr val="002060"/>
                </a:solidFill>
                <a:effectLst/>
                <a:latin typeface="Eurostile" panose="020B0504020202050204" pitchFamily="34" charset="0"/>
              </a:rPr>
              <a:t>;</a:t>
            </a:r>
          </a:p>
        </p:txBody>
      </p:sp>
      <p:sp>
        <p:nvSpPr>
          <p:cNvPr id="7" name="CasellaDiTesto 6">
            <a:extLst>
              <a:ext uri="{FF2B5EF4-FFF2-40B4-BE49-F238E27FC236}">
                <a16:creationId xmlns:a16="http://schemas.microsoft.com/office/drawing/2014/main" id="{3FAAE23F-C4BB-743D-FE4E-7E9123FAB60D}"/>
              </a:ext>
            </a:extLst>
          </p:cNvPr>
          <p:cNvSpPr txBox="1"/>
          <p:nvPr/>
        </p:nvSpPr>
        <p:spPr>
          <a:xfrm>
            <a:off x="2227332" y="2175828"/>
            <a:ext cx="7766868" cy="677108"/>
          </a:xfrm>
          <a:prstGeom prst="rect">
            <a:avLst/>
          </a:prstGeom>
          <a:noFill/>
        </p:spPr>
        <p:txBody>
          <a:bodyPr wrap="square">
            <a:spAutoFit/>
          </a:bodyPr>
          <a:lstStyle/>
          <a:p>
            <a:pPr algn="ctr"/>
            <a:r>
              <a:rPr lang="it-IT" sz="2000" b="1" dirty="0">
                <a:solidFill>
                  <a:srgbClr val="000000"/>
                </a:solidFill>
                <a:latin typeface="Verdana" panose="020B0604030504040204" pitchFamily="34" charset="0"/>
              </a:rPr>
              <a:t> </a:t>
            </a:r>
            <a:r>
              <a:rPr lang="it-IT" b="1" noProof="0" dirty="0">
                <a:solidFill>
                  <a:srgbClr val="E88A00"/>
                </a:solidFill>
                <a:effectLst>
                  <a:glow rad="127000">
                    <a:schemeClr val="bg1"/>
                  </a:glow>
                </a:effectLst>
                <a:latin typeface="Eurostile" panose="020B0504020202050204" pitchFamily="34" charset="0"/>
              </a:rPr>
              <a:t>Definizioni degli interventi edilizi di cui all’art. 3 del d.p.r. 380/2001 richiamate nella determinazione direttoriale del 16 febbraio 2005 </a:t>
            </a:r>
          </a:p>
        </p:txBody>
      </p:sp>
      <p:sp>
        <p:nvSpPr>
          <p:cNvPr id="4" name="CasellaDiTesto 3">
            <a:extLst>
              <a:ext uri="{FF2B5EF4-FFF2-40B4-BE49-F238E27FC236}">
                <a16:creationId xmlns:a16="http://schemas.microsoft.com/office/drawing/2014/main" id="{322FB503-2B3A-C3EF-0F33-23CD817C1844}"/>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A</a:t>
            </a:r>
          </a:p>
        </p:txBody>
      </p:sp>
    </p:spTree>
    <p:extLst>
      <p:ext uri="{BB962C8B-B14F-4D97-AF65-F5344CB8AC3E}">
        <p14:creationId xmlns:p14="http://schemas.microsoft.com/office/powerpoint/2010/main" val="2882220237"/>
      </p:ext>
    </p:extLst>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1706DE3-07A6-0CF8-E47E-C5C9FF52A4A2}"/>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2990B213-5146-6528-FD2C-8C0B2787ACE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6" name="CasellaDiTesto 5">
            <a:extLst>
              <a:ext uri="{FF2B5EF4-FFF2-40B4-BE49-F238E27FC236}">
                <a16:creationId xmlns:a16="http://schemas.microsoft.com/office/drawing/2014/main" id="{8AB176E2-78CE-B508-E46B-4335B8F7DE77}"/>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2" name="CasellaDiTesto 1">
            <a:extLst>
              <a:ext uri="{FF2B5EF4-FFF2-40B4-BE49-F238E27FC236}">
                <a16:creationId xmlns:a16="http://schemas.microsoft.com/office/drawing/2014/main" id="{B0CB6872-8855-43E7-C72F-41E1CA824E10}"/>
              </a:ext>
            </a:extLst>
          </p:cNvPr>
          <p:cNvSpPr txBox="1"/>
          <p:nvPr/>
        </p:nvSpPr>
        <p:spPr>
          <a:xfrm>
            <a:off x="1080000" y="2880000"/>
            <a:ext cx="10440000" cy="1015663"/>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e) </a:t>
            </a:r>
            <a:r>
              <a:rPr lang="it-IT" sz="2000" b="1" dirty="0">
                <a:solidFill>
                  <a:srgbClr val="002060"/>
                </a:solidFill>
                <a:latin typeface="Eurostile" panose="020B0504020202050204" pitchFamily="34" charset="0"/>
              </a:rPr>
              <a:t>«interventi di nuova costruzione», </a:t>
            </a:r>
            <a:r>
              <a:rPr lang="it-IT" sz="2000" dirty="0">
                <a:solidFill>
                  <a:srgbClr val="002060"/>
                </a:solidFill>
                <a:effectLst/>
                <a:latin typeface="Eurostile" panose="020B0504020202050204" pitchFamily="34" charset="0"/>
              </a:rPr>
              <a:t>gli interventi di trasformazione edilizia e urbanistica del territorio non rientranti nelle categorie definite alle lettere precedenti. </a:t>
            </a:r>
          </a:p>
        </p:txBody>
      </p:sp>
      <p:sp>
        <p:nvSpPr>
          <p:cNvPr id="5" name="CasellaDiTesto 4">
            <a:extLst>
              <a:ext uri="{FF2B5EF4-FFF2-40B4-BE49-F238E27FC236}">
                <a16:creationId xmlns:a16="http://schemas.microsoft.com/office/drawing/2014/main" id="{8F826D2F-1912-1BC9-8530-D43A9A1CCFCC}"/>
              </a:ext>
            </a:extLst>
          </p:cNvPr>
          <p:cNvSpPr txBox="1"/>
          <p:nvPr/>
        </p:nvSpPr>
        <p:spPr>
          <a:xfrm>
            <a:off x="1080000" y="4004941"/>
            <a:ext cx="10440000" cy="1015663"/>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NOTA </a:t>
            </a:r>
            <a:r>
              <a:rPr lang="it-IT" sz="2000" baseline="30000" dirty="0">
                <a:solidFill>
                  <a:srgbClr val="002060"/>
                </a:solidFill>
                <a:effectLst/>
                <a:latin typeface="Eurostile" panose="020B0504020202050204" pitchFamily="34" charset="0"/>
              </a:rPr>
              <a:t>1</a:t>
            </a:r>
            <a:r>
              <a:rPr lang="it-IT" sz="2000" dirty="0">
                <a:solidFill>
                  <a:srgbClr val="002060"/>
                </a:solidFill>
                <a:effectLst/>
                <a:latin typeface="Eurostile" panose="020B0504020202050204" pitchFamily="34" charset="0"/>
              </a:rPr>
              <a:t>: con riferimento agli interventi di cui alle lettere a), b), c) e d) sono state sottolineate le </a:t>
            </a:r>
            <a:r>
              <a:rPr lang="it-IT" sz="2000" u="sng" dirty="0">
                <a:solidFill>
                  <a:srgbClr val="002060"/>
                </a:solidFill>
                <a:effectLst/>
                <a:latin typeface="Eurostile" panose="020B0504020202050204" pitchFamily="34" charset="0"/>
              </a:rPr>
              <a:t>opere maggiormente significative ai fini della variazione del classamento. </a:t>
            </a:r>
          </a:p>
        </p:txBody>
      </p:sp>
      <p:sp>
        <p:nvSpPr>
          <p:cNvPr id="4" name="CasellaDiTesto 3">
            <a:extLst>
              <a:ext uri="{FF2B5EF4-FFF2-40B4-BE49-F238E27FC236}">
                <a16:creationId xmlns:a16="http://schemas.microsoft.com/office/drawing/2014/main" id="{83D1E66D-0CD7-000E-A286-93BE43F7EFB2}"/>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A</a:t>
            </a:r>
          </a:p>
        </p:txBody>
      </p:sp>
      <p:sp>
        <p:nvSpPr>
          <p:cNvPr id="8" name="CasellaDiTesto 7">
            <a:extLst>
              <a:ext uri="{FF2B5EF4-FFF2-40B4-BE49-F238E27FC236}">
                <a16:creationId xmlns:a16="http://schemas.microsoft.com/office/drawing/2014/main" id="{D48AD1D0-24FE-8BAC-43E9-56157B7A7A09}"/>
              </a:ext>
            </a:extLst>
          </p:cNvPr>
          <p:cNvSpPr txBox="1"/>
          <p:nvPr/>
        </p:nvSpPr>
        <p:spPr>
          <a:xfrm>
            <a:off x="2227332" y="2175828"/>
            <a:ext cx="7766868" cy="677108"/>
          </a:xfrm>
          <a:prstGeom prst="rect">
            <a:avLst/>
          </a:prstGeom>
          <a:noFill/>
        </p:spPr>
        <p:txBody>
          <a:bodyPr wrap="square">
            <a:spAutoFit/>
          </a:bodyPr>
          <a:lstStyle/>
          <a:p>
            <a:pPr algn="ctr"/>
            <a:r>
              <a:rPr lang="it-IT" sz="2000" b="1" dirty="0">
                <a:solidFill>
                  <a:srgbClr val="000000"/>
                </a:solidFill>
                <a:latin typeface="Verdana" panose="020B0604030504040204" pitchFamily="34" charset="0"/>
              </a:rPr>
              <a:t> </a:t>
            </a:r>
            <a:r>
              <a:rPr lang="it-IT" b="1" noProof="0" dirty="0">
                <a:solidFill>
                  <a:srgbClr val="E88A00"/>
                </a:solidFill>
                <a:effectLst>
                  <a:glow rad="127000">
                    <a:schemeClr val="bg1"/>
                  </a:glow>
                </a:effectLst>
                <a:latin typeface="Eurostile" panose="020B0504020202050204" pitchFamily="34" charset="0"/>
              </a:rPr>
              <a:t>Definizioni degli interventi edilizi di cui all’art. 3 del d.p.r. 380/2001 richiamate nella determinazione direttoriale del 16 febbraio 2005 </a:t>
            </a:r>
          </a:p>
        </p:txBody>
      </p:sp>
    </p:spTree>
    <p:extLst>
      <p:ext uri="{BB962C8B-B14F-4D97-AF65-F5344CB8AC3E}">
        <p14:creationId xmlns:p14="http://schemas.microsoft.com/office/powerpoint/2010/main" val="2431756952"/>
      </p:ext>
    </p:extLst>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41D34F5-3610-01C6-2A26-35A532C50725}"/>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C3EBE894-9B86-491D-CCA6-C54FBBFA4570}"/>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CBB34785-78CC-BBA4-E429-A7556E49AB74}"/>
              </a:ext>
            </a:extLst>
          </p:cNvPr>
          <p:cNvSpPr txBox="1"/>
          <p:nvPr/>
        </p:nvSpPr>
        <p:spPr>
          <a:xfrm>
            <a:off x="1080000" y="2880000"/>
            <a:ext cx="10440000" cy="2554545"/>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Premesso che, in base alle norme ed istruzioni catastali, </a:t>
            </a:r>
            <a:r>
              <a:rPr lang="it-IT" sz="2000" b="1" dirty="0">
                <a:solidFill>
                  <a:srgbClr val="002060"/>
                </a:solidFill>
                <a:latin typeface="Eurostile" panose="020B0504020202050204" pitchFamily="34" charset="0"/>
              </a:rPr>
              <a:t>l’attribuzione di nuovi classamenti viene operata </a:t>
            </a:r>
            <a:r>
              <a:rPr lang="it-IT" sz="2000" dirty="0">
                <a:solidFill>
                  <a:srgbClr val="002060"/>
                </a:solidFill>
                <a:effectLst/>
                <a:latin typeface="Eurostile" panose="020B0504020202050204" pitchFamily="34" charset="0"/>
              </a:rPr>
              <a:t>in tutti i casi di nuova costruzione e </a:t>
            </a:r>
            <a:r>
              <a:rPr lang="it-IT" sz="2000" b="1" dirty="0">
                <a:solidFill>
                  <a:srgbClr val="002060"/>
                </a:solidFill>
                <a:latin typeface="Eurostile" panose="020B0504020202050204" pitchFamily="34" charset="0"/>
              </a:rPr>
              <a:t>nelle variazioni del patrimonio esistente concernenti la geometria ovvero i caratteri intrinseci ed estrinseci dell’unità immobiliare</a:t>
            </a:r>
            <a:r>
              <a:rPr lang="it-IT" sz="2000" dirty="0">
                <a:solidFill>
                  <a:srgbClr val="002060"/>
                </a:solidFill>
                <a:effectLst/>
                <a:latin typeface="Eurostile" panose="020B0504020202050204" pitchFamily="34" charset="0"/>
              </a:rPr>
              <a:t>, incidenti sulla rendita catastale, si riepilogano e si precisano di seguito gli interventi che di norma comportano l’obbligo di un aggiornamento catastale (</a:t>
            </a:r>
            <a:r>
              <a:rPr lang="it-IT" sz="2000" b="1" dirty="0">
                <a:solidFill>
                  <a:srgbClr val="002060"/>
                </a:solidFill>
                <a:latin typeface="Eurostile" panose="020B0504020202050204" pitchFamily="34" charset="0"/>
              </a:rPr>
              <a:t>A</a:t>
            </a:r>
            <a:r>
              <a:rPr lang="it-IT" sz="2000" dirty="0">
                <a:solidFill>
                  <a:srgbClr val="002060"/>
                </a:solidFill>
                <a:effectLst/>
                <a:latin typeface="Eurostile" panose="020B0504020202050204" pitchFamily="34" charset="0"/>
              </a:rPr>
              <a:t>) e quelli invece ininfluenti a tal fine (</a:t>
            </a:r>
            <a:r>
              <a:rPr lang="it-IT" sz="2000" b="1" dirty="0">
                <a:solidFill>
                  <a:srgbClr val="002060"/>
                </a:solidFill>
                <a:latin typeface="Eurostile" panose="020B0504020202050204" pitchFamily="34" charset="0"/>
              </a:rPr>
              <a:t>B</a:t>
            </a:r>
            <a:r>
              <a:rPr lang="it-IT" sz="2000" dirty="0">
                <a:solidFill>
                  <a:srgbClr val="002060"/>
                </a:solidFill>
                <a:effectLst/>
                <a:latin typeface="Eurostile" panose="020B0504020202050204" pitchFamily="34" charset="0"/>
              </a:rPr>
              <a:t>). </a:t>
            </a:r>
          </a:p>
        </p:txBody>
      </p:sp>
      <p:sp>
        <p:nvSpPr>
          <p:cNvPr id="7" name="CasellaDiTesto 6">
            <a:extLst>
              <a:ext uri="{FF2B5EF4-FFF2-40B4-BE49-F238E27FC236}">
                <a16:creationId xmlns:a16="http://schemas.microsoft.com/office/drawing/2014/main" id="{95144B00-1D05-D33C-58F4-9BB67D016B1F}"/>
              </a:ext>
            </a:extLst>
          </p:cNvPr>
          <p:cNvSpPr txBox="1"/>
          <p:nvPr/>
        </p:nvSpPr>
        <p:spPr>
          <a:xfrm>
            <a:off x="2227332" y="2175829"/>
            <a:ext cx="7766868" cy="646331"/>
          </a:xfrm>
          <a:prstGeom prst="rect">
            <a:avLst/>
          </a:prstGeom>
          <a:noFill/>
        </p:spPr>
        <p:txBody>
          <a:bodyPr wrap="square">
            <a:spAutoFit/>
          </a:bodyPr>
          <a:lstStyle/>
          <a:p>
            <a:pPr algn="ctr"/>
            <a:r>
              <a:rPr lang="it-IT" dirty="0">
                <a:solidFill>
                  <a:srgbClr val="000000"/>
                </a:solidFill>
                <a:latin typeface="Verdana" panose="020B0604030504040204" pitchFamily="34" charset="0"/>
              </a:rPr>
              <a:t> </a:t>
            </a:r>
            <a:r>
              <a:rPr lang="it-IT" b="1" dirty="0">
                <a:solidFill>
                  <a:srgbClr val="E88A00"/>
                </a:solidFill>
                <a:effectLst>
                  <a:glow rad="127000">
                    <a:schemeClr val="bg1"/>
                  </a:glow>
                </a:effectLst>
                <a:latin typeface="Eurostile" panose="020B0504020202050204" pitchFamily="34" charset="0"/>
              </a:rPr>
              <a:t>A</a:t>
            </a:r>
            <a:r>
              <a:rPr lang="it-IT" b="1" noProof="0" dirty="0">
                <a:solidFill>
                  <a:srgbClr val="E88A00"/>
                </a:solidFill>
                <a:effectLst>
                  <a:glow rad="127000">
                    <a:schemeClr val="bg1"/>
                  </a:glow>
                </a:effectLst>
                <a:latin typeface="Eurostile" panose="020B0504020202050204" pitchFamily="34" charset="0"/>
              </a:rPr>
              <a:t>ttribuzione di nuovo classamento in relazione agli</a:t>
            </a:r>
          </a:p>
          <a:p>
            <a:pPr algn="ctr"/>
            <a:r>
              <a:rPr lang="it-IT" b="1" noProof="0" dirty="0">
                <a:solidFill>
                  <a:srgbClr val="E88A00"/>
                </a:solidFill>
                <a:effectLst>
                  <a:glow rad="127000">
                    <a:schemeClr val="bg1"/>
                  </a:glow>
                </a:effectLst>
                <a:latin typeface="Eurostile" panose="020B0504020202050204" pitchFamily="34" charset="0"/>
              </a:rPr>
              <a:t> interventi edilizi richiamati nell’allegato A</a:t>
            </a:r>
          </a:p>
        </p:txBody>
      </p:sp>
      <p:sp>
        <p:nvSpPr>
          <p:cNvPr id="5" name="CasellaDiTesto 4">
            <a:extLst>
              <a:ext uri="{FF2B5EF4-FFF2-40B4-BE49-F238E27FC236}">
                <a16:creationId xmlns:a16="http://schemas.microsoft.com/office/drawing/2014/main" id="{E7330954-BC36-CC27-1E02-D4DA347AEB8D}"/>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t>
            </a:r>
          </a:p>
        </p:txBody>
      </p:sp>
      <p:sp>
        <p:nvSpPr>
          <p:cNvPr id="4" name="CasellaDiTesto 3">
            <a:extLst>
              <a:ext uri="{FF2B5EF4-FFF2-40B4-BE49-F238E27FC236}">
                <a16:creationId xmlns:a16="http://schemas.microsoft.com/office/drawing/2014/main" id="{BAEFD49D-EB3D-6E04-7245-678B3F17EAA7}"/>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Tree>
    <p:extLst>
      <p:ext uri="{BB962C8B-B14F-4D97-AF65-F5344CB8AC3E}">
        <p14:creationId xmlns:p14="http://schemas.microsoft.com/office/powerpoint/2010/main" val="3685867215"/>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56935A1-52A5-2142-9EFF-60FB03054315}"/>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396EA278-B069-8F9D-1ECF-90FDCF5EF8DC}"/>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DA6EE9FF-7B23-AFB9-800C-CE96B6892A2E}"/>
              </a:ext>
            </a:extLst>
          </p:cNvPr>
          <p:cNvSpPr txBox="1"/>
          <p:nvPr/>
        </p:nvSpPr>
        <p:spPr>
          <a:xfrm>
            <a:off x="1080000" y="2880000"/>
            <a:ext cx="10440000" cy="378565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A1) – unità immobiliare </a:t>
            </a:r>
            <a:endParaRPr lang="it-IT" sz="2000" dirty="0">
              <a:solidFill>
                <a:srgbClr val="002060"/>
              </a:solidFill>
              <a:latin typeface="Eurostile" panose="020B0504020202050204" pitchFamily="34" charset="0"/>
            </a:endParaRPr>
          </a:p>
          <a:p>
            <a:pPr algn="just"/>
            <a:r>
              <a:rPr lang="it-IT" sz="2000" dirty="0">
                <a:solidFill>
                  <a:srgbClr val="002060"/>
                </a:solidFill>
                <a:effectLst/>
                <a:latin typeface="Eurostile" panose="020B0504020202050204" pitchFamily="34" charset="0"/>
              </a:rPr>
              <a:t>a) le costruzioni di nuove unità immobiliari fuori terra ed interrate; </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b) gli ampliamenti delle unità immobiliari esistenti fuori terra ed interrate, con variazione della sagoma esterna dell’edificio ovvero della costruzione interrata, conseguenti per esempio, a: </a:t>
            </a:r>
          </a:p>
          <a:p>
            <a:pPr lvl="1" algn="just"/>
            <a:r>
              <a:rPr lang="it-IT" sz="2000" dirty="0">
                <a:solidFill>
                  <a:srgbClr val="002060"/>
                </a:solidFill>
                <a:effectLst/>
                <a:latin typeface="Eurostile" panose="020B0504020202050204" pitchFamily="34" charset="0"/>
              </a:rPr>
              <a:t>• sopraelevazione con realizzazione di nuovi vani; </a:t>
            </a:r>
          </a:p>
          <a:p>
            <a:pPr lvl="1" algn="just"/>
            <a:r>
              <a:rPr lang="it-IT" sz="2000" dirty="0">
                <a:solidFill>
                  <a:srgbClr val="002060"/>
                </a:solidFill>
                <a:effectLst/>
                <a:latin typeface="Eurostile" panose="020B0504020202050204" pitchFamily="34" charset="0"/>
              </a:rPr>
              <a:t>• costruzione di vani in adiacenza; </a:t>
            </a:r>
          </a:p>
          <a:p>
            <a:pPr lvl="1" algn="just"/>
            <a:r>
              <a:rPr lang="it-IT" sz="2000" dirty="0">
                <a:solidFill>
                  <a:srgbClr val="002060"/>
                </a:solidFill>
                <a:effectLst/>
                <a:latin typeface="Eurostile" panose="020B0504020202050204" pitchFamily="34" charset="0"/>
              </a:rPr>
              <a:t>• chiusura e trasformazione di un terrazzo in un vano principale o accessorio; </a:t>
            </a:r>
          </a:p>
        </p:txBody>
      </p:sp>
      <p:sp>
        <p:nvSpPr>
          <p:cNvPr id="8" name="CasellaDiTesto 7">
            <a:extLst>
              <a:ext uri="{FF2B5EF4-FFF2-40B4-BE49-F238E27FC236}">
                <a16:creationId xmlns:a16="http://schemas.microsoft.com/office/drawing/2014/main" id="{3C6E553F-41A8-EE55-ED2A-1F853FBCFF28}"/>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B-A1</a:t>
            </a:r>
          </a:p>
        </p:txBody>
      </p:sp>
      <p:sp>
        <p:nvSpPr>
          <p:cNvPr id="4" name="CasellaDiTesto 3">
            <a:extLst>
              <a:ext uri="{FF2B5EF4-FFF2-40B4-BE49-F238E27FC236}">
                <a16:creationId xmlns:a16="http://schemas.microsoft.com/office/drawing/2014/main" id="{57B68C12-480C-6CB7-09BD-1B29AD8F033D}"/>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FB33D57B-94E2-311F-B67F-C01CC67E6E49}"/>
              </a:ext>
            </a:extLst>
          </p:cNvPr>
          <p:cNvSpPr txBox="1"/>
          <p:nvPr/>
        </p:nvSpPr>
        <p:spPr>
          <a:xfrm>
            <a:off x="2227332" y="2132857"/>
            <a:ext cx="7766868" cy="646331"/>
          </a:xfrm>
          <a:prstGeom prst="rect">
            <a:avLst/>
          </a:prstGeom>
          <a:noFill/>
        </p:spPr>
        <p:txBody>
          <a:bodyPr wrap="square">
            <a:spAutoFit/>
          </a:bodyPr>
          <a:lstStyle/>
          <a:p>
            <a:pPr algn="just"/>
            <a:r>
              <a:rPr lang="it-IT" b="1" noProof="0" dirty="0">
                <a:solidFill>
                  <a:srgbClr val="E88A00"/>
                </a:solidFill>
                <a:effectLst>
                  <a:glow rad="127000">
                    <a:schemeClr val="bg1"/>
                  </a:glow>
                </a:effectLst>
                <a:latin typeface="Eurostile" panose="020B0504020202050204" pitchFamily="34" charset="0"/>
              </a:rPr>
              <a:t>A – Tipologie di interventi influenti sul classamento e sulla rendita             catastale</a:t>
            </a:r>
          </a:p>
        </p:txBody>
      </p:sp>
    </p:spTree>
    <p:extLst>
      <p:ext uri="{BB962C8B-B14F-4D97-AF65-F5344CB8AC3E}">
        <p14:creationId xmlns:p14="http://schemas.microsoft.com/office/powerpoint/2010/main" val="3524543361"/>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124D59C-2D14-7B1B-8643-883844451434}"/>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F470D15D-39B0-4C73-2FF5-D68F6388EC41}"/>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7D62F617-8DE6-E843-49FC-B9073664091A}"/>
              </a:ext>
            </a:extLst>
          </p:cNvPr>
          <p:cNvSpPr txBox="1"/>
          <p:nvPr/>
        </p:nvSpPr>
        <p:spPr>
          <a:xfrm>
            <a:off x="1080000" y="2880000"/>
            <a:ext cx="10440000" cy="430887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 le variazioni di superficie delle unità immobiliari, conseguenti di norma ad interventi di ristrutturazione edilizia o manutenzione straordinaria, senza variazione della sagoma esterna dell’edificio ovvero della costruzione interrata.</a:t>
            </a:r>
          </a:p>
          <a:p>
            <a:pPr algn="just"/>
            <a:r>
              <a:rPr lang="it-IT" sz="2000" dirty="0">
                <a:solidFill>
                  <a:srgbClr val="002060"/>
                </a:solidFill>
                <a:effectLst/>
                <a:latin typeface="Eurostile" panose="020B0504020202050204" pitchFamily="34" charset="0"/>
              </a:rPr>
              <a:t>Esempi:</a:t>
            </a:r>
          </a:p>
          <a:p>
            <a:pPr marL="342900" indent="-342900" algn="just">
              <a:buFont typeface="Arial" panose="020B0604020202020204" pitchFamily="34" charset="0"/>
              <a:buChar char="•"/>
            </a:pPr>
            <a:r>
              <a:rPr lang="it-IT" sz="2000" dirty="0">
                <a:solidFill>
                  <a:srgbClr val="002060"/>
                </a:solidFill>
                <a:effectLst/>
                <a:latin typeface="Eurostile" panose="020B0504020202050204" pitchFamily="34" charset="0"/>
              </a:rPr>
              <a:t>frazionamento di una unità immobiliare con generazione di due o più unità;</a:t>
            </a:r>
          </a:p>
          <a:p>
            <a:pPr marL="342900" indent="-342900" algn="just">
              <a:buFont typeface="Arial" panose="020B0604020202020204" pitchFamily="34" charset="0"/>
              <a:buChar char="•"/>
            </a:pPr>
            <a:r>
              <a:rPr lang="it-IT" sz="2000" dirty="0">
                <a:solidFill>
                  <a:srgbClr val="002060"/>
                </a:solidFill>
                <a:effectLst/>
                <a:latin typeface="Eurostile" panose="020B0504020202050204" pitchFamily="34" charset="0"/>
              </a:rPr>
              <a:t>fusione di due o più unità immobiliari;</a:t>
            </a:r>
          </a:p>
          <a:p>
            <a:pPr marL="342900" indent="-342900" algn="just">
              <a:buFont typeface="Arial" panose="020B0604020202020204" pitchFamily="34" charset="0"/>
              <a:buChar char="•"/>
            </a:pPr>
            <a:r>
              <a:rPr lang="it-IT" sz="2000" dirty="0">
                <a:solidFill>
                  <a:srgbClr val="002060"/>
                </a:solidFill>
                <a:effectLst/>
                <a:latin typeface="Eurostile" panose="020B0504020202050204" pitchFamily="34" charset="0"/>
              </a:rPr>
              <a:t>modifica del perimetro di due unità contigue, a seguito del trasferimento di uno o più vani da un’unità all’altra; </a:t>
            </a:r>
          </a:p>
          <a:p>
            <a:pPr marL="342900" indent="-342900" algn="just">
              <a:buFont typeface="Arial" panose="020B0604020202020204" pitchFamily="34" charset="0"/>
              <a:buChar char="•"/>
            </a:pPr>
            <a:r>
              <a:rPr lang="it-IT" sz="2000" dirty="0">
                <a:solidFill>
                  <a:srgbClr val="002060"/>
                </a:solidFill>
                <a:effectLst/>
                <a:latin typeface="Eurostile" panose="020B0504020202050204" pitchFamily="34" charset="0"/>
              </a:rPr>
              <a:t>ampliamento della superficie di un’unità immobiliare determinata dalla creazione di solai o soppalchi praticabili all’interno della volumetria della u.i. medesima; </a:t>
            </a:r>
          </a:p>
          <a:p>
            <a:pPr lvl="1" algn="just"/>
            <a:endParaRPr lang="it-IT" sz="1400" dirty="0">
              <a:solidFill>
                <a:srgbClr val="002060"/>
              </a:solidFill>
              <a:effectLst/>
              <a:latin typeface="Eurostile" panose="020B0504020202050204" pitchFamily="34" charset="0"/>
            </a:endParaRPr>
          </a:p>
        </p:txBody>
      </p:sp>
      <p:sp>
        <p:nvSpPr>
          <p:cNvPr id="7" name="CasellaDiTesto 6">
            <a:extLst>
              <a:ext uri="{FF2B5EF4-FFF2-40B4-BE49-F238E27FC236}">
                <a16:creationId xmlns:a16="http://schemas.microsoft.com/office/drawing/2014/main" id="{84C9F160-FF44-93B5-B602-FB2873CBD22F}"/>
              </a:ext>
            </a:extLst>
          </p:cNvPr>
          <p:cNvSpPr txBox="1"/>
          <p:nvPr/>
        </p:nvSpPr>
        <p:spPr>
          <a:xfrm>
            <a:off x="2227332" y="2132857"/>
            <a:ext cx="7766868" cy="646331"/>
          </a:xfrm>
          <a:prstGeom prst="rect">
            <a:avLst/>
          </a:prstGeom>
          <a:noFill/>
        </p:spPr>
        <p:txBody>
          <a:bodyPr wrap="square">
            <a:spAutoFit/>
          </a:bodyPr>
          <a:lstStyle/>
          <a:p>
            <a:pPr algn="just"/>
            <a:r>
              <a:rPr lang="it-IT" b="1" noProof="0" dirty="0">
                <a:solidFill>
                  <a:srgbClr val="E88A00"/>
                </a:solidFill>
                <a:effectLst>
                  <a:glow rad="127000">
                    <a:schemeClr val="bg1"/>
                  </a:glow>
                </a:effectLst>
                <a:latin typeface="Eurostile" panose="020B0504020202050204" pitchFamily="34" charset="0"/>
              </a:rPr>
              <a:t>A – Tipologie di interventi influenti sul classamento e sulla rendita             catastale</a:t>
            </a:r>
          </a:p>
        </p:txBody>
      </p:sp>
      <p:sp>
        <p:nvSpPr>
          <p:cNvPr id="4" name="CasellaDiTesto 3">
            <a:extLst>
              <a:ext uri="{FF2B5EF4-FFF2-40B4-BE49-F238E27FC236}">
                <a16:creationId xmlns:a16="http://schemas.microsoft.com/office/drawing/2014/main" id="{0DDE3DEC-2C87-2B56-38C7-7D2C06463018}"/>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8" name="CasellaDiTesto 7">
            <a:extLst>
              <a:ext uri="{FF2B5EF4-FFF2-40B4-BE49-F238E27FC236}">
                <a16:creationId xmlns:a16="http://schemas.microsoft.com/office/drawing/2014/main" id="{7716A452-D806-2A56-597B-495288BEF078}"/>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B-A1</a:t>
            </a:r>
          </a:p>
        </p:txBody>
      </p:sp>
    </p:spTree>
    <p:extLst>
      <p:ext uri="{BB962C8B-B14F-4D97-AF65-F5344CB8AC3E}">
        <p14:creationId xmlns:p14="http://schemas.microsoft.com/office/powerpoint/2010/main" val="78956844"/>
      </p:ext>
    </p:extLst>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6933B71-DBE2-496B-0A4C-5998DB46E1F0}"/>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2852B06D-2FF9-0895-B308-C6C1C5BF40CC}"/>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AB385DBF-0F3D-A9EB-3860-BA216F047B71}"/>
              </a:ext>
            </a:extLst>
          </p:cNvPr>
          <p:cNvSpPr txBox="1"/>
          <p:nvPr/>
        </p:nvSpPr>
        <p:spPr>
          <a:xfrm>
            <a:off x="1080000" y="2880000"/>
            <a:ext cx="10440000" cy="369331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d) le variazioni interne alle unità immobiliari, con ridistribuzione e modificazione del numero dei vani principali e/o accessori; </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e) le variazioni di destinazione d’uso delle unità immobiliari; </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f) gli interventi di riqualificazione delle unità immobiliari, comportanti la realizzazione o l’integrazione di servizi igienici; </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g) altri interventi significativi di riqualificazione delle unità immobiliari (installazione o integrazione degli impianti, miglioramento delle finiture, </a:t>
            </a:r>
            <a:r>
              <a:rPr lang="it-IT" sz="2000" dirty="0" err="1">
                <a:solidFill>
                  <a:srgbClr val="002060"/>
                </a:solidFill>
                <a:effectLst/>
                <a:latin typeface="Eurostile" panose="020B0504020202050204" pitchFamily="34" charset="0"/>
              </a:rPr>
              <a:t>ecc</a:t>
            </a:r>
            <a:r>
              <a:rPr lang="it-IT" sz="2000" dirty="0">
                <a:solidFill>
                  <a:srgbClr val="002060"/>
                </a:solidFill>
                <a:effectLst/>
                <a:latin typeface="Eurostile" panose="020B0504020202050204" pitchFamily="34" charset="0"/>
              </a:rPr>
              <a:t>….). </a:t>
            </a:r>
          </a:p>
          <a:p>
            <a:pPr lvl="1" algn="just"/>
            <a:endParaRPr lang="it-IT" sz="1400" dirty="0">
              <a:solidFill>
                <a:srgbClr val="002060"/>
              </a:solidFill>
              <a:effectLst/>
              <a:latin typeface="Eurostile" panose="020B0504020202050204" pitchFamily="34" charset="0"/>
            </a:endParaRPr>
          </a:p>
        </p:txBody>
      </p:sp>
      <p:sp>
        <p:nvSpPr>
          <p:cNvPr id="7" name="CasellaDiTesto 6">
            <a:extLst>
              <a:ext uri="{FF2B5EF4-FFF2-40B4-BE49-F238E27FC236}">
                <a16:creationId xmlns:a16="http://schemas.microsoft.com/office/drawing/2014/main" id="{01581242-460E-587D-EA87-BA1E995AD8CB}"/>
              </a:ext>
            </a:extLst>
          </p:cNvPr>
          <p:cNvSpPr txBox="1"/>
          <p:nvPr/>
        </p:nvSpPr>
        <p:spPr>
          <a:xfrm>
            <a:off x="2227332" y="2175829"/>
            <a:ext cx="7766868" cy="646331"/>
          </a:xfrm>
          <a:prstGeom prst="rect">
            <a:avLst/>
          </a:prstGeom>
          <a:noFill/>
        </p:spPr>
        <p:txBody>
          <a:bodyPr wrap="square">
            <a:spAutoFit/>
          </a:bodyPr>
          <a:lstStyle/>
          <a:p>
            <a:pPr algn="just"/>
            <a:r>
              <a:rPr lang="it-IT" b="1" noProof="0" dirty="0">
                <a:solidFill>
                  <a:srgbClr val="E88A00"/>
                </a:solidFill>
                <a:effectLst>
                  <a:glow rad="127000">
                    <a:schemeClr val="bg1"/>
                  </a:glow>
                </a:effectLst>
                <a:latin typeface="Eurostile" panose="020B0504020202050204" pitchFamily="34" charset="0"/>
              </a:rPr>
              <a:t>A – Tipologie di interventi influenti sul classamento e sulla rendita             catastale</a:t>
            </a:r>
          </a:p>
        </p:txBody>
      </p:sp>
      <p:sp>
        <p:nvSpPr>
          <p:cNvPr id="5" name="CasellaDiTesto 4">
            <a:extLst>
              <a:ext uri="{FF2B5EF4-FFF2-40B4-BE49-F238E27FC236}">
                <a16:creationId xmlns:a16="http://schemas.microsoft.com/office/drawing/2014/main" id="{4A6F2775-9E1B-1DC1-42EF-2265EB64E928}"/>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8" name="CasellaDiTesto 7">
            <a:extLst>
              <a:ext uri="{FF2B5EF4-FFF2-40B4-BE49-F238E27FC236}">
                <a16:creationId xmlns:a16="http://schemas.microsoft.com/office/drawing/2014/main" id="{5AFA6983-1664-A790-EC61-379ABF55D5EE}"/>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B-A1</a:t>
            </a:r>
          </a:p>
        </p:txBody>
      </p:sp>
    </p:spTree>
    <p:extLst>
      <p:ext uri="{BB962C8B-B14F-4D97-AF65-F5344CB8AC3E}">
        <p14:creationId xmlns:p14="http://schemas.microsoft.com/office/powerpoint/2010/main" val="3736576721"/>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26DB71E-CF66-5D8E-80DF-403204BC094E}"/>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1FD9AC56-05B1-5E22-2DB3-08297CFE921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5" name="CasellaDiTesto 14">
            <a:extLst>
              <a:ext uri="{FF2B5EF4-FFF2-40B4-BE49-F238E27FC236}">
                <a16:creationId xmlns:a16="http://schemas.microsoft.com/office/drawing/2014/main" id="{9C0DFD27-AB5C-2431-2DB1-9F0B17DC95FC}"/>
              </a:ext>
            </a:extLst>
          </p:cNvPr>
          <p:cNvSpPr txBox="1"/>
          <p:nvPr/>
        </p:nvSpPr>
        <p:spPr>
          <a:xfrm>
            <a:off x="2279650" y="1438276"/>
            <a:ext cx="7632700" cy="584775"/>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LEGGE 30 dicembre 2023 n° 213 </a:t>
            </a:r>
          </a:p>
        </p:txBody>
      </p:sp>
      <p:sp>
        <p:nvSpPr>
          <p:cNvPr id="7" name="CasellaDiTesto 6">
            <a:extLst>
              <a:ext uri="{FF2B5EF4-FFF2-40B4-BE49-F238E27FC236}">
                <a16:creationId xmlns:a16="http://schemas.microsoft.com/office/drawing/2014/main" id="{C7CD07F9-9BE6-A2E5-A1AE-3FE4AA59B6BB}"/>
              </a:ext>
            </a:extLst>
          </p:cNvPr>
          <p:cNvSpPr txBox="1"/>
          <p:nvPr/>
        </p:nvSpPr>
        <p:spPr>
          <a:xfrm>
            <a:off x="1080000" y="2700000"/>
            <a:ext cx="10441159" cy="2554545"/>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L'Agenzia delle entrate</a:t>
            </a:r>
            <a:r>
              <a:rPr lang="it-IT" sz="2000" dirty="0">
                <a:solidFill>
                  <a:srgbClr val="002060"/>
                </a:solidFill>
                <a:effectLst/>
                <a:latin typeface="Eurostile" panose="020B0504020202050204" pitchFamily="34" charset="0"/>
              </a:rPr>
              <a:t>, con riferimento alle unità immobiliari oggetto degli interventi di cui all'articolo 119 del decreto legge 19 maggio 2020, n. 34, convertito, con modificazioni, dalla legge 17 luglio 2020, n. 77, </a:t>
            </a:r>
            <a:r>
              <a:rPr lang="it-IT" sz="2000" b="1" dirty="0">
                <a:solidFill>
                  <a:srgbClr val="002060"/>
                </a:solidFill>
                <a:latin typeface="Eurostile" panose="020B0504020202050204" pitchFamily="34" charset="0"/>
              </a:rPr>
              <a:t>verifica</a:t>
            </a:r>
            <a:r>
              <a:rPr lang="it-IT" sz="2000" dirty="0">
                <a:solidFill>
                  <a:srgbClr val="002060"/>
                </a:solidFill>
                <a:effectLst/>
                <a:latin typeface="Eurostile" panose="020B0504020202050204" pitchFamily="34" charset="0"/>
              </a:rPr>
              <a:t>, sulla base di specifiche liste selettive elaborate con l'utilizzo delle moderne tecnologie di interoperabilità e analisi delle banche dati, </a:t>
            </a:r>
            <a:r>
              <a:rPr lang="it-IT" sz="2000" b="1" dirty="0">
                <a:solidFill>
                  <a:srgbClr val="002060"/>
                </a:solidFill>
                <a:latin typeface="Eurostile" panose="020B0504020202050204" pitchFamily="34" charset="0"/>
              </a:rPr>
              <a:t>se sia stata presentata, ove prevista, la dichiarazione </a:t>
            </a:r>
            <a:r>
              <a:rPr lang="it-IT" sz="2000" dirty="0">
                <a:solidFill>
                  <a:srgbClr val="002060"/>
                </a:solidFill>
                <a:effectLst/>
                <a:latin typeface="Eurostile" panose="020B0504020202050204" pitchFamily="34" charset="0"/>
              </a:rPr>
              <a:t>di cui all'articolo 1, commi 1 e 2, del regolamento di cui al decreto del Ministro delle finanze 19 aprile 1994, n. 701, anche ai fini degli eventuali effetti sulla rendita dell'immobile presente in atti nel catasto dei fabbricati.</a:t>
            </a:r>
          </a:p>
        </p:txBody>
      </p:sp>
      <p:sp>
        <p:nvSpPr>
          <p:cNvPr id="4" name="CasellaDiTesto 3">
            <a:extLst>
              <a:ext uri="{FF2B5EF4-FFF2-40B4-BE49-F238E27FC236}">
                <a16:creationId xmlns:a16="http://schemas.microsoft.com/office/drawing/2014/main" id="{4BA9F7B6-81C0-D0F7-BFE2-2859FBA7E515}"/>
              </a:ext>
            </a:extLst>
          </p:cNvPr>
          <p:cNvSpPr txBox="1"/>
          <p:nvPr/>
        </p:nvSpPr>
        <p:spPr>
          <a:xfrm rot="16200000">
            <a:off x="-1080000" y="4302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1 comma 86</a:t>
            </a:r>
          </a:p>
        </p:txBody>
      </p:sp>
    </p:spTree>
    <p:extLst>
      <p:ext uri="{BB962C8B-B14F-4D97-AF65-F5344CB8AC3E}">
        <p14:creationId xmlns:p14="http://schemas.microsoft.com/office/powerpoint/2010/main" val="2034975488"/>
      </p:ext>
    </p:extLst>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94A8167-A115-4EE6-BC0E-737AC68FE684}"/>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FF88BEB4-24C1-5087-AABD-F700B85376D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DF4C2C1D-5887-6C0F-735F-DCB20965A773}"/>
              </a:ext>
            </a:extLst>
          </p:cNvPr>
          <p:cNvSpPr txBox="1"/>
          <p:nvPr/>
        </p:nvSpPr>
        <p:spPr>
          <a:xfrm>
            <a:off x="1080000" y="2880000"/>
            <a:ext cx="10440000" cy="3077766"/>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A2) – Fabbricato </a:t>
            </a:r>
          </a:p>
          <a:p>
            <a:pPr algn="just"/>
            <a:r>
              <a:rPr lang="it-IT" sz="2000" dirty="0">
                <a:solidFill>
                  <a:srgbClr val="002060"/>
                </a:solidFill>
                <a:effectLst/>
                <a:latin typeface="Eurostile" panose="020B0504020202050204" pitchFamily="34" charset="0"/>
              </a:rPr>
              <a:t>a) fabbricati che hanno perso i requisiti della ruralità;</a:t>
            </a:r>
          </a:p>
          <a:p>
            <a:pPr algn="just"/>
            <a:r>
              <a:rPr lang="it-IT" sz="2000" dirty="0">
                <a:solidFill>
                  <a:srgbClr val="002060"/>
                </a:solidFill>
                <a:effectLst/>
                <a:latin typeface="Eurostile" panose="020B0504020202050204" pitchFamily="34" charset="0"/>
              </a:rPr>
              <a:t> </a:t>
            </a:r>
          </a:p>
          <a:p>
            <a:pPr algn="just"/>
            <a:r>
              <a:rPr lang="it-IT" sz="2000" dirty="0">
                <a:solidFill>
                  <a:srgbClr val="002060"/>
                </a:solidFill>
                <a:effectLst/>
                <a:latin typeface="Eurostile" panose="020B0504020202050204" pitchFamily="34" charset="0"/>
              </a:rPr>
              <a:t>b) fabbricati, aventi un numero di piani superiore a 2, ove è stato installato uno o più ascensori;</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c) fabbricati sui quali sono stati operati degli interventi di riqualificazione sulle parti comuni, sugli impianti tecnologici, </a:t>
            </a:r>
            <a:r>
              <a:rPr lang="it-IT" sz="2000" dirty="0" err="1">
                <a:solidFill>
                  <a:srgbClr val="002060"/>
                </a:solidFill>
                <a:effectLst/>
                <a:latin typeface="Eurostile" panose="020B0504020202050204" pitchFamily="34" charset="0"/>
              </a:rPr>
              <a:t>ecc</a:t>
            </a:r>
            <a:r>
              <a:rPr lang="it-IT" sz="2000" dirty="0">
                <a:solidFill>
                  <a:srgbClr val="002060"/>
                </a:solidFill>
                <a:effectLst/>
                <a:latin typeface="Eurostile" panose="020B0504020202050204" pitchFamily="34" charset="0"/>
              </a:rPr>
              <a:t>…. </a:t>
            </a:r>
          </a:p>
          <a:p>
            <a:pPr lvl="1" algn="just"/>
            <a:endParaRPr lang="it-IT" sz="1400" dirty="0">
              <a:solidFill>
                <a:srgbClr val="002060"/>
              </a:solidFill>
              <a:effectLst/>
              <a:latin typeface="Eurostile" panose="020B0504020202050204" pitchFamily="34" charset="0"/>
            </a:endParaRPr>
          </a:p>
        </p:txBody>
      </p:sp>
      <p:sp>
        <p:nvSpPr>
          <p:cNvPr id="7" name="CasellaDiTesto 6">
            <a:extLst>
              <a:ext uri="{FF2B5EF4-FFF2-40B4-BE49-F238E27FC236}">
                <a16:creationId xmlns:a16="http://schemas.microsoft.com/office/drawing/2014/main" id="{CDFBCE0A-712D-147B-14CD-A4B173F400FC}"/>
              </a:ext>
            </a:extLst>
          </p:cNvPr>
          <p:cNvSpPr txBox="1"/>
          <p:nvPr/>
        </p:nvSpPr>
        <p:spPr>
          <a:xfrm>
            <a:off x="2227332" y="2175829"/>
            <a:ext cx="7766868" cy="646331"/>
          </a:xfrm>
          <a:prstGeom prst="rect">
            <a:avLst/>
          </a:prstGeom>
          <a:noFill/>
        </p:spPr>
        <p:txBody>
          <a:bodyPr wrap="square">
            <a:spAutoFit/>
          </a:bodyPr>
          <a:lstStyle/>
          <a:p>
            <a:pPr algn="just"/>
            <a:r>
              <a:rPr lang="it-IT" b="1" noProof="0" dirty="0">
                <a:solidFill>
                  <a:srgbClr val="E88A00"/>
                </a:solidFill>
                <a:effectLst>
                  <a:glow rad="127000">
                    <a:schemeClr val="bg1"/>
                  </a:glow>
                </a:effectLst>
                <a:latin typeface="Eurostile" panose="020B0504020202050204" pitchFamily="34" charset="0"/>
              </a:rPr>
              <a:t>A – Tipologie di interventi influenti sul classamento e sulla rendita             catastale</a:t>
            </a:r>
          </a:p>
        </p:txBody>
      </p:sp>
      <p:sp>
        <p:nvSpPr>
          <p:cNvPr id="5" name="CasellaDiTesto 4">
            <a:extLst>
              <a:ext uri="{FF2B5EF4-FFF2-40B4-BE49-F238E27FC236}">
                <a16:creationId xmlns:a16="http://schemas.microsoft.com/office/drawing/2014/main" id="{B13FC133-9C4E-BC0E-8363-6DD7E9B961A5}"/>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8" name="CasellaDiTesto 7">
            <a:extLst>
              <a:ext uri="{FF2B5EF4-FFF2-40B4-BE49-F238E27FC236}">
                <a16:creationId xmlns:a16="http://schemas.microsoft.com/office/drawing/2014/main" id="{A5098BFE-C349-AB65-75CB-D11DC9A2EBA0}"/>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B-A1</a:t>
            </a:r>
          </a:p>
        </p:txBody>
      </p:sp>
    </p:spTree>
    <p:extLst>
      <p:ext uri="{BB962C8B-B14F-4D97-AF65-F5344CB8AC3E}">
        <p14:creationId xmlns:p14="http://schemas.microsoft.com/office/powerpoint/2010/main" val="3152914113"/>
      </p:ext>
    </p:extLst>
  </p:cSld>
  <p:clrMapOvr>
    <a:masterClrMapping/>
  </p:clrMapOvr>
  <p:transition spd="med">
    <p:wipe dir="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327D5F8-98B8-7AEF-1077-6F41CF4D52F1}"/>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0AFF67A3-1B0A-9D25-A7F4-ADC329EA1CC6}"/>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F855A735-21D7-B124-CB17-71C25F7CE56E}"/>
              </a:ext>
            </a:extLst>
          </p:cNvPr>
          <p:cNvSpPr txBox="1"/>
          <p:nvPr/>
        </p:nvSpPr>
        <p:spPr>
          <a:xfrm>
            <a:off x="1080000" y="2880000"/>
            <a:ext cx="10440000" cy="317009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a) gli interventi edilizi che riguardano </a:t>
            </a:r>
            <a:r>
              <a:rPr lang="it-IT" sz="2000" b="1" dirty="0">
                <a:solidFill>
                  <a:srgbClr val="002060"/>
                </a:solidFill>
                <a:latin typeface="Eurostile" panose="020B0504020202050204" pitchFamily="34" charset="0"/>
              </a:rPr>
              <a:t>opere conservative di riparazione, rinnovamento e sostituzione delle finiture degli edifici e quelle necessarie a reintegrare o mantenere in efficienza gli impianti tecnologici esistenti</a:t>
            </a:r>
            <a:r>
              <a:rPr lang="it-IT" sz="2000" dirty="0">
                <a:solidFill>
                  <a:srgbClr val="002060"/>
                </a:solidFill>
                <a:effectLst/>
                <a:latin typeface="Eurostile" panose="020B0504020202050204" pitchFamily="34" charset="0"/>
              </a:rPr>
              <a:t>; </a:t>
            </a:r>
          </a:p>
          <a:p>
            <a:pPr algn="just"/>
            <a:endParaRPr lang="it-IT" sz="2000" dirty="0">
              <a:solidFill>
                <a:srgbClr val="002060"/>
              </a:solidFill>
              <a:effectLst/>
              <a:latin typeface="Eurostile" panose="020B0504020202050204" pitchFamily="34" charset="0"/>
            </a:endParaRPr>
          </a:p>
          <a:p>
            <a:pPr algn="l"/>
            <a:r>
              <a:rPr lang="it-IT" sz="2000" dirty="0">
                <a:solidFill>
                  <a:srgbClr val="002060"/>
                </a:solidFill>
                <a:effectLst/>
                <a:latin typeface="Eurostile" panose="020B0504020202050204" pitchFamily="34" charset="0"/>
              </a:rPr>
              <a:t>b) le opere e le modifiche necessarie per </a:t>
            </a:r>
            <a:r>
              <a:rPr lang="it-IT" sz="2000" b="1" dirty="0">
                <a:solidFill>
                  <a:srgbClr val="002060"/>
                </a:solidFill>
                <a:latin typeface="Eurostile" panose="020B0504020202050204" pitchFamily="34" charset="0"/>
              </a:rPr>
              <a:t>rinnovare e sostituire parti anche strutturali degli edifici</a:t>
            </a:r>
            <a:r>
              <a:rPr lang="it-IT" sz="2000" dirty="0">
                <a:solidFill>
                  <a:srgbClr val="002060"/>
                </a:solidFill>
                <a:effectLst/>
                <a:latin typeface="Eurostile" panose="020B0504020202050204" pitchFamily="34" charset="0"/>
              </a:rPr>
              <a:t>, nonché per </a:t>
            </a:r>
            <a:r>
              <a:rPr lang="it-IT" sz="2000" b="1" dirty="0">
                <a:solidFill>
                  <a:srgbClr val="002060"/>
                </a:solidFill>
                <a:latin typeface="Eurostile" panose="020B0504020202050204" pitchFamily="34" charset="0"/>
              </a:rPr>
              <a:t>realizzare ed integrare i servizi tecnologici</a:t>
            </a:r>
            <a:r>
              <a:rPr lang="it-IT" sz="2000" dirty="0">
                <a:solidFill>
                  <a:srgbClr val="002060"/>
                </a:solidFill>
                <a:effectLst/>
                <a:latin typeface="Eurostile" panose="020B0504020202050204" pitchFamily="34" charset="0"/>
              </a:rPr>
              <a:t>, sempre che non alterino i volumi e le superfici delle singole unità immobiliari e non comportino modifiche delle destinazioni di uso; </a:t>
            </a:r>
          </a:p>
        </p:txBody>
      </p:sp>
      <p:sp>
        <p:nvSpPr>
          <p:cNvPr id="7" name="CasellaDiTesto 6">
            <a:extLst>
              <a:ext uri="{FF2B5EF4-FFF2-40B4-BE49-F238E27FC236}">
                <a16:creationId xmlns:a16="http://schemas.microsoft.com/office/drawing/2014/main" id="{247B5F7C-3737-5624-C1FE-F36F08E2DC81}"/>
              </a:ext>
            </a:extLst>
          </p:cNvPr>
          <p:cNvSpPr txBox="1"/>
          <p:nvPr/>
        </p:nvSpPr>
        <p:spPr>
          <a:xfrm>
            <a:off x="2227332" y="2175829"/>
            <a:ext cx="7766868" cy="646331"/>
          </a:xfrm>
          <a:prstGeom prst="rect">
            <a:avLst/>
          </a:prstGeom>
          <a:noFill/>
        </p:spPr>
        <p:txBody>
          <a:bodyPr wrap="square">
            <a:spAutoFit/>
          </a:bodyPr>
          <a:lstStyle/>
          <a:p>
            <a:pPr algn="just"/>
            <a:r>
              <a:rPr lang="it-IT" b="1" noProof="0" dirty="0">
                <a:solidFill>
                  <a:srgbClr val="E88A00"/>
                </a:solidFill>
                <a:effectLst>
                  <a:glow rad="127000">
                    <a:schemeClr val="bg1"/>
                  </a:glow>
                </a:effectLst>
                <a:latin typeface="Eurostile" panose="020B0504020202050204" pitchFamily="34" charset="0"/>
              </a:rPr>
              <a:t>B - Tipologie di interventi edilizi di norma ininfluenti sul classamento e sulla rendita catastale </a:t>
            </a:r>
          </a:p>
        </p:txBody>
      </p:sp>
      <p:sp>
        <p:nvSpPr>
          <p:cNvPr id="5" name="CasellaDiTesto 4">
            <a:extLst>
              <a:ext uri="{FF2B5EF4-FFF2-40B4-BE49-F238E27FC236}">
                <a16:creationId xmlns:a16="http://schemas.microsoft.com/office/drawing/2014/main" id="{55808D3A-A1E5-A082-8CFC-D24E6F47B774}"/>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8" name="CasellaDiTesto 7">
            <a:extLst>
              <a:ext uri="{FF2B5EF4-FFF2-40B4-BE49-F238E27FC236}">
                <a16:creationId xmlns:a16="http://schemas.microsoft.com/office/drawing/2014/main" id="{218BCA78-A668-9D63-583E-97DA049A17B8}"/>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B-B</a:t>
            </a:r>
          </a:p>
        </p:txBody>
      </p:sp>
    </p:spTree>
    <p:extLst>
      <p:ext uri="{BB962C8B-B14F-4D97-AF65-F5344CB8AC3E}">
        <p14:creationId xmlns:p14="http://schemas.microsoft.com/office/powerpoint/2010/main" val="3110756653"/>
      </p:ext>
    </p:extLst>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4A47D8F-9FD0-BFA7-23DC-FE28F743A225}"/>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A101F806-83C0-1D78-179B-C0550369378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452F8D1D-B59D-608A-A9CD-3F04DC8C9684}"/>
              </a:ext>
            </a:extLst>
          </p:cNvPr>
          <p:cNvSpPr txBox="1"/>
          <p:nvPr/>
        </p:nvSpPr>
        <p:spPr>
          <a:xfrm>
            <a:off x="1080000" y="2880000"/>
            <a:ext cx="10440000" cy="193899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 gli interventi edilizi di restauro e risanamento conservativo</a:t>
            </a:r>
            <a:r>
              <a:rPr lang="it-IT" sz="2000" baseline="30000" dirty="0">
                <a:solidFill>
                  <a:srgbClr val="002060"/>
                </a:solidFill>
                <a:effectLst/>
                <a:latin typeface="Eurostile" panose="020B0504020202050204" pitchFamily="34" charset="0"/>
              </a:rPr>
              <a:t>1</a:t>
            </a:r>
            <a:r>
              <a:rPr lang="it-IT" sz="2000" dirty="0">
                <a:solidFill>
                  <a:srgbClr val="002060"/>
                </a:solidFill>
                <a:effectLst/>
                <a:latin typeface="Eurostile" panose="020B0504020202050204" pitchFamily="34" charset="0"/>
              </a:rPr>
              <a:t>; </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d) </a:t>
            </a:r>
            <a:r>
              <a:rPr lang="it-IT" sz="2000" b="1" dirty="0">
                <a:solidFill>
                  <a:srgbClr val="002060"/>
                </a:solidFill>
                <a:latin typeface="Eurostile" panose="020B0504020202050204" pitchFamily="34" charset="0"/>
              </a:rPr>
              <a:t>gli interventi di adeguamento degli impianti tecnologici alle normative tecniche e di sicurezza, di riparazione e rinnovo di impianti esistenti, di consolidamento e conservazione degli elementi edilizi strutturali</a:t>
            </a:r>
            <a:r>
              <a:rPr lang="it-IT" sz="2000" dirty="0">
                <a:solidFill>
                  <a:srgbClr val="002060"/>
                </a:solidFill>
                <a:effectLst/>
                <a:latin typeface="Eurostile" panose="020B0504020202050204" pitchFamily="34" charset="0"/>
              </a:rPr>
              <a:t>. </a:t>
            </a:r>
          </a:p>
        </p:txBody>
      </p:sp>
      <p:sp>
        <p:nvSpPr>
          <p:cNvPr id="7" name="CasellaDiTesto 6">
            <a:extLst>
              <a:ext uri="{FF2B5EF4-FFF2-40B4-BE49-F238E27FC236}">
                <a16:creationId xmlns:a16="http://schemas.microsoft.com/office/drawing/2014/main" id="{0099458C-8E0D-8B3E-B1D5-BEC96466FF75}"/>
              </a:ext>
            </a:extLst>
          </p:cNvPr>
          <p:cNvSpPr txBox="1"/>
          <p:nvPr/>
        </p:nvSpPr>
        <p:spPr>
          <a:xfrm>
            <a:off x="2227332" y="2175829"/>
            <a:ext cx="7766868" cy="646331"/>
          </a:xfrm>
          <a:prstGeom prst="rect">
            <a:avLst/>
          </a:prstGeom>
          <a:noFill/>
        </p:spPr>
        <p:txBody>
          <a:bodyPr wrap="square">
            <a:spAutoFit/>
          </a:bodyPr>
          <a:lstStyle/>
          <a:p>
            <a:pPr algn="just"/>
            <a:r>
              <a:rPr lang="it-IT" b="1" noProof="0" dirty="0">
                <a:solidFill>
                  <a:srgbClr val="E88A00"/>
                </a:solidFill>
                <a:effectLst>
                  <a:glow rad="127000">
                    <a:schemeClr val="bg1"/>
                  </a:glow>
                </a:effectLst>
                <a:latin typeface="Eurostile" panose="020B0504020202050204" pitchFamily="34" charset="0"/>
              </a:rPr>
              <a:t>B - Tipologie di interventi edilizi di norma ininfluenti sul classamento e sulla rendita catastale </a:t>
            </a:r>
          </a:p>
        </p:txBody>
      </p:sp>
      <p:sp>
        <p:nvSpPr>
          <p:cNvPr id="4" name="CasellaDiTesto 3">
            <a:extLst>
              <a:ext uri="{FF2B5EF4-FFF2-40B4-BE49-F238E27FC236}">
                <a16:creationId xmlns:a16="http://schemas.microsoft.com/office/drawing/2014/main" id="{E9680C32-3E27-8741-DF0C-F768E852EA2C}"/>
              </a:ext>
            </a:extLst>
          </p:cNvPr>
          <p:cNvSpPr txBox="1"/>
          <p:nvPr/>
        </p:nvSpPr>
        <p:spPr>
          <a:xfrm>
            <a:off x="1080000" y="4725144"/>
            <a:ext cx="10440000" cy="193899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NOTA</a:t>
            </a:r>
            <a:r>
              <a:rPr lang="it-IT" sz="2000" baseline="30000" dirty="0">
                <a:solidFill>
                  <a:srgbClr val="002060"/>
                </a:solidFill>
                <a:effectLst/>
                <a:latin typeface="Eurostile" panose="020B0504020202050204" pitchFamily="34" charset="0"/>
              </a:rPr>
              <a:t>1</a:t>
            </a:r>
            <a:r>
              <a:rPr lang="it-IT" sz="2000" dirty="0">
                <a:solidFill>
                  <a:srgbClr val="002060"/>
                </a:solidFill>
                <a:effectLst/>
                <a:latin typeface="Eurostile" panose="020B0504020202050204" pitchFamily="34" charset="0"/>
              </a:rPr>
              <a:t> Tale fattispecie, qualora gli interventi siano assimilabili a quelli di riqualificazione indicati ai punti A1 d) , A1 e), A1 f), A1 g), ed A2 c), potrebbe rientrare nei casi per i quali è richiesto l’aggiornamento catastale. In considerazione della difficoltà connesse alla corretta qualificazione dell’intervento, appare comunque consigliabile una specifica valutazione da parte di un tecnico professionista ovvero degli uffici competenti. </a:t>
            </a:r>
          </a:p>
        </p:txBody>
      </p:sp>
      <p:sp>
        <p:nvSpPr>
          <p:cNvPr id="5" name="CasellaDiTesto 4">
            <a:extLst>
              <a:ext uri="{FF2B5EF4-FFF2-40B4-BE49-F238E27FC236}">
                <a16:creationId xmlns:a16="http://schemas.microsoft.com/office/drawing/2014/main" id="{14A13FC1-9CB6-CA17-F813-CB8CE71FD69E}"/>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9" name="CasellaDiTesto 8">
            <a:extLst>
              <a:ext uri="{FF2B5EF4-FFF2-40B4-BE49-F238E27FC236}">
                <a16:creationId xmlns:a16="http://schemas.microsoft.com/office/drawing/2014/main" id="{7200D60E-3678-81A7-0E0E-C5369112DCA5}"/>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B-B</a:t>
            </a:r>
          </a:p>
        </p:txBody>
      </p:sp>
    </p:spTree>
    <p:extLst>
      <p:ext uri="{BB962C8B-B14F-4D97-AF65-F5344CB8AC3E}">
        <p14:creationId xmlns:p14="http://schemas.microsoft.com/office/powerpoint/2010/main" val="2842021741"/>
      </p:ext>
    </p:extLst>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099848E-89B7-EFE7-DD28-D4A70EAA5D12}"/>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57C91791-96A0-4740-61A3-56A79013B8E2}"/>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13E94623-4B9A-F1AC-B965-049621E71A32}"/>
              </a:ext>
            </a:extLst>
          </p:cNvPr>
          <p:cNvSpPr txBox="1"/>
          <p:nvPr/>
        </p:nvSpPr>
        <p:spPr>
          <a:xfrm>
            <a:off x="1080000" y="2880000"/>
            <a:ext cx="10440000" cy="352800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 casi più complessi da valutare sono quelli indicati ai punti A1,f), A1,g) ed A2,c). Per quanto concerne la prima tipologia di intervento - per esempio, </a:t>
            </a:r>
            <a:r>
              <a:rPr lang="it-IT" sz="2000" b="1" dirty="0">
                <a:solidFill>
                  <a:srgbClr val="002060"/>
                </a:solidFill>
                <a:latin typeface="Eurostile" panose="020B0504020202050204" pitchFamily="34" charset="0"/>
              </a:rPr>
              <a:t>la trasformazione di un servizio igienico con solo WC in un servizio completo di bagno o doccia nell’ambito di una unità immobiliare, la stessa potrebbe comportare un diverso classamento e quindi l’obbligo di dichiarazione in catasto, nel caso in cui l’unità esaminata sia all’attualità censita in una categoria di bassa qualificazione (A4/A5)</a:t>
            </a:r>
            <a:r>
              <a:rPr lang="it-IT" sz="2000" dirty="0">
                <a:solidFill>
                  <a:srgbClr val="002060"/>
                </a:solidFill>
                <a:effectLst/>
                <a:latin typeface="Eurostile" panose="020B0504020202050204" pitchFamily="34" charset="0"/>
              </a:rPr>
              <a:t>, </a:t>
            </a:r>
            <a:r>
              <a:rPr lang="it-IT" sz="2000" b="1" dirty="0">
                <a:solidFill>
                  <a:srgbClr val="002060"/>
                </a:solidFill>
                <a:latin typeface="Eurostile" panose="020B0504020202050204" pitchFamily="34" charset="0"/>
              </a:rPr>
              <a:t>ma non nell’ipotesi in cui si tratti di categorie più qualificate provviste ordinariamente già di uno o più servizi igienici completi.</a:t>
            </a:r>
            <a:r>
              <a:rPr lang="it-IT" sz="2000" dirty="0">
                <a:solidFill>
                  <a:srgbClr val="002060"/>
                </a:solidFill>
                <a:effectLst/>
                <a:latin typeface="Eurostile" panose="020B0504020202050204" pitchFamily="34" charset="0"/>
              </a:rPr>
              <a:t> </a:t>
            </a:r>
          </a:p>
          <a:p>
            <a:pPr algn="just"/>
            <a:r>
              <a:rPr lang="it-IT" sz="2000" dirty="0">
                <a:solidFill>
                  <a:srgbClr val="002060"/>
                </a:solidFill>
                <a:effectLst/>
                <a:latin typeface="Eurostile" panose="020B0504020202050204" pitchFamily="34" charset="0"/>
              </a:rPr>
              <a:t>Lo stesso criterio informativo può essere adottato per gli interventi di riqualificazione nell’ambito di un’unità immobiliare ovvero di un fabbricato, per i quali necessita una valutazione specifica. </a:t>
            </a:r>
          </a:p>
        </p:txBody>
      </p:sp>
      <p:sp>
        <p:nvSpPr>
          <p:cNvPr id="4" name="CasellaDiTesto 3">
            <a:extLst>
              <a:ext uri="{FF2B5EF4-FFF2-40B4-BE49-F238E27FC236}">
                <a16:creationId xmlns:a16="http://schemas.microsoft.com/office/drawing/2014/main" id="{8084EEF5-80DF-42AA-0631-0E29CB658726}"/>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499059E0-3DF2-D75A-7FF7-C90BFD95CE30}"/>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t>
            </a:r>
          </a:p>
        </p:txBody>
      </p:sp>
    </p:spTree>
    <p:extLst>
      <p:ext uri="{BB962C8B-B14F-4D97-AF65-F5344CB8AC3E}">
        <p14:creationId xmlns:p14="http://schemas.microsoft.com/office/powerpoint/2010/main" val="2693363129"/>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1853C44-D869-2BCC-29D8-51453042F145}"/>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DB45079A-FDE6-99B8-CE37-472F930705F4}"/>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57328C12-7260-1F50-CA3C-F74B030AC640}"/>
              </a:ext>
            </a:extLst>
          </p:cNvPr>
          <p:cNvSpPr txBox="1"/>
          <p:nvPr/>
        </p:nvSpPr>
        <p:spPr>
          <a:xfrm>
            <a:off x="1080000" y="2879999"/>
            <a:ext cx="10440000" cy="244800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Attese le difficoltà di procedere ad una rappresentazione completa ed esaustiva della casistica in astratto ipotizzabile, nonché, soprattutto, di valutare le fattispecie sopra richiamate, con la determinazione direttoriale 16 febbraio 2005 è stato individuato, quale </a:t>
            </a:r>
            <a:r>
              <a:rPr lang="it-IT" sz="2000" b="1" dirty="0">
                <a:solidFill>
                  <a:srgbClr val="002060"/>
                </a:solidFill>
                <a:latin typeface="Eurostile" panose="020B0504020202050204" pitchFamily="34" charset="0"/>
              </a:rPr>
              <a:t>indicatore sintetico e parametro di riferimento</a:t>
            </a:r>
            <a:r>
              <a:rPr lang="it-IT" sz="2000" dirty="0">
                <a:solidFill>
                  <a:srgbClr val="002060"/>
                </a:solidFill>
                <a:effectLst/>
                <a:latin typeface="Eurostile" panose="020B0504020202050204" pitchFamily="34" charset="0"/>
              </a:rPr>
              <a:t>, </a:t>
            </a:r>
            <a:r>
              <a:rPr lang="it-IT" sz="2000" u="sng" dirty="0">
                <a:solidFill>
                  <a:srgbClr val="002060"/>
                </a:solidFill>
                <a:effectLst/>
                <a:latin typeface="Eurostile" panose="020B0504020202050204" pitchFamily="34" charset="0"/>
              </a:rPr>
              <a:t>una soglia incrementale del valore (e quindi anche della redditività) dell’unità immobiliare, eventualmente derivante dall’intervenuta variazione, in misura non inferiore al 15%</a:t>
            </a:r>
            <a:r>
              <a:rPr lang="it-IT" sz="2000" dirty="0">
                <a:solidFill>
                  <a:srgbClr val="002060"/>
                </a:solidFill>
                <a:effectLst/>
                <a:latin typeface="Eurostile" panose="020B0504020202050204" pitchFamily="34" charset="0"/>
              </a:rPr>
              <a:t>: soglia – com’è noto - </a:t>
            </a:r>
            <a:r>
              <a:rPr lang="it-IT" sz="2000" b="1" dirty="0">
                <a:solidFill>
                  <a:srgbClr val="002060"/>
                </a:solidFill>
                <a:latin typeface="Eurostile" panose="020B0504020202050204" pitchFamily="34" charset="0"/>
              </a:rPr>
              <a:t>corrispondente alla variazione di una classe catastale</a:t>
            </a:r>
            <a:r>
              <a:rPr lang="it-IT" sz="2000" dirty="0">
                <a:solidFill>
                  <a:srgbClr val="002060"/>
                </a:solidFill>
                <a:effectLst/>
                <a:latin typeface="Eurostile" panose="020B0504020202050204" pitchFamily="34" charset="0"/>
              </a:rPr>
              <a:t>. </a:t>
            </a:r>
          </a:p>
        </p:txBody>
      </p:sp>
      <p:sp>
        <p:nvSpPr>
          <p:cNvPr id="4" name="CasellaDiTesto 3">
            <a:extLst>
              <a:ext uri="{FF2B5EF4-FFF2-40B4-BE49-F238E27FC236}">
                <a16:creationId xmlns:a16="http://schemas.microsoft.com/office/drawing/2014/main" id="{7E2D193F-ABEE-37E7-582B-2C63A58F0681}"/>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0FEC952E-0367-8728-64C1-B99EE582F0E3}"/>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t>
            </a:r>
          </a:p>
        </p:txBody>
      </p:sp>
    </p:spTree>
    <p:extLst>
      <p:ext uri="{BB962C8B-B14F-4D97-AF65-F5344CB8AC3E}">
        <p14:creationId xmlns:p14="http://schemas.microsoft.com/office/powerpoint/2010/main" val="551776005"/>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93BA0CA-A6A8-1E11-5F55-AB6FC40FDE9F}"/>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9FE93FF7-2CC7-0139-1578-A9DAEFB5C26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610063E7-A83E-6BBF-F104-6C9412AEFBE9}"/>
              </a:ext>
            </a:extLst>
          </p:cNvPr>
          <p:cNvSpPr txBox="1"/>
          <p:nvPr/>
        </p:nvSpPr>
        <p:spPr>
          <a:xfrm>
            <a:off x="1080000" y="2880000"/>
            <a:ext cx="10440000" cy="360000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La valutazione di detto indicatore, piuttosto agevole per un interlocutore esperto di settore, quale il tecnico comunale - investito dal legislatore degli accertamenti necessari e delle eventuali notifiche al proprietario - si rivela invece particolarmente difficile e complessa per il comune cittadino. </a:t>
            </a:r>
          </a:p>
          <a:p>
            <a:pPr algn="just"/>
            <a:endParaRPr lang="it-IT" sz="2000" dirty="0">
              <a:solidFill>
                <a:srgbClr val="002060"/>
              </a:solidFill>
              <a:effectLst/>
              <a:latin typeface="Eurostile" panose="020B0504020202050204" pitchFamily="34" charset="0"/>
            </a:endParaRPr>
          </a:p>
          <a:p>
            <a:pPr algn="just"/>
            <a:r>
              <a:rPr lang="it-IT" sz="2000" dirty="0">
                <a:solidFill>
                  <a:srgbClr val="002060"/>
                </a:solidFill>
                <a:effectLst/>
                <a:latin typeface="Eurostile" panose="020B0504020202050204" pitchFamily="34" charset="0"/>
              </a:rPr>
              <a:t>Per questi motivi si </a:t>
            </a:r>
            <a:r>
              <a:rPr lang="it-IT" sz="2000" b="1" dirty="0">
                <a:solidFill>
                  <a:srgbClr val="002060"/>
                </a:solidFill>
                <a:latin typeface="Eurostile" panose="020B0504020202050204" pitchFamily="34" charset="0"/>
              </a:rPr>
              <a:t>ritiene opportuno suggerire </a:t>
            </a:r>
            <a:r>
              <a:rPr lang="it-IT" sz="2000" dirty="0">
                <a:solidFill>
                  <a:srgbClr val="002060"/>
                </a:solidFill>
                <a:effectLst/>
                <a:latin typeface="Eurostile" panose="020B0504020202050204" pitchFamily="34" charset="0"/>
              </a:rPr>
              <a:t>ai Comuni di non includere negli inviti bonari, tra le fattispecie che comportano l’obbligo di aggiornamento catastale, i casi sopra richiamati, ma </a:t>
            </a:r>
            <a:r>
              <a:rPr lang="it-IT" sz="2000" b="1" dirty="0">
                <a:solidFill>
                  <a:srgbClr val="002060"/>
                </a:solidFill>
                <a:latin typeface="Eurostile" panose="020B0504020202050204" pitchFamily="34" charset="0"/>
              </a:rPr>
              <a:t>di limitarsi a raccomandare,</a:t>
            </a:r>
            <a:r>
              <a:rPr lang="it-IT" sz="2000" dirty="0">
                <a:solidFill>
                  <a:srgbClr val="002060"/>
                </a:solidFill>
                <a:effectLst/>
                <a:latin typeface="Eurostile" panose="020B0504020202050204" pitchFamily="34" charset="0"/>
              </a:rPr>
              <a:t> per gli stessi casi, </a:t>
            </a:r>
            <a:r>
              <a:rPr lang="it-IT" sz="2000" b="1" dirty="0">
                <a:solidFill>
                  <a:srgbClr val="002060"/>
                </a:solidFill>
                <a:latin typeface="Eurostile" panose="020B0504020202050204" pitchFamily="34" charset="0"/>
              </a:rPr>
              <a:t>l’esigenza di procedere ad un esame più approfondito della fattispecie con l’ausilio di un tecnico</a:t>
            </a:r>
            <a:r>
              <a:rPr lang="it-IT" sz="2000" dirty="0">
                <a:solidFill>
                  <a:srgbClr val="002060"/>
                </a:solidFill>
                <a:effectLst/>
                <a:latin typeface="Eurostile" panose="020B0504020202050204" pitchFamily="34" charset="0"/>
              </a:rPr>
              <a:t>, ovvero avvalendosi dell’assistenza dello sportello comunale, ove istituito.</a:t>
            </a:r>
          </a:p>
        </p:txBody>
      </p:sp>
      <p:sp>
        <p:nvSpPr>
          <p:cNvPr id="4" name="CasellaDiTesto 3">
            <a:extLst>
              <a:ext uri="{FF2B5EF4-FFF2-40B4-BE49-F238E27FC236}">
                <a16:creationId xmlns:a16="http://schemas.microsoft.com/office/drawing/2014/main" id="{AB688076-2BF1-CDD2-F99E-C3AD806B856F}"/>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BD2DB761-E6C6-791F-F3F0-C32667C55D66}"/>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t>
            </a:r>
          </a:p>
        </p:txBody>
      </p:sp>
    </p:spTree>
    <p:extLst>
      <p:ext uri="{BB962C8B-B14F-4D97-AF65-F5344CB8AC3E}">
        <p14:creationId xmlns:p14="http://schemas.microsoft.com/office/powerpoint/2010/main" val="4055996129"/>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C3B6640-FDAF-3FDB-22EE-6364CDE2B62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FCDC0ADF-95E6-1D42-3E6E-90288C9B3A77}"/>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DF2138EA-5AB7-F729-878F-FB3D80EBCD81}"/>
              </a:ext>
            </a:extLst>
          </p:cNvPr>
          <p:cNvSpPr txBox="1"/>
          <p:nvPr/>
        </p:nvSpPr>
        <p:spPr>
          <a:xfrm>
            <a:off x="1080000" y="2880000"/>
            <a:ext cx="10440000" cy="2831544"/>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Di contro, in fase istruttoria, ai fini delle notifiche ai proprietari degli adempimenti di legge, la stretta collaborazione tra Catasto e Comune può rilevarsi particolarmente utile e proficua proprio per la valutazione dei casi che presentano maggiore difficoltà, soprattutto al fine di </a:t>
            </a:r>
            <a:r>
              <a:rPr lang="it-IT" sz="2000" b="1" dirty="0">
                <a:solidFill>
                  <a:srgbClr val="002060"/>
                </a:solidFill>
                <a:latin typeface="Eurostile" panose="020B0504020202050204" pitchFamily="34" charset="0"/>
              </a:rPr>
              <a:t>evitare comunicazioni erronee</a:t>
            </a:r>
            <a:r>
              <a:rPr lang="it-IT" sz="2000" dirty="0">
                <a:solidFill>
                  <a:srgbClr val="002060"/>
                </a:solidFill>
                <a:effectLst/>
                <a:latin typeface="Eurostile" panose="020B0504020202050204" pitchFamily="34" charset="0"/>
              </a:rPr>
              <a:t>, </a:t>
            </a:r>
            <a:r>
              <a:rPr lang="it-IT" sz="2000" b="1" dirty="0">
                <a:solidFill>
                  <a:srgbClr val="002060"/>
                </a:solidFill>
                <a:latin typeface="Eurostile" panose="020B0504020202050204" pitchFamily="34" charset="0"/>
              </a:rPr>
              <a:t>che possano procurare inutili disagi al cittadino</a:t>
            </a:r>
            <a:r>
              <a:rPr lang="it-IT" sz="2000" dirty="0">
                <a:solidFill>
                  <a:srgbClr val="002060"/>
                </a:solidFill>
                <a:effectLst/>
                <a:latin typeface="Eurostile" panose="020B0504020202050204" pitchFamily="34" charset="0"/>
              </a:rPr>
              <a:t>, nonché impropri utilizzi delle già carenti risorse disponibili presso gli Uffici provinciali. </a:t>
            </a:r>
          </a:p>
          <a:p>
            <a:pPr algn="just"/>
            <a:endParaRPr lang="it-IT" dirty="0">
              <a:solidFill>
                <a:srgbClr val="000000"/>
              </a:solidFill>
              <a:latin typeface="Verdana" panose="020B0604030504040204" pitchFamily="34" charset="0"/>
            </a:endParaRPr>
          </a:p>
        </p:txBody>
      </p:sp>
      <p:sp>
        <p:nvSpPr>
          <p:cNvPr id="4" name="CasellaDiTesto 3">
            <a:extLst>
              <a:ext uri="{FF2B5EF4-FFF2-40B4-BE49-F238E27FC236}">
                <a16:creationId xmlns:a16="http://schemas.microsoft.com/office/drawing/2014/main" id="{A84D5941-F2CE-1F93-3382-7F79C7241DF6}"/>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03 gennaio 2006 n° 1</a:t>
            </a:r>
          </a:p>
        </p:txBody>
      </p:sp>
      <p:sp>
        <p:nvSpPr>
          <p:cNvPr id="7" name="CasellaDiTesto 6">
            <a:extLst>
              <a:ext uri="{FF2B5EF4-FFF2-40B4-BE49-F238E27FC236}">
                <a16:creationId xmlns:a16="http://schemas.microsoft.com/office/drawing/2014/main" id="{79FE122C-1ACE-6746-0A7B-28E60505A228}"/>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Allegato B</a:t>
            </a:r>
          </a:p>
        </p:txBody>
      </p:sp>
    </p:spTree>
    <p:extLst>
      <p:ext uri="{BB962C8B-B14F-4D97-AF65-F5344CB8AC3E}">
        <p14:creationId xmlns:p14="http://schemas.microsoft.com/office/powerpoint/2010/main" val="3050513385"/>
      </p:ext>
    </p:extLst>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D9D16-5A95-1A3E-FDA3-6A4EFEC38A46}"/>
            </a:ext>
          </a:extLst>
        </p:cNvPr>
        <p:cNvGrpSpPr/>
        <p:nvPr/>
      </p:nvGrpSpPr>
      <p:grpSpPr>
        <a:xfrm>
          <a:off x="0" y="0"/>
          <a:ext cx="0" cy="0"/>
          <a:chOff x="0" y="0"/>
          <a:chExt cx="0" cy="0"/>
        </a:xfrm>
      </p:grpSpPr>
      <p:sp>
        <p:nvSpPr>
          <p:cNvPr id="5" name="Titolo 1">
            <a:extLst>
              <a:ext uri="{FF2B5EF4-FFF2-40B4-BE49-F238E27FC236}">
                <a16:creationId xmlns:a16="http://schemas.microsoft.com/office/drawing/2014/main" id="{359646DE-D0E8-576E-C0E9-B3B5680C0E1F}"/>
              </a:ext>
            </a:extLst>
          </p:cNvPr>
          <p:cNvSpPr>
            <a:spLocks noGrp="1"/>
          </p:cNvSpPr>
          <p:nvPr>
            <p:ph type="ctrTitle"/>
          </p:nvPr>
        </p:nvSpPr>
        <p:spPr>
          <a:xfrm>
            <a:off x="1703388" y="1889537"/>
            <a:ext cx="8785100" cy="3007816"/>
          </a:xfrm>
        </p:spPr>
        <p:txBody>
          <a:bodyPr/>
          <a:lstStyle/>
          <a:p>
            <a:pPr eaLnBrk="1" hangingPunct="1">
              <a:defRPr/>
            </a:pPr>
            <a:r>
              <a:rPr lang="it-IT" sz="5400" b="1" dirty="0">
                <a:solidFill>
                  <a:schemeClr val="tx2"/>
                </a:solidFill>
                <a:effectLst>
                  <a:outerShdw blurRad="38100" dist="38100" dir="2700000" algn="tl">
                    <a:srgbClr val="000000">
                      <a:alpha val="43137"/>
                    </a:srgbClr>
                  </a:outerShdw>
                </a:effectLst>
                <a:latin typeface="Consolas" pitchFamily="49" charset="0"/>
              </a:rPr>
              <a:t>.. b</a:t>
            </a:r>
            <a:r>
              <a:rPr lang="it-IT" sz="5400" b="1" dirty="0" err="1">
                <a:solidFill>
                  <a:schemeClr val="tx2"/>
                </a:solidFill>
                <a:effectLst>
                  <a:outerShdw blurRad="38100" dist="38100" dir="2700000" algn="tl">
                    <a:srgbClr val="000000">
                      <a:alpha val="43137"/>
                    </a:srgbClr>
                  </a:outerShdw>
                </a:effectLst>
                <a:latin typeface="Consolas" pitchFamily="49" charset="0"/>
              </a:rPr>
              <a:t>isogna</a:t>
            </a:r>
            <a:r>
              <a:rPr lang="it-IT" sz="5400" b="1" dirty="0">
                <a:solidFill>
                  <a:schemeClr val="tx2"/>
                </a:solidFill>
                <a:effectLst>
                  <a:outerShdw blurRad="38100" dist="38100" dir="2700000" algn="tl">
                    <a:srgbClr val="000000">
                      <a:alpha val="43137"/>
                    </a:srgbClr>
                  </a:outerShdw>
                </a:effectLst>
                <a:latin typeface="Consolas" pitchFamily="49" charset="0"/>
              </a:rPr>
              <a:t> considerare ancora qualcosa?</a:t>
            </a:r>
          </a:p>
        </p:txBody>
      </p:sp>
    </p:spTree>
    <p:extLst>
      <p:ext uri="{BB962C8B-B14F-4D97-AF65-F5344CB8AC3E}">
        <p14:creationId xmlns:p14="http://schemas.microsoft.com/office/powerpoint/2010/main" val="14513212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A599CF2-A972-4E8C-0CF6-0DAE8E542C23}"/>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3DC311F0-BD2A-80A8-4100-2130C1755791}"/>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17692993-9C4A-69C7-4901-2CC5CBD2244F}"/>
              </a:ext>
            </a:extLst>
          </p:cNvPr>
          <p:cNvSpPr txBox="1"/>
          <p:nvPr/>
        </p:nvSpPr>
        <p:spPr>
          <a:xfrm rot="16200000">
            <a:off x="143105" y="4341935"/>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3.1.1</a:t>
            </a:r>
          </a:p>
        </p:txBody>
      </p:sp>
      <p:sp>
        <p:nvSpPr>
          <p:cNvPr id="5" name="CasellaDiTesto 4">
            <a:extLst>
              <a:ext uri="{FF2B5EF4-FFF2-40B4-BE49-F238E27FC236}">
                <a16:creationId xmlns:a16="http://schemas.microsoft.com/office/drawing/2014/main" id="{C430D9C2-ADEA-1DE6-D49D-F1F3D3AC027D}"/>
              </a:ext>
            </a:extLst>
          </p:cNvPr>
          <p:cNvSpPr txBox="1"/>
          <p:nvPr/>
        </p:nvSpPr>
        <p:spPr>
          <a:xfrm>
            <a:off x="2227332" y="2780928"/>
            <a:ext cx="7626000" cy="2862322"/>
          </a:xfrm>
          <a:prstGeom prst="rect">
            <a:avLst/>
          </a:prstGeom>
          <a:noFill/>
        </p:spPr>
        <p:txBody>
          <a:bodyPr wrap="square">
            <a:spAutoFit/>
          </a:bodyPr>
          <a:lstStyle/>
          <a:p>
            <a:pPr algn="l"/>
            <a:r>
              <a:rPr lang="it-IT" sz="2000" b="1" dirty="0">
                <a:solidFill>
                  <a:srgbClr val="002060"/>
                </a:solidFill>
                <a:latin typeface="Eurostile" panose="020B0504020202050204" pitchFamily="34" charset="0"/>
              </a:rPr>
              <a:t>Riferimenti al principio dell’ordinarietà</a:t>
            </a:r>
          </a:p>
          <a:p>
            <a:pPr algn="just"/>
            <a:r>
              <a:rPr lang="it-IT" sz="2000" dirty="0">
                <a:solidFill>
                  <a:srgbClr val="002060"/>
                </a:solidFill>
                <a:latin typeface="Eurostile" panose="020B0504020202050204" pitchFamily="34" charset="0"/>
              </a:rPr>
              <a:t>Al fine di pervenire ad un corretto classamento è rilevante richiamare l’attenzione sul significato che il legislatore – con riferimento all’articolazione del quadro di qualificazione e più in generale al sistema tecnico-estimale del catasto fabbricati –</a:t>
            </a:r>
          </a:p>
          <a:p>
            <a:pPr algn="just"/>
            <a:r>
              <a:rPr lang="it-IT" sz="2000" dirty="0">
                <a:solidFill>
                  <a:srgbClr val="002060"/>
                </a:solidFill>
                <a:latin typeface="Eurostile" panose="020B0504020202050204" pitchFamily="34" charset="0"/>
              </a:rPr>
              <a:t>ha attribuito rispettivamente alle locuzioni “categoria speciale o particolare” e “categoria ordinaria”.</a:t>
            </a:r>
          </a:p>
          <a:p>
            <a:pPr algn="just"/>
            <a:r>
              <a:rPr lang="it-IT" sz="2000" u="sng" dirty="0">
                <a:solidFill>
                  <a:srgbClr val="002060"/>
                </a:solidFill>
                <a:latin typeface="Eurostile" panose="020B0504020202050204" pitchFamily="34" charset="0"/>
              </a:rPr>
              <a:t>Dette locuzioni, peraltro di usuale utilizzo e di chiara accezione nella disciplina estimativa, assumono una più marcata connotazione nell’ambito dei </a:t>
            </a:r>
            <a:r>
              <a:rPr lang="it-IT" sz="2000" b="1" u="sng" dirty="0">
                <a:solidFill>
                  <a:srgbClr val="002060"/>
                </a:solidFill>
                <a:latin typeface="Eurostile" panose="020B0504020202050204" pitchFamily="34" charset="0"/>
              </a:rPr>
              <a:t>procedimenti di stima massivi</a:t>
            </a:r>
            <a:r>
              <a:rPr lang="it-IT" sz="2000" u="sng" dirty="0">
                <a:solidFill>
                  <a:srgbClr val="002060"/>
                </a:solidFill>
                <a:latin typeface="Eurostile" panose="020B0504020202050204" pitchFamily="34" charset="0"/>
              </a:rPr>
              <a:t>, come quello catastale.</a:t>
            </a:r>
          </a:p>
        </p:txBody>
      </p:sp>
      <p:sp>
        <p:nvSpPr>
          <p:cNvPr id="6" name="CasellaDiTesto 5">
            <a:extLst>
              <a:ext uri="{FF2B5EF4-FFF2-40B4-BE49-F238E27FC236}">
                <a16:creationId xmlns:a16="http://schemas.microsoft.com/office/drawing/2014/main" id="{A01C0E8A-D863-49E1-5872-DB90CBAFD119}"/>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16 maggio 2006 n° 4</a:t>
            </a:r>
          </a:p>
        </p:txBody>
      </p:sp>
      <p:sp>
        <p:nvSpPr>
          <p:cNvPr id="9" name="CasellaDiTesto 8">
            <a:extLst>
              <a:ext uri="{FF2B5EF4-FFF2-40B4-BE49-F238E27FC236}">
                <a16:creationId xmlns:a16="http://schemas.microsoft.com/office/drawing/2014/main" id="{B7C65A3A-FF71-258C-9909-AA74AC1C3810}"/>
              </a:ext>
            </a:extLst>
          </p:cNvPr>
          <p:cNvSpPr txBox="1"/>
          <p:nvPr/>
        </p:nvSpPr>
        <p:spPr>
          <a:xfrm>
            <a:off x="2250261" y="2062590"/>
            <a:ext cx="7579539" cy="646331"/>
          </a:xfrm>
          <a:prstGeom prst="rect">
            <a:avLst/>
          </a:prstGeom>
          <a:noFill/>
        </p:spPr>
        <p:txBody>
          <a:bodyPr wrap="square">
            <a:spAutoFit/>
          </a:bodyPr>
          <a:lstStyle/>
          <a:p>
            <a:pPr algn="just"/>
            <a:r>
              <a:rPr lang="it-IT" b="1" dirty="0">
                <a:solidFill>
                  <a:srgbClr val="E88A00"/>
                </a:solidFill>
                <a:effectLst>
                  <a:glow rad="127000">
                    <a:schemeClr val="bg1"/>
                  </a:glow>
                </a:effectLst>
                <a:latin typeface="Eurostile" panose="020B0504020202050204" pitchFamily="34" charset="0"/>
              </a:rPr>
              <a:t>Modalità di individuazione e classamento delle unità immobiliari urbane censibili nei gruppi speciale e particolare D ed E.</a:t>
            </a:r>
          </a:p>
        </p:txBody>
      </p:sp>
    </p:spTree>
    <p:extLst>
      <p:ext uri="{BB962C8B-B14F-4D97-AF65-F5344CB8AC3E}">
        <p14:creationId xmlns:p14="http://schemas.microsoft.com/office/powerpoint/2010/main" val="1396676672"/>
      </p:ext>
    </p:extLst>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5BDB6C3-E4AC-198A-1D34-56E96BEB47B2}"/>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6CB2A401-ED5B-EC6E-719B-F30A34B45B90}"/>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7C891355-B4A5-4DBE-C760-BCEE552AA3C4}"/>
              </a:ext>
            </a:extLst>
          </p:cNvPr>
          <p:cNvSpPr txBox="1"/>
          <p:nvPr/>
        </p:nvSpPr>
        <p:spPr>
          <a:xfrm rot="16200000">
            <a:off x="143105" y="4341935"/>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3.1.1</a:t>
            </a:r>
          </a:p>
        </p:txBody>
      </p:sp>
      <p:sp>
        <p:nvSpPr>
          <p:cNvPr id="5" name="CasellaDiTesto 4">
            <a:extLst>
              <a:ext uri="{FF2B5EF4-FFF2-40B4-BE49-F238E27FC236}">
                <a16:creationId xmlns:a16="http://schemas.microsoft.com/office/drawing/2014/main" id="{106D30A0-0E39-FFC8-9516-72151A65AA20}"/>
              </a:ext>
            </a:extLst>
          </p:cNvPr>
          <p:cNvSpPr txBox="1"/>
          <p:nvPr/>
        </p:nvSpPr>
        <p:spPr>
          <a:xfrm>
            <a:off x="2227332" y="2780928"/>
            <a:ext cx="7626000" cy="1938992"/>
          </a:xfrm>
          <a:prstGeom prst="rect">
            <a:avLst/>
          </a:prstGeom>
          <a:noFill/>
        </p:spPr>
        <p:txBody>
          <a:bodyPr wrap="square">
            <a:spAutoFit/>
          </a:bodyPr>
          <a:lstStyle/>
          <a:p>
            <a:pPr algn="just"/>
            <a:r>
              <a:rPr lang="it-IT" sz="2000" dirty="0">
                <a:solidFill>
                  <a:srgbClr val="002060"/>
                </a:solidFill>
                <a:latin typeface="Eurostile" panose="020B0504020202050204" pitchFamily="34" charset="0"/>
              </a:rPr>
              <a:t>In tale contesto, l'aggettivo </a:t>
            </a:r>
            <a:r>
              <a:rPr lang="it-IT" sz="2000" b="1" dirty="0">
                <a:solidFill>
                  <a:srgbClr val="002060"/>
                </a:solidFill>
                <a:latin typeface="Eurostile" panose="020B0504020202050204" pitchFamily="34" charset="0"/>
              </a:rPr>
              <a:t>"ordinario" </a:t>
            </a:r>
            <a:r>
              <a:rPr lang="it-IT" sz="2000" dirty="0">
                <a:solidFill>
                  <a:srgbClr val="002060"/>
                </a:solidFill>
                <a:latin typeface="Eurostile" panose="020B0504020202050204" pitchFamily="34" charset="0"/>
              </a:rPr>
              <a:t>assume il significato di </a:t>
            </a:r>
            <a:r>
              <a:rPr lang="it-IT" sz="2000" b="1" dirty="0">
                <a:solidFill>
                  <a:srgbClr val="002060"/>
                </a:solidFill>
                <a:latin typeface="Eurostile" panose="020B0504020202050204" pitchFamily="34" charset="0"/>
              </a:rPr>
              <a:t>“normale”, “frequente”, “diffuso”, </a:t>
            </a:r>
            <a:r>
              <a:rPr lang="it-IT" sz="2000" dirty="0">
                <a:solidFill>
                  <a:srgbClr val="002060"/>
                </a:solidFill>
                <a:latin typeface="Eurostile" panose="020B0504020202050204" pitchFamily="34" charset="0"/>
              </a:rPr>
              <a:t>nel senso che una determinata tipologia di unità immobiliare risponde a tale requisito quando è diffusa in una certa zona censuaria, talché è possibile definire un campione significativo di unità di riferimento e confronto, relativamente alle quali effettuare la stima per comparazione dell’intero segmento funzionale analizzato, attraverso il cosiddetto sistema catastale per classi e tariffe.</a:t>
            </a:r>
          </a:p>
        </p:txBody>
      </p:sp>
      <p:sp>
        <p:nvSpPr>
          <p:cNvPr id="9" name="CasellaDiTesto 8">
            <a:extLst>
              <a:ext uri="{FF2B5EF4-FFF2-40B4-BE49-F238E27FC236}">
                <a16:creationId xmlns:a16="http://schemas.microsoft.com/office/drawing/2014/main" id="{68FC485C-77A9-16D1-429B-7A04060171C8}"/>
              </a:ext>
            </a:extLst>
          </p:cNvPr>
          <p:cNvSpPr txBox="1"/>
          <p:nvPr/>
        </p:nvSpPr>
        <p:spPr>
          <a:xfrm>
            <a:off x="2250261" y="2062590"/>
            <a:ext cx="7579539" cy="646331"/>
          </a:xfrm>
          <a:prstGeom prst="rect">
            <a:avLst/>
          </a:prstGeom>
          <a:noFill/>
        </p:spPr>
        <p:txBody>
          <a:bodyPr wrap="square">
            <a:spAutoFit/>
          </a:bodyPr>
          <a:lstStyle/>
          <a:p>
            <a:pPr algn="just"/>
            <a:r>
              <a:rPr lang="it-IT" b="1" dirty="0">
                <a:solidFill>
                  <a:srgbClr val="E88A00"/>
                </a:solidFill>
                <a:effectLst>
                  <a:glow rad="127000">
                    <a:schemeClr val="bg1"/>
                  </a:glow>
                </a:effectLst>
                <a:latin typeface="Eurostile" panose="020B0504020202050204" pitchFamily="34" charset="0"/>
              </a:rPr>
              <a:t>Modalità di individuazione e classamento delle unità immobiliari urbane censibili nei gruppi speciale e particolare D ed E.</a:t>
            </a:r>
          </a:p>
        </p:txBody>
      </p:sp>
      <p:sp>
        <p:nvSpPr>
          <p:cNvPr id="2" name="CasellaDiTesto 1">
            <a:extLst>
              <a:ext uri="{FF2B5EF4-FFF2-40B4-BE49-F238E27FC236}">
                <a16:creationId xmlns:a16="http://schemas.microsoft.com/office/drawing/2014/main" id="{E4E753B2-4B51-B93C-4286-BACBF9C4D221}"/>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16 maggio 2006 n° 4</a:t>
            </a:r>
          </a:p>
        </p:txBody>
      </p:sp>
    </p:spTree>
    <p:extLst>
      <p:ext uri="{BB962C8B-B14F-4D97-AF65-F5344CB8AC3E}">
        <p14:creationId xmlns:p14="http://schemas.microsoft.com/office/powerpoint/2010/main" val="2710885339"/>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A394742-9425-0D89-67F3-C01F01FF8DC0}"/>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1E4C8D4E-8F0B-880B-CF1D-20981F19F1C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5" name="CasellaDiTesto 14">
            <a:extLst>
              <a:ext uri="{FF2B5EF4-FFF2-40B4-BE49-F238E27FC236}">
                <a16:creationId xmlns:a16="http://schemas.microsoft.com/office/drawing/2014/main" id="{094A2D98-88AC-70A1-3BA5-6436A86651DE}"/>
              </a:ext>
            </a:extLst>
          </p:cNvPr>
          <p:cNvSpPr txBox="1"/>
          <p:nvPr/>
        </p:nvSpPr>
        <p:spPr>
          <a:xfrm>
            <a:off x="2279650" y="1438275"/>
            <a:ext cx="7632700" cy="1077218"/>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Decreto 19 aprile 1994 n. 701  Ministero Finanze</a:t>
            </a:r>
          </a:p>
        </p:txBody>
      </p:sp>
      <p:sp>
        <p:nvSpPr>
          <p:cNvPr id="7" name="CasellaDiTesto 6">
            <a:extLst>
              <a:ext uri="{FF2B5EF4-FFF2-40B4-BE49-F238E27FC236}">
                <a16:creationId xmlns:a16="http://schemas.microsoft.com/office/drawing/2014/main" id="{3B8DD39B-DFC5-2F29-D08E-2E6F679B3C66}"/>
              </a:ext>
            </a:extLst>
          </p:cNvPr>
          <p:cNvSpPr txBox="1"/>
          <p:nvPr/>
        </p:nvSpPr>
        <p:spPr>
          <a:xfrm>
            <a:off x="1080000" y="2700000"/>
            <a:ext cx="10440000" cy="2862322"/>
          </a:xfrm>
          <a:prstGeom prst="rect">
            <a:avLst/>
          </a:prstGeom>
          <a:noFill/>
        </p:spPr>
        <p:txBody>
          <a:bodyPr>
            <a:spAutoFit/>
          </a:bodyPr>
          <a:lstStyle/>
          <a:p>
            <a:pPr algn="just"/>
            <a:r>
              <a:rPr lang="it-IT" sz="2000" dirty="0">
                <a:solidFill>
                  <a:srgbClr val="002060"/>
                </a:solidFill>
                <a:effectLst/>
                <a:latin typeface="Eurostile" panose="020B0504020202050204" pitchFamily="34" charset="0"/>
              </a:rPr>
              <a:t>Con provvedimento del direttore generale del dipartimento del territorio, da pubblicare nella Gazzetta Ufficiale, viene fissata la data a partire dalla quale </a:t>
            </a:r>
            <a:r>
              <a:rPr lang="it-IT" sz="2000" b="1" dirty="0">
                <a:solidFill>
                  <a:srgbClr val="002060"/>
                </a:solidFill>
                <a:latin typeface="Eurostile" panose="020B0504020202050204" pitchFamily="34" charset="0"/>
              </a:rPr>
              <a:t>le dichiarazioni </a:t>
            </a:r>
            <a:r>
              <a:rPr lang="it-IT" sz="2000" dirty="0">
                <a:solidFill>
                  <a:srgbClr val="002060"/>
                </a:solidFill>
                <a:effectLst/>
                <a:latin typeface="Eurostile" panose="020B0504020202050204" pitchFamily="34" charset="0"/>
              </a:rPr>
              <a:t>… (omissis) … </a:t>
            </a:r>
            <a:r>
              <a:rPr lang="it-IT" sz="2000" b="1" dirty="0">
                <a:solidFill>
                  <a:srgbClr val="002060"/>
                </a:solidFill>
                <a:latin typeface="Eurostile" panose="020B0504020202050204" pitchFamily="34" charset="0"/>
              </a:rPr>
              <a:t>di variazione</a:t>
            </a:r>
            <a:r>
              <a:rPr lang="it-IT" sz="2000" dirty="0">
                <a:solidFill>
                  <a:srgbClr val="002060"/>
                </a:solidFill>
                <a:effectLst/>
                <a:latin typeface="Eurostile" panose="020B0504020202050204" pitchFamily="34" charset="0"/>
              </a:rPr>
              <a:t> dello stato dei beni, di cui </a:t>
            </a:r>
            <a:r>
              <a:rPr lang="it-IT" sz="2000" u="sng" dirty="0">
                <a:solidFill>
                  <a:srgbClr val="002060"/>
                </a:solidFill>
                <a:effectLst/>
                <a:latin typeface="Eurostile" panose="020B0504020202050204" pitchFamily="34" charset="0"/>
              </a:rPr>
              <a:t>all'art. 20 del regio decreto-legge 13 aprile 1939, n. 652</a:t>
            </a:r>
            <a:r>
              <a:rPr lang="it-IT" sz="2000" dirty="0">
                <a:solidFill>
                  <a:srgbClr val="002060"/>
                </a:solidFill>
                <a:effectLst/>
                <a:latin typeface="Eurostile" panose="020B0504020202050204" pitchFamily="34" charset="0"/>
              </a:rPr>
              <a:t>, convertito, con modificazioni, dalla legge 11 agosto 1939, n. 1249, come sostituito dall'art. 2 del decreto legislativo 8 aprile 1948, n. 514, </a:t>
            </a:r>
            <a:r>
              <a:rPr lang="it-IT" sz="2000" b="1" dirty="0">
                <a:solidFill>
                  <a:srgbClr val="002060"/>
                </a:solidFill>
                <a:latin typeface="Eurostile" panose="020B0504020202050204" pitchFamily="34" charset="0"/>
              </a:rPr>
              <a:t>unitamente ai relativi elaborati grafici, sono redatte conformemente ai modelli riportati nell’ </a:t>
            </a:r>
            <a:r>
              <a:rPr lang="it-IT" sz="2000" b="1" dirty="0">
                <a:solidFill>
                  <a:srgbClr val="002060"/>
                </a:solidFill>
                <a:latin typeface="Eurostile" panose="020B0504020202050204" pitchFamily="34" charset="0"/>
                <a:hlinkClick r:id="rId3" action="ppaction://hlinkfile">
                  <a:extLst>
                    <a:ext uri="{A12FA001-AC4F-418D-AE19-62706E023703}">
                      <ahyp:hlinkClr xmlns:ahyp="http://schemas.microsoft.com/office/drawing/2018/hyperlinkcolor" val="tx"/>
                    </a:ext>
                  </a:extLst>
                </a:hlinkClick>
              </a:rPr>
              <a:t>allegato </a:t>
            </a:r>
            <a:r>
              <a:rPr lang="it-IT" sz="2000" b="1" dirty="0">
                <a:solidFill>
                  <a:srgbClr val="800080"/>
                </a:solidFill>
                <a:latin typeface="Eurostile" panose="020B0504020202050204" pitchFamily="34" charset="0"/>
                <a:hlinkClick r:id="rId3" action="ppaction://hlinkfile">
                  <a:extLst>
                    <a:ext uri="{A12FA001-AC4F-418D-AE19-62706E023703}">
                      <ahyp:hlinkClr xmlns:ahyp="http://schemas.microsoft.com/office/drawing/2018/hyperlinkcolor" val="tx"/>
                    </a:ext>
                  </a:extLst>
                </a:hlinkClick>
              </a:rPr>
              <a:t>A</a:t>
            </a:r>
            <a:r>
              <a:rPr lang="it-IT" sz="2000" b="1" dirty="0">
                <a:solidFill>
                  <a:srgbClr val="002060"/>
                </a:solidFill>
                <a:latin typeface="Eurostile" panose="020B0504020202050204" pitchFamily="34" charset="0"/>
              </a:rPr>
              <a:t> </a:t>
            </a:r>
            <a:r>
              <a:rPr lang="it-IT" sz="2000" dirty="0">
                <a:solidFill>
                  <a:srgbClr val="002060"/>
                </a:solidFill>
                <a:effectLst/>
                <a:latin typeface="Eurostile" panose="020B0504020202050204" pitchFamily="34" charset="0"/>
              </a:rPr>
              <a:t>al presente regolamento e alle procedure vigenti o in uso presso gli uffici tecnici erariali alla data di presentazione degli atti. </a:t>
            </a:r>
          </a:p>
        </p:txBody>
      </p:sp>
      <p:sp>
        <p:nvSpPr>
          <p:cNvPr id="4" name="CasellaDiTesto 3">
            <a:extLst>
              <a:ext uri="{FF2B5EF4-FFF2-40B4-BE49-F238E27FC236}">
                <a16:creationId xmlns:a16="http://schemas.microsoft.com/office/drawing/2014/main" id="{C5F616B2-F11D-1746-F435-747BB8BC25DA}"/>
              </a:ext>
            </a:extLst>
          </p:cNvPr>
          <p:cNvSpPr txBox="1"/>
          <p:nvPr/>
        </p:nvSpPr>
        <p:spPr>
          <a:xfrm rot="16200000">
            <a:off x="-1080000" y="4302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1 comma 1</a:t>
            </a:r>
          </a:p>
        </p:txBody>
      </p:sp>
    </p:spTree>
    <p:extLst>
      <p:ext uri="{BB962C8B-B14F-4D97-AF65-F5344CB8AC3E}">
        <p14:creationId xmlns:p14="http://schemas.microsoft.com/office/powerpoint/2010/main" val="1062755509"/>
      </p:ext>
    </p:extLst>
  </p:cSld>
  <p:clrMapOvr>
    <a:masterClrMapping/>
  </p:clrMapOvr>
  <p:transition spd="med">
    <p:wipe dir="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FA03B85-1B0A-831C-E08A-4CBC89A1E8F2}"/>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59FEBC13-9F1C-E793-8A71-9C07AF53F52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08CF9A8D-9B6F-A996-FE4F-078489A0C6BF}"/>
              </a:ext>
            </a:extLst>
          </p:cNvPr>
          <p:cNvSpPr txBox="1"/>
          <p:nvPr/>
        </p:nvSpPr>
        <p:spPr>
          <a:xfrm>
            <a:off x="2227332" y="2780929"/>
            <a:ext cx="7626000" cy="2554545"/>
          </a:xfrm>
          <a:prstGeom prst="rect">
            <a:avLst/>
          </a:prstGeom>
          <a:noFill/>
        </p:spPr>
        <p:txBody>
          <a:bodyPr wrap="square">
            <a:spAutoFit/>
          </a:bodyPr>
          <a:lstStyle/>
          <a:p>
            <a:pPr indent="3810"/>
            <a:r>
              <a:rPr lang="it-IT" sz="2000" b="1" dirty="0">
                <a:solidFill>
                  <a:srgbClr val="002060"/>
                </a:solidFill>
                <a:latin typeface="Eurostile" panose="020B0504020202050204" pitchFamily="34" charset="0"/>
              </a:rPr>
              <a:t>Epoca censuaria</a:t>
            </a:r>
          </a:p>
          <a:p>
            <a:pPr indent="3810" algn="just"/>
            <a:r>
              <a:rPr lang="it-IT" sz="2000" dirty="0">
                <a:solidFill>
                  <a:srgbClr val="002060"/>
                </a:solidFill>
                <a:latin typeface="Eurostile" panose="020B0504020202050204" pitchFamily="34" charset="0"/>
              </a:rPr>
              <a:t>Nel nostro caso, l’epoca censuaria è stata stabilita dall’art. 9 del decreto, al 1° gennaio 1939.</a:t>
            </a:r>
          </a:p>
          <a:p>
            <a:pPr indent="3810" algn="just"/>
            <a:r>
              <a:rPr lang="it-IT" sz="2000" dirty="0">
                <a:solidFill>
                  <a:srgbClr val="002060"/>
                </a:solidFill>
                <a:latin typeface="Eurostile" panose="020B0504020202050204" pitchFamily="34" charset="0"/>
              </a:rPr>
              <a:t>Essa - come accade d’altronde generalmente in tutti i Catasti - </a:t>
            </a:r>
            <a:r>
              <a:rPr lang="it-IT" sz="2000" b="1" dirty="0">
                <a:solidFill>
                  <a:srgbClr val="002060"/>
                </a:solidFill>
                <a:latin typeface="Eurostile" panose="020B0504020202050204" pitchFamily="34" charset="0"/>
              </a:rPr>
              <a:t>non è la stessa per tutti gli elementi formativi del Nuovo Catasto Edilizio Urbano.</a:t>
            </a:r>
          </a:p>
          <a:p>
            <a:pPr indent="3810" algn="just"/>
            <a:r>
              <a:rPr lang="it-IT" sz="2000" u="sng" dirty="0">
                <a:solidFill>
                  <a:srgbClr val="002060"/>
                </a:solidFill>
                <a:latin typeface="Eurostile" panose="020B0504020202050204" pitchFamily="34" charset="0"/>
              </a:rPr>
              <a:t>La data di riferimento va infatti definita per i seguenti accertamenti:</a:t>
            </a:r>
          </a:p>
          <a:p>
            <a:pPr marL="342900" indent="-342900" algn="just">
              <a:buFont typeface="Times" panose="02020603060405020304" pitchFamily="18" charset="0"/>
              <a:buAutoNum type="arabicParenR"/>
              <a:tabLst>
                <a:tab pos="678815" algn="l"/>
              </a:tabLst>
            </a:pPr>
            <a:r>
              <a:rPr lang="it-IT" sz="2000" b="1" dirty="0">
                <a:solidFill>
                  <a:srgbClr val="002060"/>
                </a:solidFill>
                <a:latin typeface="Eurostile" panose="020B0504020202050204" pitchFamily="34" charset="0"/>
              </a:rPr>
              <a:t>Stato materiale ed economico delle unità immobiliari</a:t>
            </a:r>
          </a:p>
          <a:p>
            <a:pPr marL="342900" indent="-342900" algn="just">
              <a:buFont typeface="Times" panose="02020603060405020304" pitchFamily="18" charset="0"/>
              <a:buAutoNum type="arabicParenR"/>
              <a:tabLst>
                <a:tab pos="678815" algn="l"/>
              </a:tabLst>
            </a:pPr>
            <a:r>
              <a:rPr lang="it-IT" sz="2000" dirty="0">
                <a:solidFill>
                  <a:srgbClr val="002060"/>
                </a:solidFill>
                <a:latin typeface="Eurostile" panose="020B0504020202050204" pitchFamily="34" charset="0"/>
              </a:rPr>
              <a:t>Entità dei prodotti</a:t>
            </a:r>
          </a:p>
          <a:p>
            <a:pPr marL="342900" indent="-342900" algn="just">
              <a:buFont typeface="Times" panose="02020603060405020304" pitchFamily="18" charset="0"/>
              <a:buAutoNum type="arabicParenR"/>
              <a:tabLst>
                <a:tab pos="678815" algn="l"/>
              </a:tabLst>
            </a:pPr>
            <a:r>
              <a:rPr lang="it-IT" sz="2000" dirty="0">
                <a:solidFill>
                  <a:srgbClr val="002060"/>
                </a:solidFill>
                <a:latin typeface="Eurostile" panose="020B0504020202050204" pitchFamily="34" charset="0"/>
              </a:rPr>
              <a:t>Entità delle spese.</a:t>
            </a:r>
          </a:p>
        </p:txBody>
      </p:sp>
      <p:sp>
        <p:nvSpPr>
          <p:cNvPr id="2" name="CasellaDiTesto 1">
            <a:extLst>
              <a:ext uri="{FF2B5EF4-FFF2-40B4-BE49-F238E27FC236}">
                <a16:creationId xmlns:a16="http://schemas.microsoft.com/office/drawing/2014/main" id="{F19C66F4-BDA2-A784-6A00-A54FDE9FA146}"/>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7" name="CasellaDiTesto 6">
            <a:extLst>
              <a:ext uri="{FF2B5EF4-FFF2-40B4-BE49-F238E27FC236}">
                <a16:creationId xmlns:a16="http://schemas.microsoft.com/office/drawing/2014/main" id="{0F14476F-2293-2F2F-0581-6F674CFD9BB6}"/>
              </a:ext>
            </a:extLst>
          </p:cNvPr>
          <p:cNvSpPr txBox="1"/>
          <p:nvPr/>
        </p:nvSpPr>
        <p:spPr>
          <a:xfrm>
            <a:off x="2250261" y="2062589"/>
            <a:ext cx="7579539" cy="369332"/>
          </a:xfrm>
          <a:prstGeom prst="rect">
            <a:avLst/>
          </a:prstGeom>
          <a:noFill/>
        </p:spPr>
        <p:txBody>
          <a:bodyPr wrap="square">
            <a:spAutoFit/>
          </a:bodyPr>
          <a:lstStyle/>
          <a:p>
            <a:r>
              <a:rPr lang="it-IT" b="1"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1704294343"/>
      </p:ext>
    </p:extLst>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6F4C942-C65A-6D6D-207C-8F31693F1464}"/>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63D7A8ED-6844-9BB4-8087-A6EB917C068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CB100A6C-6AAB-6F3A-FF19-B32A9D613CF1}"/>
              </a:ext>
            </a:extLst>
          </p:cNvPr>
          <p:cNvSpPr txBox="1"/>
          <p:nvPr/>
        </p:nvSpPr>
        <p:spPr>
          <a:xfrm>
            <a:off x="2227332" y="2780929"/>
            <a:ext cx="7626000" cy="2554545"/>
          </a:xfrm>
          <a:prstGeom prst="rect">
            <a:avLst/>
          </a:prstGeom>
          <a:noFill/>
        </p:spPr>
        <p:txBody>
          <a:bodyPr wrap="square">
            <a:spAutoFit/>
          </a:bodyPr>
          <a:lstStyle/>
          <a:p>
            <a:pPr indent="3810"/>
            <a:r>
              <a:rPr lang="it-IT" sz="2000" b="1" dirty="0">
                <a:solidFill>
                  <a:srgbClr val="002060"/>
                </a:solidFill>
                <a:latin typeface="Eurostile" panose="020B0504020202050204" pitchFamily="34" charset="0"/>
              </a:rPr>
              <a:t>Epoca censuaria</a:t>
            </a:r>
          </a:p>
          <a:p>
            <a:pPr algn="just">
              <a:tabLst>
                <a:tab pos="678815" algn="l"/>
              </a:tabLst>
            </a:pPr>
            <a:r>
              <a:rPr lang="it-IT" sz="2000" dirty="0">
                <a:solidFill>
                  <a:srgbClr val="002060"/>
                </a:solidFill>
                <a:latin typeface="Eurostile" panose="020B0504020202050204" pitchFamily="34" charset="0"/>
              </a:rPr>
              <a:t>Per </a:t>
            </a:r>
            <a:r>
              <a:rPr lang="it-IT" sz="2000" b="1" dirty="0">
                <a:solidFill>
                  <a:srgbClr val="002060"/>
                </a:solidFill>
                <a:latin typeface="Eurostile" panose="020B0504020202050204" pitchFamily="34" charset="0"/>
              </a:rPr>
              <a:t>lo stato materiale ed economico delle unità immobiliari si fa riferimento a quello che si trova all’atto del classamento</a:t>
            </a:r>
            <a:r>
              <a:rPr lang="it-IT" sz="2000" dirty="0">
                <a:solidFill>
                  <a:srgbClr val="002060"/>
                </a:solidFill>
                <a:latin typeface="Eurostile" panose="020B0504020202050204" pitchFamily="34" charset="0"/>
              </a:rPr>
              <a:t>, </a:t>
            </a:r>
            <a:r>
              <a:rPr lang="it-IT" sz="2000" u="sng" dirty="0">
                <a:solidFill>
                  <a:srgbClr val="002060"/>
                </a:solidFill>
                <a:latin typeface="Eurostile" panose="020B0504020202050204" pitchFamily="34" charset="0"/>
              </a:rPr>
              <a:t>mentre per le </a:t>
            </a:r>
            <a:r>
              <a:rPr lang="it-IT" sz="2000" u="sng" dirty="0" err="1">
                <a:solidFill>
                  <a:srgbClr val="002060"/>
                </a:solidFill>
                <a:latin typeface="Eurostile" panose="020B0504020202050204" pitchFamily="34" charset="0"/>
              </a:rPr>
              <a:t>denuncie</a:t>
            </a:r>
            <a:r>
              <a:rPr lang="it-IT" sz="2000" u="sng" dirty="0">
                <a:solidFill>
                  <a:srgbClr val="002060"/>
                </a:solidFill>
                <a:latin typeface="Eurostile" panose="020B0504020202050204" pitchFamily="34" charset="0"/>
              </a:rPr>
              <a:t> si prescriverà che i singoli si riferiscano allo stato di fatto al momento della denuncia</a:t>
            </a:r>
            <a:r>
              <a:rPr lang="it-IT" sz="2000" dirty="0">
                <a:solidFill>
                  <a:srgbClr val="002060"/>
                </a:solidFill>
                <a:latin typeface="Eurostile" panose="020B0504020202050204" pitchFamily="34" charset="0"/>
              </a:rPr>
              <a:t>. Per dirimere le eventuali divergenze sarà provveduto in sede di Regolamento al decreto. Per quanto riguarda i prodotti e le spese che nel loro insieme determinano l’entità del reddito, bisogna osservare che è insito nel concetto della media ordinaria un carattere di continuità e relativa stabilità sottratto cioè, per quanto è possibile, alle ordinarie vicissitudini dei prezzi di mercato. </a:t>
            </a:r>
          </a:p>
        </p:txBody>
      </p:sp>
      <p:sp>
        <p:nvSpPr>
          <p:cNvPr id="2" name="CasellaDiTesto 1">
            <a:extLst>
              <a:ext uri="{FF2B5EF4-FFF2-40B4-BE49-F238E27FC236}">
                <a16:creationId xmlns:a16="http://schemas.microsoft.com/office/drawing/2014/main" id="{E4CFB3A2-01D7-19D7-9ADB-9948C2E907BE}"/>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7" name="CasellaDiTesto 6">
            <a:extLst>
              <a:ext uri="{FF2B5EF4-FFF2-40B4-BE49-F238E27FC236}">
                <a16:creationId xmlns:a16="http://schemas.microsoft.com/office/drawing/2014/main" id="{44B5324F-D4EC-91B8-DFB1-EB61B37129EB}"/>
              </a:ext>
            </a:extLst>
          </p:cNvPr>
          <p:cNvSpPr txBox="1"/>
          <p:nvPr/>
        </p:nvSpPr>
        <p:spPr>
          <a:xfrm>
            <a:off x="2250261" y="2062589"/>
            <a:ext cx="7579539" cy="369332"/>
          </a:xfrm>
          <a:prstGeom prst="rect">
            <a:avLst/>
          </a:prstGeom>
          <a:noFill/>
        </p:spPr>
        <p:txBody>
          <a:bodyPr wrap="square">
            <a:spAutoFit/>
          </a:bodyPr>
          <a:lstStyle/>
          <a:p>
            <a:r>
              <a:rPr lang="it-IT" b="1"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3778123865"/>
      </p:ext>
    </p:extLst>
  </p:cSld>
  <p:clrMapOvr>
    <a:masterClrMapping/>
  </p:clrMapOvr>
  <p:transition spd="med">
    <p:wipe dir="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3AB4F9A-FBAD-F96B-1964-58DBA48D498B}"/>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8AE49B56-1754-8F57-9A2D-15EAE31E2F2B}"/>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4" name="CasellaDiTesto 3">
            <a:extLst>
              <a:ext uri="{FF2B5EF4-FFF2-40B4-BE49-F238E27FC236}">
                <a16:creationId xmlns:a16="http://schemas.microsoft.com/office/drawing/2014/main" id="{2C4321C7-AED7-17CE-E174-CDC5CBDB0351}"/>
              </a:ext>
            </a:extLst>
          </p:cNvPr>
          <p:cNvSpPr txBox="1"/>
          <p:nvPr/>
        </p:nvSpPr>
        <p:spPr>
          <a:xfrm rot="16200000">
            <a:off x="143105" y="4341935"/>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6.1</a:t>
            </a:r>
          </a:p>
        </p:txBody>
      </p:sp>
      <p:sp>
        <p:nvSpPr>
          <p:cNvPr id="5" name="CasellaDiTesto 4">
            <a:extLst>
              <a:ext uri="{FF2B5EF4-FFF2-40B4-BE49-F238E27FC236}">
                <a16:creationId xmlns:a16="http://schemas.microsoft.com/office/drawing/2014/main" id="{1A705C6C-7412-AAC9-D392-15465DF31ED5}"/>
              </a:ext>
            </a:extLst>
          </p:cNvPr>
          <p:cNvSpPr txBox="1"/>
          <p:nvPr/>
        </p:nvSpPr>
        <p:spPr>
          <a:xfrm>
            <a:off x="2227332" y="2780929"/>
            <a:ext cx="7626000" cy="2554545"/>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Il calcolo del deprezzamento nell’approccio di costo.</a:t>
            </a:r>
          </a:p>
          <a:p>
            <a:pPr algn="just"/>
            <a:r>
              <a:rPr lang="it-IT" sz="2000" dirty="0">
                <a:solidFill>
                  <a:srgbClr val="002060"/>
                </a:solidFill>
                <a:latin typeface="Eurostile" panose="020B0504020202050204" pitchFamily="34" charset="0"/>
              </a:rPr>
              <a:t>… (omissis) …</a:t>
            </a:r>
          </a:p>
          <a:p>
            <a:pPr algn="just"/>
            <a:r>
              <a:rPr lang="it-IT" sz="2000" dirty="0">
                <a:solidFill>
                  <a:srgbClr val="002060"/>
                </a:solidFill>
                <a:latin typeface="Eurostile" panose="020B0504020202050204" pitchFamily="34" charset="0"/>
              </a:rPr>
              <a:t>In via generale, la vetustà tiene conto del fatto che il valore dei beni decade fisicamente nel tempo in relazione alla loro età, mentre l’obsolescenza tiene conto del fatto che alcune parti di esso, o il loro insieme, si </a:t>
            </a:r>
            <a:r>
              <a:rPr lang="it-IT" sz="2000" b="1" dirty="0">
                <a:solidFill>
                  <a:srgbClr val="002060"/>
                </a:solidFill>
                <a:latin typeface="Eurostile" panose="020B0504020202050204" pitchFamily="34" charset="0"/>
              </a:rPr>
              <a:t>deprezzano per invecchiamento tipologico, tecnologico e funzionale</a:t>
            </a:r>
            <a:r>
              <a:rPr lang="it-IT" sz="2000" dirty="0">
                <a:solidFill>
                  <a:srgbClr val="002060"/>
                </a:solidFill>
                <a:latin typeface="Eurostile" panose="020B0504020202050204" pitchFamily="34" charset="0"/>
              </a:rPr>
              <a:t>, non risultando più parzialmente o totalmente idonee ad assolvere complessivamente al loro originario impiego in condizioni di mercato.</a:t>
            </a:r>
          </a:p>
          <a:p>
            <a:pPr algn="just"/>
            <a:r>
              <a:rPr lang="it-IT" sz="2000" dirty="0">
                <a:solidFill>
                  <a:srgbClr val="002060"/>
                </a:solidFill>
                <a:latin typeface="Eurostile" panose="020B0504020202050204" pitchFamily="34" charset="0"/>
              </a:rPr>
              <a:t>… (omissis) …</a:t>
            </a:r>
          </a:p>
        </p:txBody>
      </p:sp>
      <p:sp>
        <p:nvSpPr>
          <p:cNvPr id="6" name="CasellaDiTesto 5">
            <a:extLst>
              <a:ext uri="{FF2B5EF4-FFF2-40B4-BE49-F238E27FC236}">
                <a16:creationId xmlns:a16="http://schemas.microsoft.com/office/drawing/2014/main" id="{E0587392-765F-29ED-80CB-34A1D85373DC}"/>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30 novembre 2012 n° 6</a:t>
            </a:r>
          </a:p>
        </p:txBody>
      </p:sp>
      <p:sp>
        <p:nvSpPr>
          <p:cNvPr id="9" name="CasellaDiTesto 8">
            <a:extLst>
              <a:ext uri="{FF2B5EF4-FFF2-40B4-BE49-F238E27FC236}">
                <a16:creationId xmlns:a16="http://schemas.microsoft.com/office/drawing/2014/main" id="{9B25E287-C94C-A0D4-D888-589942D997ED}"/>
              </a:ext>
            </a:extLst>
          </p:cNvPr>
          <p:cNvSpPr txBox="1"/>
          <p:nvPr/>
        </p:nvSpPr>
        <p:spPr>
          <a:xfrm>
            <a:off x="2250261" y="2062590"/>
            <a:ext cx="7579539" cy="646331"/>
          </a:xfrm>
          <a:prstGeom prst="rect">
            <a:avLst/>
          </a:prstGeom>
          <a:noFill/>
        </p:spPr>
        <p:txBody>
          <a:bodyPr wrap="square">
            <a:spAutoFit/>
          </a:bodyPr>
          <a:lstStyle/>
          <a:p>
            <a:pPr algn="just"/>
            <a:r>
              <a:rPr lang="it-IT" b="1" dirty="0">
                <a:solidFill>
                  <a:srgbClr val="E88A00"/>
                </a:solidFill>
                <a:effectLst>
                  <a:glow rad="127000">
                    <a:schemeClr val="bg1"/>
                  </a:glow>
                </a:effectLst>
                <a:latin typeface="Eurostile" panose="020B0504020202050204" pitchFamily="34" charset="0"/>
              </a:rPr>
              <a:t>Determinazione della rendita catastale delle unità immobiliari a destinazione speciale e particolare: profili tecnico amministrativi</a:t>
            </a:r>
          </a:p>
        </p:txBody>
      </p:sp>
    </p:spTree>
    <p:extLst>
      <p:ext uri="{BB962C8B-B14F-4D97-AF65-F5344CB8AC3E}">
        <p14:creationId xmlns:p14="http://schemas.microsoft.com/office/powerpoint/2010/main" val="2991242255"/>
      </p:ext>
    </p:extLst>
  </p:cSld>
  <p:clrMapOvr>
    <a:masterClrMapping/>
  </p:clrMapOvr>
  <p:transitio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C93FB-1FCC-32B8-6189-965CE5957D8E}"/>
            </a:ext>
          </a:extLst>
        </p:cNvPr>
        <p:cNvGrpSpPr/>
        <p:nvPr/>
      </p:nvGrpSpPr>
      <p:grpSpPr>
        <a:xfrm>
          <a:off x="0" y="0"/>
          <a:ext cx="0" cy="0"/>
          <a:chOff x="0" y="0"/>
          <a:chExt cx="0" cy="0"/>
        </a:xfrm>
      </p:grpSpPr>
      <p:sp>
        <p:nvSpPr>
          <p:cNvPr id="5" name="Titolo 1">
            <a:extLst>
              <a:ext uri="{FF2B5EF4-FFF2-40B4-BE49-F238E27FC236}">
                <a16:creationId xmlns:a16="http://schemas.microsoft.com/office/drawing/2014/main" id="{07B660ED-FB02-CC3B-A7C2-467A6100AAEE}"/>
              </a:ext>
            </a:extLst>
          </p:cNvPr>
          <p:cNvSpPr>
            <a:spLocks noGrp="1"/>
          </p:cNvSpPr>
          <p:nvPr>
            <p:ph type="ctrTitle"/>
          </p:nvPr>
        </p:nvSpPr>
        <p:spPr>
          <a:xfrm>
            <a:off x="1703388" y="1889537"/>
            <a:ext cx="8785100" cy="3007816"/>
          </a:xfrm>
        </p:spPr>
        <p:txBody>
          <a:bodyPr/>
          <a:lstStyle/>
          <a:p>
            <a:pPr eaLnBrk="1" hangingPunct="1">
              <a:defRPr/>
            </a:pPr>
            <a:r>
              <a:rPr lang="it-IT" sz="5400" b="1" dirty="0">
                <a:solidFill>
                  <a:schemeClr val="tx2"/>
                </a:solidFill>
                <a:effectLst>
                  <a:outerShdw blurRad="38100" dist="38100" dir="2700000" algn="tl">
                    <a:srgbClr val="000000">
                      <a:alpha val="43137"/>
                    </a:srgbClr>
                  </a:outerShdw>
                </a:effectLst>
                <a:latin typeface="Consolas" pitchFamily="49" charset="0"/>
              </a:rPr>
              <a:t>... altri riferimenti?</a:t>
            </a:r>
          </a:p>
        </p:txBody>
      </p:sp>
    </p:spTree>
    <p:extLst>
      <p:ext uri="{BB962C8B-B14F-4D97-AF65-F5344CB8AC3E}">
        <p14:creationId xmlns:p14="http://schemas.microsoft.com/office/powerpoint/2010/main" val="80871863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FDFE6B1-9780-D044-BD0E-CCA26300B51A}"/>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79B19CE5-7A46-D6E7-96D1-58BB8691B043}"/>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A590F394-C07B-35C1-8808-B4F95E123906}"/>
              </a:ext>
            </a:extLst>
          </p:cNvPr>
          <p:cNvSpPr txBox="1"/>
          <p:nvPr/>
        </p:nvSpPr>
        <p:spPr>
          <a:xfrm>
            <a:off x="1080000" y="2700000"/>
            <a:ext cx="10440000" cy="286232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algn="just"/>
            <a:r>
              <a:rPr lang="it-IT" sz="2000" dirty="0">
                <a:solidFill>
                  <a:srgbClr val="002060"/>
                </a:solidFill>
                <a:effectLst/>
                <a:latin typeface="Eurostile" panose="020B0504020202050204" pitchFamily="34" charset="0"/>
              </a:rPr>
              <a:t>Data l’importanza delle unità-tipo, è necessario che esse vengano identificate, dettagliatamente descritte e minutamente analizzate. Per possibile poi </a:t>
            </a:r>
            <a:r>
              <a:rPr lang="it-IT" sz="2000" b="1" dirty="0">
                <a:solidFill>
                  <a:srgbClr val="002060"/>
                </a:solidFill>
                <a:latin typeface="Eurostile" panose="020B0504020202050204" pitchFamily="34" charset="0"/>
              </a:rPr>
              <a:t>i confronti in sede di classamento a mezzo del paragone </a:t>
            </a:r>
            <a:r>
              <a:rPr lang="it-IT" sz="2000" dirty="0">
                <a:solidFill>
                  <a:srgbClr val="002060"/>
                </a:solidFill>
                <a:effectLst/>
                <a:latin typeface="Eurostile" panose="020B0504020202050204" pitchFamily="34" charset="0"/>
              </a:rPr>
              <a:t>fra le condizioni estrinseche ed intrinseche </a:t>
            </a:r>
            <a:r>
              <a:rPr lang="it-IT" sz="2000" b="1" dirty="0">
                <a:solidFill>
                  <a:srgbClr val="002060"/>
                </a:solidFill>
                <a:latin typeface="Eurostile" panose="020B0504020202050204" pitchFamily="34" charset="0"/>
              </a:rPr>
              <a:t>delle unità-tipo e di quelle da classare</a:t>
            </a:r>
            <a:r>
              <a:rPr lang="it-IT" sz="2000" dirty="0">
                <a:solidFill>
                  <a:srgbClr val="002060"/>
                </a:solidFill>
                <a:effectLst/>
                <a:latin typeface="Eurostile" panose="020B0504020202050204" pitchFamily="34" charset="0"/>
              </a:rPr>
              <a:t>, si dispone che </a:t>
            </a:r>
            <a:r>
              <a:rPr lang="it-IT" sz="2000" b="1" dirty="0">
                <a:solidFill>
                  <a:srgbClr val="002060"/>
                </a:solidFill>
                <a:latin typeface="Eurostile" panose="020B0504020202050204" pitchFamily="34" charset="0"/>
              </a:rPr>
              <a:t>le condizioni stesse vengano descritte sempre servendosi delle sole locuzioni seguenti</a:t>
            </a:r>
            <a:r>
              <a:rPr lang="it-IT" sz="2000" dirty="0">
                <a:solidFill>
                  <a:srgbClr val="002060"/>
                </a:solidFill>
                <a:effectLst/>
                <a:latin typeface="Eurostile" panose="020B0504020202050204" pitchFamily="34" charset="0"/>
              </a:rPr>
              <a:t>.</a:t>
            </a:r>
          </a:p>
          <a:p>
            <a:pPr algn="just"/>
            <a:r>
              <a:rPr lang="it-IT" sz="2000" dirty="0">
                <a:solidFill>
                  <a:srgbClr val="002060"/>
                </a:solidFill>
                <a:effectLst/>
                <a:latin typeface="Eurostile" panose="020B0504020202050204" pitchFamily="34" charset="0"/>
              </a:rPr>
              <a:t>Delle unità-tipo si indicheranno nell’ordine:</a:t>
            </a:r>
          </a:p>
        </p:txBody>
      </p:sp>
      <p:sp>
        <p:nvSpPr>
          <p:cNvPr id="6" name="CasellaDiTesto 5">
            <a:extLst>
              <a:ext uri="{FF2B5EF4-FFF2-40B4-BE49-F238E27FC236}">
                <a16:creationId xmlns:a16="http://schemas.microsoft.com/office/drawing/2014/main" id="{52D9E696-B4B4-5A83-49E1-7F402C373615}"/>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9" name="CasellaDiTesto 8">
            <a:extLst>
              <a:ext uri="{FF2B5EF4-FFF2-40B4-BE49-F238E27FC236}">
                <a16:creationId xmlns:a16="http://schemas.microsoft.com/office/drawing/2014/main" id="{E40B6977-3D12-9561-2943-0742B02E3EAA}"/>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2260088905"/>
      </p:ext>
    </p:extLst>
  </p:cSld>
  <p:clrMapOvr>
    <a:masterClrMapping/>
  </p:clrMapOvr>
  <p:transition spd="med">
    <p:wipe dir="r"/>
  </p:transition>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19D5472-9044-5BBA-0206-E5FD0EB105B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5FE274AA-C546-4563-8CB8-D1BB3D2C03A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C6593F31-EEBD-F99C-5C91-C1E030CB8DA8}"/>
              </a:ext>
            </a:extLst>
          </p:cNvPr>
          <p:cNvSpPr txBox="1"/>
          <p:nvPr/>
        </p:nvSpPr>
        <p:spPr>
          <a:xfrm>
            <a:off x="1080000" y="2700000"/>
            <a:ext cx="10440000" cy="378565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marL="457200" indent="-457200" algn="just">
              <a:buFont typeface="+mj-lt"/>
              <a:buAutoNum type="arabicParenR"/>
              <a:tabLst>
                <a:tab pos="499110" algn="l"/>
              </a:tabLst>
            </a:pPr>
            <a:r>
              <a:rPr lang="it-IT" sz="2000" dirty="0">
                <a:solidFill>
                  <a:srgbClr val="002060"/>
                </a:solidFill>
                <a:effectLst/>
                <a:latin typeface="Eurostile" panose="020B0504020202050204" pitchFamily="34" charset="0"/>
              </a:rPr>
              <a:t>Dati di identificazione (dati catastali, comune, frazione, via numero civico, scala, piano, interno).</a:t>
            </a:r>
          </a:p>
          <a:p>
            <a:pPr marL="457200" indent="-457200" algn="just">
              <a:buFont typeface="+mj-lt"/>
              <a:buAutoNum type="arabicParenR"/>
              <a:tabLst>
                <a:tab pos="499110" algn="l"/>
              </a:tabLst>
            </a:pPr>
            <a:r>
              <a:rPr lang="it-IT" sz="2000" dirty="0">
                <a:solidFill>
                  <a:srgbClr val="002060"/>
                </a:solidFill>
                <a:effectLst/>
                <a:latin typeface="Eurostile" panose="020B0504020202050204" pitchFamily="34" charset="0"/>
              </a:rPr>
              <a:t>Intestazione della ditta iscritta nel vigente Catasto Urbano.</a:t>
            </a:r>
          </a:p>
          <a:p>
            <a:pPr marL="457200" indent="-457200" algn="just">
              <a:buFont typeface="+mj-lt"/>
              <a:buAutoNum type="arabicParenR"/>
              <a:tabLst>
                <a:tab pos="499110" algn="l"/>
              </a:tabLst>
            </a:pPr>
            <a:r>
              <a:rPr lang="it-IT" sz="2000" dirty="0">
                <a:solidFill>
                  <a:srgbClr val="002060"/>
                </a:solidFill>
                <a:effectLst/>
                <a:latin typeface="Eurostile" panose="020B0504020202050204" pitchFamily="34" charset="0"/>
              </a:rPr>
              <a:t>Genere della località in cui sorge, adottando le tre seguenti gradazioni: signorile, civile e popolare.</a:t>
            </a:r>
          </a:p>
          <a:p>
            <a:pPr marL="457200" indent="-457200" algn="just">
              <a:buFont typeface="+mj-lt"/>
              <a:buAutoNum type="arabicParenR"/>
              <a:tabLst>
                <a:tab pos="499110" algn="l"/>
              </a:tabLst>
            </a:pPr>
            <a:r>
              <a:rPr lang="it-IT" sz="2000" dirty="0">
                <a:solidFill>
                  <a:srgbClr val="002060"/>
                </a:solidFill>
                <a:effectLst/>
                <a:latin typeface="Eurostile" panose="020B0504020202050204" pitchFamily="34" charset="0"/>
              </a:rPr>
              <a:t>Ubicazione, adottando le cinque seguenti gradazioni: centralissima, centrale, eccentrica, periferica e suburbana.</a:t>
            </a:r>
          </a:p>
          <a:p>
            <a:pPr marL="457200" indent="-457200" algn="just">
              <a:buFont typeface="+mj-lt"/>
              <a:buAutoNum type="arabicParenR"/>
              <a:tabLst>
                <a:tab pos="499110" algn="l"/>
              </a:tabLst>
            </a:pPr>
            <a:r>
              <a:rPr lang="it-IT" sz="2000" dirty="0">
                <a:solidFill>
                  <a:srgbClr val="002060"/>
                </a:solidFill>
                <a:effectLst/>
                <a:latin typeface="Eurostile" panose="020B0504020202050204" pitchFamily="34" charset="0"/>
              </a:rPr>
              <a:t>Collegamento con servizi pubblici di trasporto, adottando le tre seguenti gradazioni: ottimo, buono e deficiente.</a:t>
            </a:r>
          </a:p>
        </p:txBody>
      </p:sp>
      <p:sp>
        <p:nvSpPr>
          <p:cNvPr id="6" name="CasellaDiTesto 5">
            <a:extLst>
              <a:ext uri="{FF2B5EF4-FFF2-40B4-BE49-F238E27FC236}">
                <a16:creationId xmlns:a16="http://schemas.microsoft.com/office/drawing/2014/main" id="{82DD40C0-7AA9-5EFC-3D7E-B0EAAD1BD908}"/>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540DEC39-48BD-5ECA-9378-A7BEACC2E1FA}"/>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22031781"/>
      </p:ext>
    </p:extLst>
  </p:cSld>
  <p:clrMapOvr>
    <a:masterClrMapping/>
  </p:clrMapOvr>
  <p:transition spd="med">
    <p:wipe dir="r"/>
  </p:transition>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B5CA93E-DEDB-A2CB-8F8C-D0B5054AA866}"/>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A5A9D609-F4AB-CCAF-6555-A394B16F001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8C082DF5-0ACB-21F0-22C2-147DC7CE14A2}"/>
              </a:ext>
            </a:extLst>
          </p:cNvPr>
          <p:cNvSpPr txBox="1"/>
          <p:nvPr/>
        </p:nvSpPr>
        <p:spPr>
          <a:xfrm>
            <a:off x="1080000" y="2700000"/>
            <a:ext cx="10440000" cy="378565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Orientamento prevalente, adottando le quattro seguenti gradazioni: ottima, buona, mediocre e cattiva.</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Epoca della costruzione, adottando le quattro seguenti gradazioni: antica, vecchia, recente e recentissima.</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Qualità della struttura, adottando le tre seguenti gradazioni: robusta, normale e leggera.</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Stato di conservazione e manutenzione, adottando le quattro seguenti gradazioni: ottimo, buono, mediocre e cattivo.</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Grado di finimento, adottando le quattro seguenti gradazioni: ricco, ordinario, semplice e rustico.</a:t>
            </a:r>
          </a:p>
        </p:txBody>
      </p:sp>
      <p:sp>
        <p:nvSpPr>
          <p:cNvPr id="6" name="CasellaDiTesto 5">
            <a:extLst>
              <a:ext uri="{FF2B5EF4-FFF2-40B4-BE49-F238E27FC236}">
                <a16:creationId xmlns:a16="http://schemas.microsoft.com/office/drawing/2014/main" id="{9DB99096-01CA-6188-7E04-5DECE562762F}"/>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ED414FA4-820C-ACEF-2AE4-F97728A4ECFF}"/>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3512565686"/>
      </p:ext>
    </p:extLst>
  </p:cSld>
  <p:clrMapOvr>
    <a:masterClrMapping/>
  </p:clrMapOvr>
  <p:transition spd="med">
    <p:wipe dir="r"/>
  </p:transition>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935674E-8C4A-9E22-D15A-51DF5CB01618}"/>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23304360-7F20-E4D5-9245-1DA47420B57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B7D80896-DDFD-B1AD-D4FC-261098FAE5B8}"/>
              </a:ext>
            </a:extLst>
          </p:cNvPr>
          <p:cNvSpPr txBox="1"/>
          <p:nvPr/>
        </p:nvSpPr>
        <p:spPr>
          <a:xfrm>
            <a:off x="1080000" y="2700000"/>
            <a:ext cx="10440000" cy="378565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Orientamento prevalente, adottando le quattro seguenti gradazioni: ottima, buona, mediocre e cattiva.</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Epoca della costruzione, adottando le quattro seguenti gradazioni: antica, vecchia, recente e recentissima.</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Qualità della struttura, adottando le tre seguenti gradazioni: robusta, normale e leggera.</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Stato di conservazione e manutenzione, adottando le quattro seguenti gradazioni: ottimo, buono, mediocre e cattivo.</a:t>
            </a:r>
          </a:p>
          <a:p>
            <a:pPr marL="457200" indent="-457200" algn="just">
              <a:buFont typeface="+mj-lt"/>
              <a:buAutoNum type="arabicParenR" startAt="6"/>
              <a:tabLst>
                <a:tab pos="499110" algn="l"/>
              </a:tabLst>
            </a:pPr>
            <a:r>
              <a:rPr lang="it-IT" sz="2000" dirty="0">
                <a:solidFill>
                  <a:srgbClr val="002060"/>
                </a:solidFill>
                <a:effectLst/>
                <a:latin typeface="Eurostile" panose="020B0504020202050204" pitchFamily="34" charset="0"/>
              </a:rPr>
              <a:t>Grado di finimento, adottando le quattro seguenti gradazioni: ricco, ordinario, semplice e rustico.</a:t>
            </a:r>
          </a:p>
        </p:txBody>
      </p:sp>
      <p:sp>
        <p:nvSpPr>
          <p:cNvPr id="6" name="CasellaDiTesto 5">
            <a:extLst>
              <a:ext uri="{FF2B5EF4-FFF2-40B4-BE49-F238E27FC236}">
                <a16:creationId xmlns:a16="http://schemas.microsoft.com/office/drawing/2014/main" id="{93DE34E6-86D5-DBF2-0668-F33C7A4A6A45}"/>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C77EBD6C-7608-7BB2-4CFB-1BBFBC65026D}"/>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2684338793"/>
      </p:ext>
    </p:extLst>
  </p:cSld>
  <p:clrMapOvr>
    <a:masterClrMapping/>
  </p:clrMapOvr>
  <p:transition spd="med">
    <p:wipe dir="r"/>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DDD628C-204A-C29D-D6EB-C2600AC98E7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C9854634-6DAF-D4C3-4077-2DF208EDE58C}"/>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B7A3E729-4A22-1DB9-CD67-E0BFF18BCA81}"/>
              </a:ext>
            </a:extLst>
          </p:cNvPr>
          <p:cNvSpPr txBox="1"/>
          <p:nvPr/>
        </p:nvSpPr>
        <p:spPr>
          <a:xfrm>
            <a:off x="1080000" y="2700000"/>
            <a:ext cx="10440000" cy="378565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marL="457200" indent="-457200" algn="just">
              <a:buFont typeface="+mj-lt"/>
              <a:buAutoNum type="arabicParenR" startAt="11"/>
              <a:tabLst>
                <a:tab pos="499110" algn="l"/>
              </a:tabLst>
            </a:pPr>
            <a:r>
              <a:rPr lang="it-IT" sz="2000" dirty="0">
                <a:solidFill>
                  <a:srgbClr val="002060"/>
                </a:solidFill>
                <a:effectLst/>
                <a:latin typeface="Eurostile" panose="020B0504020202050204" pitchFamily="34" charset="0"/>
              </a:rPr>
              <a:t>Ampiezza media dei vani, adottando le tre seguenti gradazioni: grande, media e piccola.</a:t>
            </a:r>
          </a:p>
          <a:p>
            <a:pPr marL="457200" indent="-457200" algn="just">
              <a:buFont typeface="+mj-lt"/>
              <a:buAutoNum type="arabicParenR" startAt="11"/>
              <a:tabLst>
                <a:tab pos="499110" algn="l"/>
              </a:tabLst>
            </a:pPr>
            <a:r>
              <a:rPr lang="it-IT" sz="2000" dirty="0">
                <a:solidFill>
                  <a:srgbClr val="002060"/>
                </a:solidFill>
                <a:effectLst/>
                <a:latin typeface="Eurostile" panose="020B0504020202050204" pitchFamily="34" charset="0"/>
              </a:rPr>
              <a:t>Richiesta sul mercato dei fitti, adottando le tre seguenti gradazioni: ricercata, scarsamente ricercata e non richiesta.</a:t>
            </a:r>
          </a:p>
          <a:p>
            <a:pPr marL="457200" indent="-457200" algn="just">
              <a:buFont typeface="+mj-lt"/>
              <a:buAutoNum type="arabicParenR" startAt="11"/>
              <a:tabLst>
                <a:tab pos="499110" algn="l"/>
              </a:tabLst>
            </a:pPr>
            <a:r>
              <a:rPr lang="it-IT" sz="2000" dirty="0">
                <a:solidFill>
                  <a:srgbClr val="002060"/>
                </a:solidFill>
                <a:effectLst/>
                <a:latin typeface="Eurostile" panose="020B0504020202050204" pitchFamily="34" charset="0"/>
              </a:rPr>
              <a:t>Impianti, adottando le seguenti locuzioni: a) con impianti di acqua, luce, gas, bagno, riscaldamento, ascensore ecc.: completi; b) con impianti di acqua, luce, gas, bagno, con o senza riscaldamento ed ascensore ecc.: normali; c) con soli impianti di acqua o luce: scarsi; d) senza impianti di acqua o luce: mancanti.</a:t>
            </a:r>
          </a:p>
        </p:txBody>
      </p:sp>
      <p:sp>
        <p:nvSpPr>
          <p:cNvPr id="6" name="CasellaDiTesto 5">
            <a:extLst>
              <a:ext uri="{FF2B5EF4-FFF2-40B4-BE49-F238E27FC236}">
                <a16:creationId xmlns:a16="http://schemas.microsoft.com/office/drawing/2014/main" id="{5CF9AA3F-E62E-ABA5-E8E1-93233FEFAD75}"/>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C4AEDFBE-38CB-561F-BACE-4D5C50428227}"/>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3276919708"/>
      </p:ext>
    </p:extLst>
  </p:cSld>
  <p:clrMapOvr>
    <a:masterClrMapping/>
  </p:clrMapOvr>
  <p:transition spd="med">
    <p:wipe dir="r"/>
  </p:transition>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F04E7A0-8E30-342D-DE17-5EE5B1C6AC7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7F497CCB-31C3-F11C-7181-5B7E82559D6C}"/>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0EFB26D4-D571-013D-9C39-CE5AD13D5AC0}"/>
              </a:ext>
            </a:extLst>
          </p:cNvPr>
          <p:cNvSpPr txBox="1"/>
          <p:nvPr/>
        </p:nvSpPr>
        <p:spPr>
          <a:xfrm>
            <a:off x="1080000" y="2700000"/>
            <a:ext cx="10440000" cy="378565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marL="457200" indent="-457200" algn="just">
              <a:buFont typeface="+mj-lt"/>
              <a:buAutoNum type="arabicParenR" startAt="11"/>
              <a:tabLst>
                <a:tab pos="499110" algn="l"/>
              </a:tabLst>
            </a:pPr>
            <a:r>
              <a:rPr lang="it-IT" sz="2000" dirty="0">
                <a:solidFill>
                  <a:srgbClr val="002060"/>
                </a:solidFill>
                <a:effectLst/>
                <a:latin typeface="Eurostile" panose="020B0504020202050204" pitchFamily="34" charset="0"/>
              </a:rPr>
              <a:t>Ampiezza media dei vani, adottando le tre seguenti gradazioni: grande, media e piccola.</a:t>
            </a:r>
          </a:p>
          <a:p>
            <a:pPr marL="457200" indent="-457200" algn="just">
              <a:buFont typeface="+mj-lt"/>
              <a:buAutoNum type="arabicParenR" startAt="11"/>
              <a:tabLst>
                <a:tab pos="499110" algn="l"/>
              </a:tabLst>
            </a:pPr>
            <a:r>
              <a:rPr lang="it-IT" sz="2000" dirty="0">
                <a:solidFill>
                  <a:srgbClr val="002060"/>
                </a:solidFill>
                <a:effectLst/>
                <a:latin typeface="Eurostile" panose="020B0504020202050204" pitchFamily="34" charset="0"/>
              </a:rPr>
              <a:t>Richiesta sul mercato dei fitti, adottando le tre seguenti gradazioni: ricercata, scarsamente ricercata e non richiesta.</a:t>
            </a:r>
          </a:p>
          <a:p>
            <a:pPr marL="457200" indent="-457200" algn="just">
              <a:buFont typeface="+mj-lt"/>
              <a:buAutoNum type="arabicParenR" startAt="11"/>
              <a:tabLst>
                <a:tab pos="499110" algn="l"/>
              </a:tabLst>
            </a:pPr>
            <a:r>
              <a:rPr lang="it-IT" sz="2000" b="1" dirty="0">
                <a:solidFill>
                  <a:srgbClr val="002060"/>
                </a:solidFill>
                <a:latin typeface="Eurostile" panose="020B0504020202050204" pitchFamily="34" charset="0"/>
              </a:rPr>
              <a:t>Impianti, adottando le seguenti locuzioni: a) con impianti di acqua, luce, gas, bagno, riscaldamento, ascensore ecc.: completi; b) con impianti di acqua, luce, gas, bagno, con o senza riscaldamento ed ascensore ecc.: normali; c) con soli impianti di acqua o luce: scarsi; d) senza impianti di acqua o luce: mancanti.</a:t>
            </a:r>
          </a:p>
        </p:txBody>
      </p:sp>
      <p:sp>
        <p:nvSpPr>
          <p:cNvPr id="6" name="CasellaDiTesto 5">
            <a:extLst>
              <a:ext uri="{FF2B5EF4-FFF2-40B4-BE49-F238E27FC236}">
                <a16:creationId xmlns:a16="http://schemas.microsoft.com/office/drawing/2014/main" id="{C2227ECD-CC01-724B-0076-A6A611DFC895}"/>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EF6BF01C-0C7A-53C2-B6E7-A725AD00CFBB}"/>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2302791284"/>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809B9AD-A66F-518D-D92E-87C3FC6D238D}"/>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DA28441E-5DA3-7FE8-011E-6BA6D7CEA3FD}"/>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7" name="CasellaDiTesto 6">
            <a:extLst>
              <a:ext uri="{FF2B5EF4-FFF2-40B4-BE49-F238E27FC236}">
                <a16:creationId xmlns:a16="http://schemas.microsoft.com/office/drawing/2014/main" id="{5524C05E-E4F6-8B1E-C0D9-587DC78B9182}"/>
              </a:ext>
            </a:extLst>
          </p:cNvPr>
          <p:cNvSpPr txBox="1"/>
          <p:nvPr/>
        </p:nvSpPr>
        <p:spPr>
          <a:xfrm>
            <a:off x="1080000" y="2700000"/>
            <a:ext cx="10440000" cy="4093428"/>
          </a:xfrm>
          <a:prstGeom prst="rect">
            <a:avLst/>
          </a:prstGeom>
          <a:noFill/>
        </p:spPr>
        <p:txBody>
          <a:bodyPr>
            <a:spAutoFit/>
          </a:bodyPr>
          <a:lstStyle/>
          <a:p>
            <a:pPr algn="just"/>
            <a:r>
              <a:rPr lang="it-IT" sz="2000" u="sng" dirty="0">
                <a:solidFill>
                  <a:srgbClr val="002060"/>
                </a:solidFill>
                <a:effectLst/>
                <a:latin typeface="Eurostile" panose="020B0504020202050204" pitchFamily="34" charset="0"/>
              </a:rPr>
              <a:t>Le dichiarazioni</a:t>
            </a:r>
            <a:r>
              <a:rPr lang="it-IT" sz="2000" dirty="0">
                <a:solidFill>
                  <a:srgbClr val="002060"/>
                </a:solidFill>
                <a:effectLst/>
                <a:latin typeface="Eurostile" panose="020B0504020202050204" pitchFamily="34" charset="0"/>
              </a:rPr>
              <a:t>, di cui al comma 1, … omissis …, sono sottoscritte da uno dei soggetti che ha la titolarità di diritti reali sui beni denunciati e dal tecnico redattore degli atti grafici di cui sia prevista l'allegazione e </a:t>
            </a:r>
            <a:r>
              <a:rPr lang="it-IT" sz="2000" b="1" dirty="0">
                <a:solidFill>
                  <a:srgbClr val="002060"/>
                </a:solidFill>
                <a:latin typeface="Eurostile" panose="020B0504020202050204" pitchFamily="34" charset="0"/>
              </a:rPr>
              <a:t>contengono dati e notizie tali da consentire l'iscrizione in catasto con attribuzione di rendita catastale, senza visita di sopralluogo</a:t>
            </a:r>
            <a:r>
              <a:rPr lang="it-IT" sz="2000" dirty="0">
                <a:solidFill>
                  <a:srgbClr val="002060"/>
                </a:solidFill>
                <a:effectLst/>
                <a:latin typeface="Eurostile" panose="020B0504020202050204" pitchFamily="34" charset="0"/>
              </a:rPr>
              <a:t>. Il dichiarante propone anche l'attribuzione della categoria, classe e relativa rendita catastale, per le unità a destinazione ordinaria, o l'attribuzione della categoria e della rendita, per le unità a destinazione speciale o particolare. </a:t>
            </a:r>
            <a:r>
              <a:rPr lang="it-IT" sz="2000" u="sng" dirty="0">
                <a:solidFill>
                  <a:srgbClr val="002060"/>
                </a:solidFill>
                <a:effectLst/>
                <a:latin typeface="Eurostile" panose="020B0504020202050204" pitchFamily="34" charset="0"/>
              </a:rPr>
              <a:t>Nelle stesse dichiarazioni sono riportati, per ciascuna unità immobiliare, i dati di superficie, espressi in metri quadrati</a:t>
            </a:r>
            <a:r>
              <a:rPr lang="it-IT" sz="2000" dirty="0">
                <a:solidFill>
                  <a:srgbClr val="002060"/>
                </a:solidFill>
                <a:effectLst/>
                <a:latin typeface="Eurostile" panose="020B0504020202050204" pitchFamily="34" charset="0"/>
              </a:rPr>
              <a:t>, in conformità alle istruzioni dettate con il provvedimento di cui al comma 1.</a:t>
            </a:r>
          </a:p>
        </p:txBody>
      </p:sp>
      <p:sp>
        <p:nvSpPr>
          <p:cNvPr id="2" name="CasellaDiTesto 1">
            <a:extLst>
              <a:ext uri="{FF2B5EF4-FFF2-40B4-BE49-F238E27FC236}">
                <a16:creationId xmlns:a16="http://schemas.microsoft.com/office/drawing/2014/main" id="{0AE8B8BC-617D-481E-35F0-50CBA86AC76C}"/>
              </a:ext>
            </a:extLst>
          </p:cNvPr>
          <p:cNvSpPr txBox="1"/>
          <p:nvPr/>
        </p:nvSpPr>
        <p:spPr>
          <a:xfrm rot="16200000">
            <a:off x="-1080000" y="4302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1 comma 2</a:t>
            </a:r>
          </a:p>
        </p:txBody>
      </p:sp>
      <p:sp>
        <p:nvSpPr>
          <p:cNvPr id="3" name="CasellaDiTesto 2">
            <a:extLst>
              <a:ext uri="{FF2B5EF4-FFF2-40B4-BE49-F238E27FC236}">
                <a16:creationId xmlns:a16="http://schemas.microsoft.com/office/drawing/2014/main" id="{D442B32E-6A8F-5906-9E7D-F55849534AD9}"/>
              </a:ext>
            </a:extLst>
          </p:cNvPr>
          <p:cNvSpPr txBox="1"/>
          <p:nvPr/>
        </p:nvSpPr>
        <p:spPr>
          <a:xfrm>
            <a:off x="2279650" y="1438275"/>
            <a:ext cx="7632700" cy="1077218"/>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Decreto 19 aprile 1994 n. 701  Ministero Finanze</a:t>
            </a:r>
          </a:p>
        </p:txBody>
      </p:sp>
    </p:spTree>
    <p:extLst>
      <p:ext uri="{BB962C8B-B14F-4D97-AF65-F5344CB8AC3E}">
        <p14:creationId xmlns:p14="http://schemas.microsoft.com/office/powerpoint/2010/main" val="3882156573"/>
      </p:ext>
    </p:extLst>
  </p:cSld>
  <p:clrMapOvr>
    <a:masterClrMapping/>
  </p:clrMapOvr>
  <p:transition spd="med">
    <p:wipe dir="r"/>
  </p:transition>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957879A-2ECE-8743-BE6E-3FD7753CB84D}"/>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97FD17DD-6443-4518-793E-7EBC47BDF9E2}"/>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3AE052A3-CFEE-BB4B-270B-0D757D30AC57}"/>
              </a:ext>
            </a:extLst>
          </p:cNvPr>
          <p:cNvSpPr txBox="1"/>
          <p:nvPr/>
        </p:nvSpPr>
        <p:spPr>
          <a:xfrm>
            <a:off x="1080000" y="2700000"/>
            <a:ext cx="10440000" cy="286232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marL="457200" indent="-457200" algn="just">
              <a:buFont typeface="+mj-lt"/>
              <a:buAutoNum type="arabicParenR" startAt="14"/>
              <a:tabLst>
                <a:tab pos="499110" algn="l"/>
              </a:tabLst>
            </a:pPr>
            <a:r>
              <a:rPr lang="it-IT" sz="2000" dirty="0">
                <a:solidFill>
                  <a:srgbClr val="002060"/>
                </a:solidFill>
                <a:effectLst/>
                <a:latin typeface="Eurostile" panose="020B0504020202050204" pitchFamily="34" charset="0"/>
              </a:rPr>
              <a:t>Accessori a servizio complementare (dell’abitazione) (scale di servizio, cantina, soffitta, legnaia, </a:t>
            </a:r>
            <a:r>
              <a:rPr lang="it-IT" sz="2000" dirty="0" err="1">
                <a:solidFill>
                  <a:srgbClr val="002060"/>
                </a:solidFill>
                <a:effectLst/>
                <a:latin typeface="Eurostile" panose="020B0504020202050204" pitchFamily="34" charset="0"/>
              </a:rPr>
              <a:t>lisciaia</a:t>
            </a:r>
            <a:r>
              <a:rPr lang="it-IT" sz="2000" dirty="0">
                <a:solidFill>
                  <a:srgbClr val="002060"/>
                </a:solidFill>
                <a:effectLst/>
                <a:latin typeface="Eurostile" panose="020B0504020202050204" pitchFamily="34" charset="0"/>
              </a:rPr>
              <a:t>, ecc.).</a:t>
            </a:r>
          </a:p>
          <a:p>
            <a:pPr marL="457200" indent="-457200" algn="just">
              <a:buFont typeface="+mj-lt"/>
              <a:buAutoNum type="arabicParenR" startAt="14"/>
              <a:tabLst>
                <a:tab pos="499110" algn="l"/>
              </a:tabLst>
            </a:pPr>
            <a:r>
              <a:rPr lang="it-IT" sz="2000" dirty="0">
                <a:solidFill>
                  <a:srgbClr val="002060"/>
                </a:solidFill>
                <a:effectLst/>
                <a:latin typeface="Eurostile" panose="020B0504020202050204" pitchFamily="34" charset="0"/>
              </a:rPr>
              <a:t>Dipendenze (dell’abitazione) (giardino, orto, terrazzo, ecc.).</a:t>
            </a:r>
          </a:p>
          <a:p>
            <a:pPr marL="457200" indent="-457200" algn="just">
              <a:buFont typeface="+mj-lt"/>
              <a:buAutoNum type="arabicParenR" startAt="14"/>
              <a:tabLst>
                <a:tab pos="499110" algn="l"/>
              </a:tabLst>
            </a:pPr>
            <a:r>
              <a:rPr lang="it-IT" sz="2000" dirty="0">
                <a:solidFill>
                  <a:srgbClr val="002060"/>
                </a:solidFill>
                <a:effectLst/>
                <a:latin typeface="Eurostile" panose="020B0504020202050204" pitchFamily="34" charset="0"/>
              </a:rPr>
              <a:t>Beni in comunione (scale, cortili, ecc.).</a:t>
            </a:r>
          </a:p>
          <a:p>
            <a:pPr marL="457200" indent="-457200" algn="just">
              <a:buFont typeface="+mj-lt"/>
              <a:buAutoNum type="arabicParenR" startAt="14"/>
              <a:tabLst>
                <a:tab pos="499110" algn="l"/>
              </a:tabLst>
            </a:pPr>
            <a:r>
              <a:rPr lang="it-IT" sz="2000" dirty="0">
                <a:solidFill>
                  <a:srgbClr val="002060"/>
                </a:solidFill>
                <a:effectLst/>
                <a:latin typeface="Eurostile" panose="020B0504020202050204" pitchFamily="34" charset="0"/>
              </a:rPr>
              <a:t>Servitù (attive o passive, di passo, di luce, di prospetto, ecc.).</a:t>
            </a:r>
          </a:p>
          <a:p>
            <a:pPr marL="457200" indent="-457200" algn="just">
              <a:buFont typeface="+mj-lt"/>
              <a:buAutoNum type="arabicParenR" startAt="14"/>
              <a:tabLst>
                <a:tab pos="499110" algn="l"/>
              </a:tabLst>
            </a:pPr>
            <a:r>
              <a:rPr lang="it-IT" sz="2000" dirty="0">
                <a:solidFill>
                  <a:srgbClr val="002060"/>
                </a:solidFill>
                <a:effectLst/>
                <a:latin typeface="Eurostile" panose="020B0504020202050204" pitchFamily="34" charset="0"/>
              </a:rPr>
              <a:t>Dati o notizie relative al reddito reale o presunto. </a:t>
            </a:r>
          </a:p>
        </p:txBody>
      </p:sp>
      <p:sp>
        <p:nvSpPr>
          <p:cNvPr id="6" name="CasellaDiTesto 5">
            <a:extLst>
              <a:ext uri="{FF2B5EF4-FFF2-40B4-BE49-F238E27FC236}">
                <a16:creationId xmlns:a16="http://schemas.microsoft.com/office/drawing/2014/main" id="{DCD9DE88-4D7E-B217-3E42-A0AD704CE19F}"/>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B9E73851-A61D-1423-4412-F66E08654E96}"/>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2142228739"/>
      </p:ext>
    </p:extLst>
  </p:cSld>
  <p:clrMapOvr>
    <a:masterClrMapping/>
  </p:clrMapOvr>
  <p:transition spd="med">
    <p:wipe dir="r"/>
  </p:transition>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F56B347-4C38-E238-4053-D36CD76957E8}"/>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6B1894D7-D7B6-B80E-245C-8A76AB32D132}"/>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93EE8600-000D-9FE7-0809-BEC1BE8229A1}"/>
              </a:ext>
            </a:extLst>
          </p:cNvPr>
          <p:cNvSpPr txBox="1"/>
          <p:nvPr/>
        </p:nvSpPr>
        <p:spPr>
          <a:xfrm>
            <a:off x="1080000" y="2700000"/>
            <a:ext cx="10440000" cy="378565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Descrizione delle unità-tipo</a:t>
            </a:r>
          </a:p>
          <a:p>
            <a:pPr algn="just">
              <a:tabLst>
                <a:tab pos="499110" algn="l"/>
              </a:tabLst>
            </a:pPr>
            <a:r>
              <a:rPr lang="it-IT" sz="2000" dirty="0">
                <a:solidFill>
                  <a:srgbClr val="002060"/>
                </a:solidFill>
                <a:effectLst/>
                <a:latin typeface="Eurostile" panose="020B0504020202050204" pitchFamily="34" charset="0"/>
              </a:rPr>
              <a:t>Alla descrizione sarà possibilmente allegata la planimetria dell’unità immobiliare con l’indicazione, per ogni vano, dell’altezza media dal pavimento al soffitto.</a:t>
            </a:r>
          </a:p>
          <a:p>
            <a:pPr algn="just">
              <a:tabLst>
                <a:tab pos="499110" algn="l"/>
              </a:tabLst>
            </a:pPr>
            <a:r>
              <a:rPr lang="it-IT" sz="2000" dirty="0">
                <a:solidFill>
                  <a:srgbClr val="002060"/>
                </a:solidFill>
                <a:effectLst/>
                <a:latin typeface="Eurostile" panose="020B0504020202050204" pitchFamily="34" charset="0"/>
              </a:rPr>
              <a:t>Per ogni unità immobiliare-tipo, si compilerà un separato Foglio di Analisi mod. 6 (Catasto E.U.) contenente, oltre alle notizie tecniche ed economiche ivi indicate, le precedenti qualificazioni dei singoli elementi che influenzano il reddito.</a:t>
            </a:r>
          </a:p>
          <a:p>
            <a:pPr algn="just">
              <a:tabLst>
                <a:tab pos="499110" algn="l"/>
              </a:tabLst>
            </a:pPr>
            <a:r>
              <a:rPr lang="it-IT" sz="2000" dirty="0">
                <a:solidFill>
                  <a:srgbClr val="002060"/>
                </a:solidFill>
                <a:effectLst/>
                <a:latin typeface="Eurostile" panose="020B0504020202050204" pitchFamily="34" charset="0"/>
              </a:rPr>
              <a:t>Tutti gli elementi relativi alle unità immobiliari-tipo saranno raccolti nel Prospetto delle Unità Immobiliari Urbane-Tipo mod. 8 (Catasto E.U.).</a:t>
            </a:r>
          </a:p>
          <a:p>
            <a:pPr algn="just"/>
            <a:endParaRPr lang="it-IT" sz="2000" dirty="0">
              <a:solidFill>
                <a:srgbClr val="002060"/>
              </a:solidFill>
              <a:effectLst/>
              <a:latin typeface="Eurostile" panose="020B0504020202050204" pitchFamily="34" charset="0"/>
            </a:endParaRPr>
          </a:p>
        </p:txBody>
      </p:sp>
      <p:sp>
        <p:nvSpPr>
          <p:cNvPr id="6" name="CasellaDiTesto 5">
            <a:extLst>
              <a:ext uri="{FF2B5EF4-FFF2-40B4-BE49-F238E27FC236}">
                <a16:creationId xmlns:a16="http://schemas.microsoft.com/office/drawing/2014/main" id="{48E6B107-DF4F-40E9-D5A6-33152F32AAF8}"/>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7073C5DC-3B96-1A2F-1246-62E2E3BB93B0}"/>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2665743590"/>
      </p:ext>
    </p:extLst>
  </p:cSld>
  <p:clrMapOvr>
    <a:masterClrMapping/>
  </p:clrMapOvr>
  <p:transition spd="med">
    <p:wipe dir="r"/>
  </p:transition>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FBA943D-6162-393E-52DF-AF461DCF054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E5965A5A-D75C-1D53-5CCD-538A8C4524FF}"/>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7F050B83-4933-9D5C-EBA1-B39C5446BD7F}"/>
              </a:ext>
            </a:extLst>
          </p:cNvPr>
          <p:cNvSpPr txBox="1"/>
          <p:nvPr/>
        </p:nvSpPr>
        <p:spPr>
          <a:xfrm>
            <a:off x="1080000" y="2700000"/>
            <a:ext cx="10440000" cy="286232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Formazione delle classi</a:t>
            </a:r>
          </a:p>
          <a:p>
            <a:pPr algn="just">
              <a:tabLst>
                <a:tab pos="499110" algn="l"/>
              </a:tabLst>
            </a:pPr>
            <a:r>
              <a:rPr lang="it-IT" sz="2000" dirty="0">
                <a:solidFill>
                  <a:srgbClr val="002060"/>
                </a:solidFill>
                <a:effectLst/>
                <a:latin typeface="Eurostile" panose="020B0504020202050204" pitchFamily="34" charset="0"/>
              </a:rPr>
              <a:t>Si passerà quindi alla formazione delle classi osservando che ciascuna classe raggruppa le unità immobiliari aventi, </a:t>
            </a:r>
            <a:r>
              <a:rPr lang="it-IT" sz="2000" b="1" dirty="0">
                <a:solidFill>
                  <a:srgbClr val="002060"/>
                </a:solidFill>
                <a:latin typeface="Eurostile" panose="020B0504020202050204" pitchFamily="34" charset="0"/>
              </a:rPr>
              <a:t>in linea principale, analoghe condizioni estrinseche ed, il linea secondaria, analoghe condizioni intrinseche.</a:t>
            </a:r>
          </a:p>
          <a:p>
            <a:pPr algn="just">
              <a:tabLst>
                <a:tab pos="499110" algn="l"/>
              </a:tabLst>
            </a:pPr>
            <a:r>
              <a:rPr lang="it-IT" sz="2000" u="sng" dirty="0">
                <a:solidFill>
                  <a:srgbClr val="002060"/>
                </a:solidFill>
                <a:effectLst/>
                <a:latin typeface="Eurostile" panose="020B0504020202050204" pitchFamily="34" charset="0"/>
              </a:rPr>
              <a:t>La classe cioè deriva dall’ulteriore individuazione delle restanti qualità intrinseche e, maggiormente, dalla individuazione delle condizioni estrinseche, che esercitano influenza sulla rendita.</a:t>
            </a:r>
          </a:p>
          <a:p>
            <a:pPr algn="just"/>
            <a:endParaRPr lang="it-IT" sz="2000" dirty="0">
              <a:solidFill>
                <a:srgbClr val="002060"/>
              </a:solidFill>
              <a:effectLst/>
              <a:latin typeface="Eurostile" panose="020B0504020202050204" pitchFamily="34" charset="0"/>
            </a:endParaRPr>
          </a:p>
        </p:txBody>
      </p:sp>
      <p:sp>
        <p:nvSpPr>
          <p:cNvPr id="6" name="CasellaDiTesto 5">
            <a:extLst>
              <a:ext uri="{FF2B5EF4-FFF2-40B4-BE49-F238E27FC236}">
                <a16:creationId xmlns:a16="http://schemas.microsoft.com/office/drawing/2014/main" id="{F6CD1EEF-F324-FC1C-E6A9-E63CF27DB56E}"/>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5BD1C0F8-4644-C58C-B0A2-DB1A059F5D0E}"/>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1738177398"/>
      </p:ext>
    </p:extLst>
  </p:cSld>
  <p:clrMapOvr>
    <a:masterClrMapping/>
  </p:clrMapOvr>
  <p:transition spd="med">
    <p:wipe dir="r"/>
  </p:transition>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C6F2069-36E9-E794-0E68-5E50DC79E6EC}"/>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FB7F17C9-D2F4-D7F5-1675-605085E44602}"/>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CF67B078-47D6-B262-C768-8D1B15EF5C41}"/>
              </a:ext>
            </a:extLst>
          </p:cNvPr>
          <p:cNvSpPr txBox="1"/>
          <p:nvPr/>
        </p:nvSpPr>
        <p:spPr>
          <a:xfrm>
            <a:off x="1080000" y="2700000"/>
            <a:ext cx="10440000" cy="3477875"/>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Formazione delle classi</a:t>
            </a:r>
          </a:p>
          <a:p>
            <a:pPr algn="just">
              <a:tabLst>
                <a:tab pos="499110" algn="l"/>
              </a:tabLst>
            </a:pPr>
            <a:r>
              <a:rPr lang="it-IT" sz="2000" b="1" dirty="0">
                <a:solidFill>
                  <a:srgbClr val="002060"/>
                </a:solidFill>
                <a:latin typeface="Eurostile" panose="020B0504020202050204" pitchFamily="34" charset="0"/>
              </a:rPr>
              <a:t>Per le condizioni estrinseche </a:t>
            </a:r>
            <a:r>
              <a:rPr lang="it-IT" sz="2000" dirty="0">
                <a:solidFill>
                  <a:srgbClr val="002060"/>
                </a:solidFill>
                <a:effectLst/>
                <a:latin typeface="Eurostile" panose="020B0504020202050204" pitchFamily="34" charset="0"/>
              </a:rPr>
              <a:t>occorre avere riguardo alla prossimità e collegamento col centro degli affari, dei ritrovi, dei mercati, degli Uffici; alla salubrità della zona in cui sorgono le unità immobiliari della categoria; alla maggiore larghezza e cura dei servizi pubblici di manutenzione e pulizia stradale, dei trasporti collettivi, di luce, di acqua potabile, di gas; alla rispondenza della zona a particolari esigenze od abitudini locali per l’esercizio di professionisti o del commercio, od a particolare preferenza da parte di ceti della popolazione; ecc.</a:t>
            </a:r>
          </a:p>
        </p:txBody>
      </p:sp>
      <p:sp>
        <p:nvSpPr>
          <p:cNvPr id="6" name="CasellaDiTesto 5">
            <a:extLst>
              <a:ext uri="{FF2B5EF4-FFF2-40B4-BE49-F238E27FC236}">
                <a16:creationId xmlns:a16="http://schemas.microsoft.com/office/drawing/2014/main" id="{4B1F167A-D057-4A4D-E96A-2BC314C5B246}"/>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A3F825FD-E440-C964-120B-6927ED794FFB}"/>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3447506230"/>
      </p:ext>
    </p:extLst>
  </p:cSld>
  <p:clrMapOvr>
    <a:masterClrMapping/>
  </p:clrMapOvr>
  <p:transition spd="med">
    <p:wipe dir="r"/>
  </p:transition>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5ACBBCB-0521-C28E-897C-DC91FB83CCF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683F5968-65D4-336C-9622-4A3E95FB24E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EA6FC735-2FC5-0B5C-2B46-FA7798315F88}"/>
              </a:ext>
            </a:extLst>
          </p:cNvPr>
          <p:cNvSpPr txBox="1"/>
          <p:nvPr/>
        </p:nvSpPr>
        <p:spPr>
          <a:xfrm>
            <a:off x="1080000" y="2700000"/>
            <a:ext cx="10440000" cy="4093428"/>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Formazione delle classi</a:t>
            </a:r>
          </a:p>
          <a:p>
            <a:pPr algn="just">
              <a:tabLst>
                <a:tab pos="499110" algn="l"/>
              </a:tabLst>
            </a:pPr>
            <a:r>
              <a:rPr lang="it-IT" sz="2000" b="1" dirty="0">
                <a:solidFill>
                  <a:srgbClr val="002060"/>
                </a:solidFill>
                <a:latin typeface="Eurostile" panose="020B0504020202050204" pitchFamily="34" charset="0"/>
              </a:rPr>
              <a:t>Tra le condizioni intrinseche </a:t>
            </a:r>
            <a:r>
              <a:rPr lang="it-IT" sz="2000" dirty="0">
                <a:solidFill>
                  <a:srgbClr val="002060"/>
                </a:solidFill>
                <a:effectLst/>
                <a:latin typeface="Eurostile" panose="020B0504020202050204" pitchFamily="34" charset="0"/>
              </a:rPr>
              <a:t>occorre avere riguardo alla orientazione; alla maggiore o minore rispondenza allo scopo cui le unità immobiliari sono destinate; al grado di finimento ed allo stato di manutenzione e conservazione; alle caratteristiche igieniche ed estetiche; all’importanza e sviluppo relativo dei servizi interni; alle dimensioni dei vani in rapporto a quelle normali; alla consistenza; ecc.</a:t>
            </a:r>
          </a:p>
          <a:p>
            <a:pPr algn="just">
              <a:tabLst>
                <a:tab pos="499110" algn="l"/>
              </a:tabLst>
            </a:pPr>
            <a:r>
              <a:rPr lang="it-IT" sz="2000" dirty="0">
                <a:solidFill>
                  <a:srgbClr val="002060"/>
                </a:solidFill>
                <a:effectLst/>
                <a:latin typeface="Eurostile" panose="020B0504020202050204" pitchFamily="34" charset="0"/>
              </a:rPr>
              <a:t>Praticamente, per ciascuna categoria si sceglieranno un certo numero di unità immobiliari che per le caratteristiche estrinseche ed intrinseche, di cui si è detto dianzi, diano, rispettivamente, una rendita catastale unitaria media massima ed una rendita catastale unitaria media minima.</a:t>
            </a:r>
          </a:p>
        </p:txBody>
      </p:sp>
      <p:sp>
        <p:nvSpPr>
          <p:cNvPr id="6" name="CasellaDiTesto 5">
            <a:extLst>
              <a:ext uri="{FF2B5EF4-FFF2-40B4-BE49-F238E27FC236}">
                <a16:creationId xmlns:a16="http://schemas.microsoft.com/office/drawing/2014/main" id="{7AF894A9-EA32-DAD8-2440-D9E104A228BA}"/>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20 aprile 1939 n° 40</a:t>
            </a:r>
          </a:p>
        </p:txBody>
      </p:sp>
      <p:sp>
        <p:nvSpPr>
          <p:cNvPr id="2" name="CasellaDiTesto 1">
            <a:extLst>
              <a:ext uri="{FF2B5EF4-FFF2-40B4-BE49-F238E27FC236}">
                <a16:creationId xmlns:a16="http://schemas.microsoft.com/office/drawing/2014/main" id="{077F446D-FEE1-D0B0-C0D4-B25EB94EA650}"/>
              </a:ext>
            </a:extLst>
          </p:cNvPr>
          <p:cNvSpPr txBox="1"/>
          <p:nvPr/>
        </p:nvSpPr>
        <p:spPr>
          <a:xfrm>
            <a:off x="1080000" y="2062590"/>
            <a:ext cx="10440000" cy="646331"/>
          </a:xfrm>
          <a:prstGeom prst="rect">
            <a:avLst/>
          </a:prstGeom>
          <a:noFill/>
        </p:spPr>
        <p:txBody>
          <a:bodyPr wrap="square">
            <a:spAutoFit/>
          </a:bodyPr>
          <a:lstStyle/>
          <a:p>
            <a:r>
              <a:rPr lang="it-IT" b="1" noProof="0" dirty="0">
                <a:solidFill>
                  <a:srgbClr val="E88A00"/>
                </a:solidFill>
                <a:effectLst>
                  <a:glow rad="127000">
                    <a:schemeClr val="bg1"/>
                  </a:glow>
                </a:effectLst>
                <a:latin typeface="Eurostile" panose="020B0504020202050204" pitchFamily="34" charset="0"/>
              </a:rPr>
              <a:t>Accertamento generale dei fabbricati urbani e formazione del nuovo Catasto edilizio urbano</a:t>
            </a:r>
          </a:p>
        </p:txBody>
      </p:sp>
    </p:spTree>
    <p:extLst>
      <p:ext uri="{BB962C8B-B14F-4D97-AF65-F5344CB8AC3E}">
        <p14:creationId xmlns:p14="http://schemas.microsoft.com/office/powerpoint/2010/main" val="392553649"/>
      </p:ext>
    </p:extLst>
  </p:cSld>
  <p:clrMapOvr>
    <a:masterClrMapping/>
  </p:clrMapOvr>
  <p:transition spd="med">
    <p:wipe dir="r"/>
  </p:transition>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F6B4B0A-437A-BA62-B9A4-D755AAF848C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239F076A-380F-1FC3-21E5-CD90B72469BB}"/>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E9EEA908-86F1-ECDC-0EC8-195885B93C4A}"/>
              </a:ext>
            </a:extLst>
          </p:cNvPr>
          <p:cNvSpPr txBox="1"/>
          <p:nvPr/>
        </p:nvSpPr>
        <p:spPr>
          <a:xfrm>
            <a:off x="1080000" y="4292227"/>
            <a:ext cx="10440000" cy="224676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(omissis)</a:t>
            </a:r>
          </a:p>
          <a:p>
            <a:pPr algn="just"/>
            <a:r>
              <a:rPr lang="it-IT" sz="2000" dirty="0">
                <a:solidFill>
                  <a:srgbClr val="002060"/>
                </a:solidFill>
                <a:effectLst/>
                <a:latin typeface="Eurostile" panose="020B0504020202050204" pitchFamily="34" charset="0"/>
              </a:rPr>
              <a:t>La procedura che si espone </a:t>
            </a:r>
            <a:r>
              <a:rPr lang="it-IT" sz="2000" b="1" dirty="0">
                <a:solidFill>
                  <a:srgbClr val="002060"/>
                </a:solidFill>
                <a:latin typeface="Eurostile" panose="020B0504020202050204" pitchFamily="34" charset="0"/>
              </a:rPr>
              <a:t>ha l'obbiettivo di individuare le condizioni di ordinarietà della singola unità immobiliare </a:t>
            </a:r>
            <a:r>
              <a:rPr lang="it-IT" sz="2000" dirty="0">
                <a:solidFill>
                  <a:srgbClr val="002060"/>
                </a:solidFill>
                <a:effectLst/>
                <a:latin typeface="Eurostile" panose="020B0504020202050204" pitchFamily="34" charset="0"/>
              </a:rPr>
              <a:t>e non prende in considerazione gli elementi singolari che potrebbero emergere di volta in volta e che non paiono comunque presenti nella maggioranza delle unità appartenenti alla tipologia in esame.</a:t>
            </a:r>
          </a:p>
        </p:txBody>
      </p:sp>
      <p:sp>
        <p:nvSpPr>
          <p:cNvPr id="6" name="CasellaDiTesto 5">
            <a:extLst>
              <a:ext uri="{FF2B5EF4-FFF2-40B4-BE49-F238E27FC236}">
                <a16:creationId xmlns:a16="http://schemas.microsoft.com/office/drawing/2014/main" id="{8E4FB75E-0A6B-849C-627F-3E6E460FA2F6}"/>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A94A1939-8DC4-9F17-6E6C-C5C0C9311CA0}"/>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
        <p:nvSpPr>
          <p:cNvPr id="2" name="CasellaDiTesto 1">
            <a:extLst>
              <a:ext uri="{FF2B5EF4-FFF2-40B4-BE49-F238E27FC236}">
                <a16:creationId xmlns:a16="http://schemas.microsoft.com/office/drawing/2014/main" id="{11990864-82BB-156A-3699-CFBCB1315DDA}"/>
              </a:ext>
            </a:extLst>
          </p:cNvPr>
          <p:cNvSpPr txBox="1"/>
          <p:nvPr/>
        </p:nvSpPr>
        <p:spPr>
          <a:xfrm>
            <a:off x="1080000" y="2880000"/>
            <a:ext cx="10440000" cy="1477328"/>
          </a:xfrm>
          <a:prstGeom prst="rect">
            <a:avLst/>
          </a:prstGeom>
          <a:noFill/>
        </p:spPr>
        <p:txBody>
          <a:bodyPr wrap="square">
            <a:spAutoFit/>
          </a:bodyPr>
          <a:lstStyle/>
          <a:p>
            <a:pPr algn="just"/>
            <a:r>
              <a:rPr lang="it-IT" b="1" noProof="0" dirty="0">
                <a:solidFill>
                  <a:srgbClr val="002060"/>
                </a:solidFill>
                <a:latin typeface="Eurostile" panose="020B0504020202050204" pitchFamily="34" charset="0"/>
              </a:rPr>
              <a:t>SINTESI: Disposizioni inerenti:</a:t>
            </a:r>
          </a:p>
          <a:p>
            <a:pPr marL="457200" indent="-457200" algn="just">
              <a:buAutoNum type="alphaLcParenR"/>
            </a:pPr>
            <a:r>
              <a:rPr lang="it-IT" b="1" noProof="0" dirty="0">
                <a:solidFill>
                  <a:srgbClr val="002060"/>
                </a:solidFill>
                <a:latin typeface="Eurostile" panose="020B0504020202050204" pitchFamily="34" charset="0"/>
              </a:rPr>
              <a:t>il recupero, tramite procedura automatizzata, delle dichiarazioni di </a:t>
            </a:r>
            <a:r>
              <a:rPr lang="it-IT" b="1" noProof="0" dirty="0" err="1">
                <a:solidFill>
                  <a:srgbClr val="002060"/>
                </a:solidFill>
                <a:latin typeface="Eurostile" panose="020B0504020202050204" pitchFamily="34" charset="0"/>
              </a:rPr>
              <a:t>u.i.u</a:t>
            </a:r>
            <a:r>
              <a:rPr lang="it-IT" b="1" noProof="0" dirty="0">
                <a:solidFill>
                  <a:srgbClr val="002060"/>
                </a:solidFill>
                <a:latin typeface="Eurostile" panose="020B0504020202050204" pitchFamily="34" charset="0"/>
              </a:rPr>
              <a:t>. non ancora evase</a:t>
            </a:r>
          </a:p>
          <a:p>
            <a:pPr marL="457200" indent="-457200" algn="just">
              <a:buAutoNum type="alphaLcParenR"/>
            </a:pPr>
            <a:r>
              <a:rPr lang="it-IT" b="1" noProof="0" dirty="0">
                <a:solidFill>
                  <a:srgbClr val="002060"/>
                </a:solidFill>
                <a:latin typeface="Eurostile" panose="020B0504020202050204" pitchFamily="34" charset="0"/>
              </a:rPr>
              <a:t>criteri generali e operazioni tecniche finalizzate alla revisione degli estimi e del classamento del catasto urbano</a:t>
            </a:r>
            <a:r>
              <a:rPr lang="it-IT" b="1" i="0" u="none" strike="noStrike" baseline="0" noProof="0" dirty="0">
                <a:latin typeface="Eurostile" panose="020B0504020202050204" pitchFamily="34" charset="0"/>
              </a:rPr>
              <a:t>.</a:t>
            </a:r>
            <a:endParaRPr lang="it-IT" b="1" noProof="0" dirty="0">
              <a:solidFill>
                <a:srgbClr val="E88A00"/>
              </a:solidFill>
              <a:latin typeface="Eurostile" panose="020B0504020202050204" pitchFamily="34" charset="0"/>
            </a:endParaRPr>
          </a:p>
        </p:txBody>
      </p:sp>
    </p:spTree>
    <p:extLst>
      <p:ext uri="{BB962C8B-B14F-4D97-AF65-F5344CB8AC3E}">
        <p14:creationId xmlns:p14="http://schemas.microsoft.com/office/powerpoint/2010/main" val="324874434"/>
      </p:ext>
    </p:extLst>
  </p:cSld>
  <p:clrMapOvr>
    <a:masterClrMapping/>
  </p:clrMapOvr>
  <p:transition spd="med">
    <p:wipe dir="r"/>
  </p:transition>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78E4106-7279-0A43-5829-ED03987ED226}"/>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8F292778-FCA9-F509-0E78-678EA5B32E5D}"/>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DD5954C5-17BC-35BB-76D1-11EA73BAE8C4}"/>
              </a:ext>
            </a:extLst>
          </p:cNvPr>
          <p:cNvSpPr txBox="1"/>
          <p:nvPr/>
        </p:nvSpPr>
        <p:spPr>
          <a:xfrm>
            <a:off x="1080000" y="2880000"/>
            <a:ext cx="10440000" cy="224676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L'</a:t>
            </a:r>
            <a:r>
              <a:rPr lang="it-IT" sz="2000" b="1" dirty="0">
                <a:solidFill>
                  <a:srgbClr val="002060"/>
                </a:solidFill>
                <a:latin typeface="Eurostile" panose="020B0504020202050204" pitchFamily="34" charset="0"/>
              </a:rPr>
              <a:t>automatismo</a:t>
            </a:r>
            <a:r>
              <a:rPr lang="it-IT" sz="2000" dirty="0">
                <a:solidFill>
                  <a:srgbClr val="002060"/>
                </a:solidFill>
                <a:effectLst/>
                <a:latin typeface="Eurostile" panose="020B0504020202050204" pitchFamily="34" charset="0"/>
              </a:rPr>
              <a:t> che si propone </a:t>
            </a:r>
            <a:r>
              <a:rPr lang="it-IT" sz="2000" b="1" dirty="0">
                <a:solidFill>
                  <a:srgbClr val="002060"/>
                </a:solidFill>
                <a:latin typeface="Eurostile" panose="020B0504020202050204" pitchFamily="34" charset="0"/>
              </a:rPr>
              <a:t>è basato su</a:t>
            </a:r>
            <a:r>
              <a:rPr lang="it-IT" sz="2000" dirty="0">
                <a:solidFill>
                  <a:srgbClr val="002060"/>
                </a:solidFill>
                <a:effectLst/>
                <a:latin typeface="Eurostile" panose="020B0504020202050204" pitchFamily="34" charset="0"/>
              </a:rPr>
              <a:t> </a:t>
            </a:r>
            <a:r>
              <a:rPr lang="it-IT" sz="2000" b="1" dirty="0">
                <a:solidFill>
                  <a:srgbClr val="002060"/>
                </a:solidFill>
                <a:latin typeface="Eurostile" panose="020B0504020202050204" pitchFamily="34" charset="0"/>
              </a:rPr>
              <a:t>un algoritmo i cui parametri fondano su quegli elementi di carattere metrico, tipologico e tecnologico</a:t>
            </a:r>
            <a:r>
              <a:rPr lang="it-IT" sz="2000" dirty="0">
                <a:solidFill>
                  <a:srgbClr val="002060"/>
                </a:solidFill>
                <a:effectLst/>
                <a:latin typeface="Eurostile" panose="020B0504020202050204" pitchFamily="34" charset="0"/>
              </a:rPr>
              <a:t>, individuati per ogni gruppo di comuni, </a:t>
            </a:r>
            <a:r>
              <a:rPr lang="it-IT" sz="2000" b="1" dirty="0">
                <a:solidFill>
                  <a:srgbClr val="002060"/>
                </a:solidFill>
                <a:latin typeface="Eurostile" panose="020B0504020202050204" pitchFamily="34" charset="0"/>
              </a:rPr>
              <a:t>cui l'Ufficio ordinariamente fa riferimento nell'attribuzione del classamento</a:t>
            </a:r>
            <a:r>
              <a:rPr lang="it-IT" sz="2000" dirty="0">
                <a:solidFill>
                  <a:srgbClr val="002060"/>
                </a:solidFill>
                <a:effectLst/>
                <a:latin typeface="Eurostile" panose="020B0504020202050204" pitchFamily="34" charset="0"/>
              </a:rPr>
              <a:t>. Dalla puntuale indicazione di detti parametri (da riportare sugli allegati modelli) deriverà che gli errori saranno senz'altro contenuti entro limiti accettabili</a:t>
            </a:r>
            <a:r>
              <a:rPr lang="it-IT" dirty="0">
                <a:effectLst/>
                <a:latin typeface="Courier" panose="02060409020205020404" pitchFamily="49" charset="0"/>
              </a:rPr>
              <a:t>.</a:t>
            </a:r>
            <a:endParaRPr lang="it-IT" sz="2000" dirty="0">
              <a:solidFill>
                <a:srgbClr val="002060"/>
              </a:solidFill>
              <a:effectLst/>
              <a:latin typeface="Eurostile" panose="020B0504020202050204" pitchFamily="34" charset="0"/>
            </a:endParaRPr>
          </a:p>
        </p:txBody>
      </p:sp>
      <p:sp>
        <p:nvSpPr>
          <p:cNvPr id="6" name="CasellaDiTesto 5">
            <a:extLst>
              <a:ext uri="{FF2B5EF4-FFF2-40B4-BE49-F238E27FC236}">
                <a16:creationId xmlns:a16="http://schemas.microsoft.com/office/drawing/2014/main" id="{CE7CB072-52BA-0AE1-CFE7-5961A6A31BBC}"/>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6B628A26-B43A-D437-7F69-56C6CC2F6C78}"/>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809954471"/>
      </p:ext>
    </p:extLst>
  </p:cSld>
  <p:clrMapOvr>
    <a:masterClrMapping/>
  </p:clrMapOvr>
  <p:transition spd="med">
    <p:wipe dir="r"/>
  </p:transition>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BC20ADA-FD62-C7F9-EE59-5C24CBA1EA28}"/>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29ACBB18-1BA3-89AA-C292-7BE29B35CAD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54CB1A08-1AC5-CB19-8CCB-31C8A412E6DC}"/>
              </a:ext>
            </a:extLst>
          </p:cNvPr>
          <p:cNvSpPr txBox="1"/>
          <p:nvPr/>
        </p:nvSpPr>
        <p:spPr>
          <a:xfrm>
            <a:off x="1080000" y="2880000"/>
            <a:ext cx="10440000" cy="2246769"/>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Tale metodologia - in larga massima già verificata - simula, </a:t>
            </a:r>
            <a:r>
              <a:rPr lang="it-IT" sz="2000" b="1" dirty="0">
                <a:solidFill>
                  <a:srgbClr val="002060"/>
                </a:solidFill>
                <a:latin typeface="Eurostile" panose="020B0504020202050204" pitchFamily="34" charset="0"/>
              </a:rPr>
              <a:t>utilizzando le informazioni contenute nel mod. 1N</a:t>
            </a:r>
            <a:r>
              <a:rPr lang="it-IT" sz="2000" dirty="0">
                <a:solidFill>
                  <a:srgbClr val="002060"/>
                </a:solidFill>
                <a:effectLst/>
                <a:latin typeface="Eurostile" panose="020B0504020202050204" pitchFamily="34" charset="0"/>
              </a:rPr>
              <a:t>, i criteri cui l'Ufficio si attiene nell'attribuire il classamento senza sopralluogo, anche se ovviamente non può sussistere la pretesa di sostituire l'opera del tecnico che coglie, attraverso</a:t>
            </a:r>
          </a:p>
          <a:p>
            <a:pPr algn="just"/>
            <a:r>
              <a:rPr lang="it-IT" sz="2000" dirty="0">
                <a:solidFill>
                  <a:srgbClr val="002060"/>
                </a:solidFill>
                <a:effectLst/>
                <a:latin typeface="Eurostile" panose="020B0504020202050204" pitchFamily="34" charset="0"/>
              </a:rPr>
              <a:t>il suo bagaglio di esperienza, ogni variabile comunque percettibile.</a:t>
            </a:r>
          </a:p>
        </p:txBody>
      </p:sp>
      <p:sp>
        <p:nvSpPr>
          <p:cNvPr id="6" name="CasellaDiTesto 5">
            <a:extLst>
              <a:ext uri="{FF2B5EF4-FFF2-40B4-BE49-F238E27FC236}">
                <a16:creationId xmlns:a16="http://schemas.microsoft.com/office/drawing/2014/main" id="{A5342DD5-5377-A20B-44E8-BCFE1CD78C1C}"/>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40C88223-E3E5-EB3A-2074-E5E8E97F6954}"/>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1160052485"/>
      </p:ext>
    </p:extLst>
  </p:cSld>
  <p:clrMapOvr>
    <a:masterClrMapping/>
  </p:clrMapOvr>
  <p:transition spd="med">
    <p:wipe dir="r"/>
  </p:transition>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144D7CC-55B7-9784-0BBF-7146FC7CF50A}"/>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4304C6C4-575B-9BF6-55AD-CBD3C04E0158}"/>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F38BFED2-9B10-65DA-911C-AA1690CD9835}"/>
              </a:ext>
            </a:extLst>
          </p:cNvPr>
          <p:cNvSpPr txBox="1"/>
          <p:nvPr/>
        </p:nvSpPr>
        <p:spPr>
          <a:xfrm>
            <a:off x="1080000" y="2880000"/>
            <a:ext cx="10440000" cy="286232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Non saranno oggetto della procedura in esame i classamenti effettuati nelle categorie A/5 e A/6 perché tradizionalmente attribuiti ad unità immobiliari non più rispondenti alla normativa urbanistica, nonché, nelle categorie A/9 ed A/11, perché riferibili a tipologie generalmente non più realizzate.</a:t>
            </a:r>
          </a:p>
          <a:p>
            <a:pPr algn="just"/>
            <a:r>
              <a:rPr lang="it-IT" sz="2000" dirty="0">
                <a:solidFill>
                  <a:srgbClr val="002060"/>
                </a:solidFill>
                <a:effectLst/>
                <a:latin typeface="Eurostile" panose="020B0504020202050204" pitchFamily="34" charset="0"/>
              </a:rPr>
              <a:t>In presenza comunque di opportuni riscontri desumibili dai modd.1N che evidenziano possibili indicatori di dette categorie o di dati comunque dubbi, le pratiche in esame verranno stralciate e rinviate alla trattazione tradizionale.</a:t>
            </a:r>
          </a:p>
        </p:txBody>
      </p:sp>
      <p:sp>
        <p:nvSpPr>
          <p:cNvPr id="6" name="CasellaDiTesto 5">
            <a:extLst>
              <a:ext uri="{FF2B5EF4-FFF2-40B4-BE49-F238E27FC236}">
                <a16:creationId xmlns:a16="http://schemas.microsoft.com/office/drawing/2014/main" id="{98ACAA4C-84E9-4130-427A-7AEB7FD12ABB}"/>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9327068E-F53E-6A1D-AE06-CF55D57A6722}"/>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283090481"/>
      </p:ext>
    </p:extLst>
  </p:cSld>
  <p:clrMapOvr>
    <a:masterClrMapping/>
  </p:clrMapOvr>
  <p:transition spd="med">
    <p:wipe dir="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05BB8C6-28A0-F79F-77E6-0B49E6B7F9B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D53AD613-01BE-18EE-7823-6ED5F893772E}"/>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6221A3AD-F96B-2547-A8C1-54E510F9023F}"/>
              </a:ext>
            </a:extLst>
          </p:cNvPr>
          <p:cNvSpPr txBox="1"/>
          <p:nvPr/>
        </p:nvSpPr>
        <p:spPr>
          <a:xfrm>
            <a:off x="1080000" y="2880000"/>
            <a:ext cx="10440000" cy="3477875"/>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Le operazioni che l'Ufficio è chiamato ad espletare sono:</a:t>
            </a:r>
          </a:p>
          <a:p>
            <a:pPr marL="457200" indent="-457200" algn="just">
              <a:buFont typeface="+mj-lt"/>
              <a:buAutoNum type="alphaLcParenR"/>
            </a:pPr>
            <a:r>
              <a:rPr lang="it-IT" sz="2000" dirty="0">
                <a:solidFill>
                  <a:srgbClr val="002060"/>
                </a:solidFill>
                <a:effectLst/>
                <a:latin typeface="Eurostile" panose="020B0504020202050204" pitchFamily="34" charset="0"/>
              </a:rPr>
              <a:t>raggruppamento dei comuni in zone territoriali omogenee con i criteri delineati dal legislatore nell'art. 11 della legge 154/88.</a:t>
            </a:r>
          </a:p>
          <a:p>
            <a:pPr lvl="1" algn="just"/>
            <a:r>
              <a:rPr lang="it-IT" sz="2000" dirty="0">
                <a:solidFill>
                  <a:srgbClr val="002060"/>
                </a:solidFill>
                <a:effectLst/>
                <a:latin typeface="Eurostile" panose="020B0504020202050204" pitchFamily="34" charset="0"/>
              </a:rPr>
              <a:t>Tale omogeneità deve essere riferita a:</a:t>
            </a:r>
          </a:p>
          <a:p>
            <a:pPr marL="800100" lvl="1" indent="-342900" algn="just">
              <a:buFontTx/>
              <a:buChar char="-"/>
            </a:pPr>
            <a:r>
              <a:rPr lang="it-IT" sz="2000" dirty="0">
                <a:solidFill>
                  <a:srgbClr val="002060"/>
                </a:solidFill>
                <a:effectLst/>
                <a:latin typeface="Eurostile" panose="020B0504020202050204" pitchFamily="34" charset="0"/>
              </a:rPr>
              <a:t>condizioni socio-economiche;</a:t>
            </a:r>
          </a:p>
          <a:p>
            <a:pPr marL="800100" lvl="1" indent="-342900" algn="just">
              <a:buFontTx/>
              <a:buChar char="-"/>
            </a:pPr>
            <a:r>
              <a:rPr lang="it-IT" sz="2000" dirty="0">
                <a:solidFill>
                  <a:srgbClr val="002060"/>
                </a:solidFill>
                <a:effectLst/>
                <a:latin typeface="Eurostile" panose="020B0504020202050204" pitchFamily="34" charset="0"/>
              </a:rPr>
              <a:t>caratteristiche orografiche prevalenti nel territorio;</a:t>
            </a:r>
          </a:p>
          <a:p>
            <a:pPr marL="800100" lvl="1" indent="-342900" algn="just">
              <a:buFontTx/>
              <a:buChar char="-"/>
            </a:pPr>
            <a:r>
              <a:rPr lang="it-IT" sz="2000" dirty="0">
                <a:solidFill>
                  <a:srgbClr val="002060"/>
                </a:solidFill>
                <a:effectLst/>
                <a:latin typeface="Eurostile" panose="020B0504020202050204" pitchFamily="34" charset="0"/>
              </a:rPr>
              <a:t>tecnologie edilizie;</a:t>
            </a:r>
          </a:p>
          <a:p>
            <a:pPr marL="800100" lvl="1" indent="-342900" algn="just">
              <a:buFontTx/>
              <a:buChar char="-"/>
            </a:pPr>
            <a:r>
              <a:rPr lang="it-IT" sz="2000" dirty="0">
                <a:solidFill>
                  <a:srgbClr val="002060"/>
                </a:solidFill>
                <a:effectLst/>
                <a:latin typeface="Eurostile" panose="020B0504020202050204" pitchFamily="34" charset="0"/>
              </a:rPr>
              <a:t>analogia di classamento, ossia la definizione univoca delle caratteristiche che determinano l'attribuzione della categoria; (Prospetto allegato n. </a:t>
            </a:r>
            <a:r>
              <a:rPr lang="it-IT" sz="2000" dirty="0">
                <a:solidFill>
                  <a:srgbClr val="002060"/>
                </a:solidFill>
                <a:effectLst/>
                <a:latin typeface="Eurostile" panose="020B0504020202050204" pitchFamily="34" charset="0"/>
                <a:hlinkClick r:id="rId3" action="ppaction://hlinkfile"/>
              </a:rPr>
              <a:t>1</a:t>
            </a:r>
            <a:r>
              <a:rPr lang="it-IT" sz="2000" dirty="0">
                <a:solidFill>
                  <a:srgbClr val="002060"/>
                </a:solidFill>
                <a:effectLst/>
                <a:latin typeface="Eurostile" panose="020B0504020202050204" pitchFamily="34" charset="0"/>
              </a:rPr>
              <a:t>);</a:t>
            </a:r>
          </a:p>
        </p:txBody>
      </p:sp>
      <p:sp>
        <p:nvSpPr>
          <p:cNvPr id="6" name="CasellaDiTesto 5">
            <a:extLst>
              <a:ext uri="{FF2B5EF4-FFF2-40B4-BE49-F238E27FC236}">
                <a16:creationId xmlns:a16="http://schemas.microsoft.com/office/drawing/2014/main" id="{7C98FA67-8EE1-3905-72E6-6403A75272DE}"/>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B74D54A7-9573-A1CE-78B2-525DCEFEA3E3}"/>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911596699"/>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87D6684-DAB7-EEBF-54F1-5E817BCDEE7C}"/>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C6FF3772-E08A-5250-42AA-E188368C398C}"/>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5" name="CasellaDiTesto 14">
            <a:extLst>
              <a:ext uri="{FF2B5EF4-FFF2-40B4-BE49-F238E27FC236}">
                <a16:creationId xmlns:a16="http://schemas.microsoft.com/office/drawing/2014/main" id="{E566A452-8B55-D822-A1DC-BB6ED62A33A4}"/>
              </a:ext>
            </a:extLst>
          </p:cNvPr>
          <p:cNvSpPr txBox="1"/>
          <p:nvPr/>
        </p:nvSpPr>
        <p:spPr>
          <a:xfrm>
            <a:off x="2279650" y="1438275"/>
            <a:ext cx="7632700" cy="1077218"/>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REGIO DECRETO-LEGGE</a:t>
            </a:r>
          </a:p>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13 aprile 1939, n. 652</a:t>
            </a:r>
          </a:p>
        </p:txBody>
      </p:sp>
      <p:sp>
        <p:nvSpPr>
          <p:cNvPr id="7" name="CasellaDiTesto 6">
            <a:extLst>
              <a:ext uri="{FF2B5EF4-FFF2-40B4-BE49-F238E27FC236}">
                <a16:creationId xmlns:a16="http://schemas.microsoft.com/office/drawing/2014/main" id="{088BDD1F-238C-F9C2-BCCC-4475891F3350}"/>
              </a:ext>
            </a:extLst>
          </p:cNvPr>
          <p:cNvSpPr txBox="1"/>
          <p:nvPr/>
        </p:nvSpPr>
        <p:spPr>
          <a:xfrm>
            <a:off x="1080000" y="2700000"/>
            <a:ext cx="10440000" cy="3247043"/>
          </a:xfrm>
          <a:prstGeom prst="rect">
            <a:avLst/>
          </a:prstGeom>
          <a:noFill/>
        </p:spPr>
        <p:txBody>
          <a:bodyPr>
            <a:spAutoFit/>
          </a:bodyPr>
          <a:lstStyle/>
          <a:p>
            <a:pPr algn="just">
              <a:spcAft>
                <a:spcPts val="600"/>
              </a:spcAft>
            </a:pPr>
            <a:r>
              <a:rPr lang="it-IT" sz="2000" dirty="0">
                <a:solidFill>
                  <a:srgbClr val="002060"/>
                </a:solidFill>
                <a:effectLst/>
                <a:latin typeface="Eurostile" panose="020B0504020202050204" pitchFamily="34" charset="0"/>
              </a:rPr>
              <a:t>Le persone e gli enti indicati nell'art. 3 sono obbligati a denunciare, nei modi e nei termini da stabilirsi col regolamento, </a:t>
            </a:r>
            <a:r>
              <a:rPr lang="it-IT" sz="2000" u="sng" dirty="0">
                <a:solidFill>
                  <a:srgbClr val="002060"/>
                </a:solidFill>
                <a:effectLst/>
                <a:latin typeface="Eurostile" panose="020B0504020202050204" pitchFamily="34" charset="0"/>
              </a:rPr>
              <a:t>le variazioni nello stato e nel possesso dei rispettivi immobili, le quali comunque implichino mutuazioni ai sensi dell'art. 17.</a:t>
            </a:r>
          </a:p>
          <a:p>
            <a:pPr algn="just">
              <a:spcAft>
                <a:spcPts val="600"/>
              </a:spcAft>
            </a:pPr>
            <a:r>
              <a:rPr lang="it-IT" sz="2000" dirty="0">
                <a:solidFill>
                  <a:srgbClr val="002060"/>
                </a:solidFill>
                <a:effectLst/>
                <a:latin typeface="Eurostile" panose="020B0504020202050204" pitchFamily="34" charset="0"/>
              </a:rPr>
              <a:t>Nei casi di mutazioni che implichino </a:t>
            </a:r>
            <a:r>
              <a:rPr lang="it-IT" sz="2000" u="sng" dirty="0">
                <a:solidFill>
                  <a:srgbClr val="002060"/>
                </a:solidFill>
                <a:effectLst/>
                <a:latin typeface="Eurostile" panose="020B0504020202050204" pitchFamily="34" charset="0"/>
              </a:rPr>
              <a:t>variazioni nella consistenza</a:t>
            </a:r>
            <a:r>
              <a:rPr lang="it-IT" sz="2000" dirty="0">
                <a:solidFill>
                  <a:srgbClr val="002060"/>
                </a:solidFill>
                <a:effectLst/>
                <a:latin typeface="Eurostile" panose="020B0504020202050204" pitchFamily="34" charset="0"/>
              </a:rPr>
              <a:t> delle singole unità immobiliari, la relativa </a:t>
            </a:r>
            <a:r>
              <a:rPr lang="it-IT" sz="2000" u="sng" dirty="0">
                <a:solidFill>
                  <a:srgbClr val="002060"/>
                </a:solidFill>
                <a:effectLst/>
                <a:latin typeface="Eurostile" panose="020B0504020202050204" pitchFamily="34" charset="0"/>
              </a:rPr>
              <a:t>dichiarazione deve essere corredata da una planimetria delle unità variate</a:t>
            </a:r>
            <a:r>
              <a:rPr lang="it-IT" sz="2000" dirty="0">
                <a:solidFill>
                  <a:srgbClr val="002060"/>
                </a:solidFill>
                <a:effectLst/>
                <a:latin typeface="Eurostile" panose="020B0504020202050204" pitchFamily="34" charset="0"/>
              </a:rPr>
              <a:t>, redatta su modello fornito dall'Amministrazione dello Stato in conformità delle norme di cui </a:t>
            </a:r>
            <a:r>
              <a:rPr lang="it-IT" sz="2000" u="sng" dirty="0">
                <a:solidFill>
                  <a:srgbClr val="002060"/>
                </a:solidFill>
                <a:effectLst/>
                <a:latin typeface="Eurostile" panose="020B0504020202050204" pitchFamily="34" charset="0"/>
              </a:rPr>
              <a:t>all'art. 7.</a:t>
            </a:r>
            <a:r>
              <a:rPr lang="it-IT" sz="2000" dirty="0">
                <a:solidFill>
                  <a:srgbClr val="002060"/>
                </a:solidFill>
                <a:effectLst/>
                <a:latin typeface="Eurostile" panose="020B0504020202050204" pitchFamily="34" charset="0"/>
              </a:rPr>
              <a:t> </a:t>
            </a:r>
          </a:p>
        </p:txBody>
      </p:sp>
      <p:sp>
        <p:nvSpPr>
          <p:cNvPr id="4" name="CasellaDiTesto 3">
            <a:extLst>
              <a:ext uri="{FF2B5EF4-FFF2-40B4-BE49-F238E27FC236}">
                <a16:creationId xmlns:a16="http://schemas.microsoft.com/office/drawing/2014/main" id="{15C44955-B6E1-67AB-173D-C604A942F05A}"/>
              </a:ext>
            </a:extLst>
          </p:cNvPr>
          <p:cNvSpPr txBox="1"/>
          <p:nvPr/>
        </p:nvSpPr>
        <p:spPr>
          <a:xfrm rot="16200000">
            <a:off x="-1080000" y="4302000"/>
            <a:ext cx="3645234"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Art. 20</a:t>
            </a:r>
          </a:p>
        </p:txBody>
      </p:sp>
    </p:spTree>
    <p:extLst>
      <p:ext uri="{BB962C8B-B14F-4D97-AF65-F5344CB8AC3E}">
        <p14:creationId xmlns:p14="http://schemas.microsoft.com/office/powerpoint/2010/main" val="1962532122"/>
      </p:ext>
    </p:extLst>
  </p:cSld>
  <p:clrMapOvr>
    <a:masterClrMapping/>
  </p:clrMapOvr>
  <p:transition spd="med">
    <p:wipe dir="r"/>
  </p:transition>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66B3E45-44A9-55F0-6D00-77752B44A69C}"/>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8FDA38DD-AE92-02AE-B265-4A5B85829A65}"/>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0BAB775A-B8CF-9E84-3506-B5063027AC24}"/>
              </a:ext>
            </a:extLst>
          </p:cNvPr>
          <p:cNvSpPr txBox="1"/>
          <p:nvPr/>
        </p:nvSpPr>
        <p:spPr>
          <a:xfrm>
            <a:off x="1080000" y="2880000"/>
            <a:ext cx="10440000" cy="1631216"/>
          </a:xfrm>
          <a:prstGeom prst="rect">
            <a:avLst/>
          </a:prstGeom>
          <a:noFill/>
        </p:spPr>
        <p:txBody>
          <a:bodyPr wrap="square">
            <a:spAutoFit/>
          </a:bodyPr>
          <a:lstStyle/>
          <a:p>
            <a:pPr marL="457200" indent="-457200" algn="just">
              <a:buFont typeface="+mj-lt"/>
              <a:buAutoNum type="alphaLcParenR" startAt="2"/>
            </a:pPr>
            <a:r>
              <a:rPr lang="it-IT" sz="2000" dirty="0">
                <a:solidFill>
                  <a:srgbClr val="002060"/>
                </a:solidFill>
                <a:effectLst/>
                <a:latin typeface="Eurostile" panose="020B0504020202050204" pitchFamily="34" charset="0"/>
              </a:rPr>
              <a:t>formazione di tabelle di corrispondenza tra fogli e zone censuarie, laddove esistano più zone censuarie per comune ed elencazione dei fogli dove sono compresenti più porzioni di diverse zone censuarie; (Prospetti allegati n. </a:t>
            </a:r>
            <a:r>
              <a:rPr lang="it-IT" sz="2000" dirty="0">
                <a:solidFill>
                  <a:srgbClr val="002060"/>
                </a:solidFill>
                <a:effectLst/>
                <a:latin typeface="Eurostile" panose="020B0504020202050204" pitchFamily="34" charset="0"/>
                <a:hlinkClick r:id="rId3" action="ppaction://hlinkfile"/>
              </a:rPr>
              <a:t>2A</a:t>
            </a:r>
            <a:r>
              <a:rPr lang="it-IT" sz="2000" dirty="0">
                <a:solidFill>
                  <a:srgbClr val="002060"/>
                </a:solidFill>
                <a:effectLst/>
                <a:latin typeface="Eurostile" panose="020B0504020202050204" pitchFamily="34" charset="0"/>
              </a:rPr>
              <a:t> e </a:t>
            </a:r>
            <a:r>
              <a:rPr lang="it-IT" sz="2000" dirty="0">
                <a:solidFill>
                  <a:srgbClr val="002060"/>
                </a:solidFill>
                <a:effectLst/>
                <a:latin typeface="Eurostile" panose="020B0504020202050204" pitchFamily="34" charset="0"/>
                <a:hlinkClick r:id="rId4" action="ppaction://hlinkfile"/>
              </a:rPr>
              <a:t>2B</a:t>
            </a:r>
            <a:r>
              <a:rPr lang="it-IT" sz="2000" dirty="0">
                <a:solidFill>
                  <a:srgbClr val="002060"/>
                </a:solidFill>
                <a:effectLst/>
                <a:latin typeface="Eurostile" panose="020B0504020202050204" pitchFamily="34" charset="0"/>
              </a:rPr>
              <a:t>);</a:t>
            </a:r>
          </a:p>
        </p:txBody>
      </p:sp>
      <p:sp>
        <p:nvSpPr>
          <p:cNvPr id="6" name="CasellaDiTesto 5">
            <a:extLst>
              <a:ext uri="{FF2B5EF4-FFF2-40B4-BE49-F238E27FC236}">
                <a16:creationId xmlns:a16="http://schemas.microsoft.com/office/drawing/2014/main" id="{FC5E792F-9FF0-D4E5-6AAD-0D448A41866B}"/>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AB65BBE6-B5DC-3136-8973-9581EF4B69E5}"/>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2022287227"/>
      </p:ext>
    </p:extLst>
  </p:cSld>
  <p:clrMapOvr>
    <a:masterClrMapping/>
  </p:clrMapOvr>
  <p:transition spd="med">
    <p:wipe dir="r"/>
  </p:transition>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521D1E5-0B13-F2F2-AD1D-67A8246E22E0}"/>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790D3B51-50D4-08FE-8E68-AC76833D9CC7}"/>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9DD93BE4-F68B-06BB-FA2E-6265EC67BBB9}"/>
              </a:ext>
            </a:extLst>
          </p:cNvPr>
          <p:cNvSpPr txBox="1"/>
          <p:nvPr/>
        </p:nvSpPr>
        <p:spPr>
          <a:xfrm>
            <a:off x="1080000" y="2880000"/>
            <a:ext cx="10440000" cy="2736000"/>
          </a:xfrm>
          <a:prstGeom prst="rect">
            <a:avLst/>
          </a:prstGeom>
          <a:noFill/>
        </p:spPr>
        <p:txBody>
          <a:bodyPr wrap="square">
            <a:spAutoFit/>
          </a:bodyPr>
          <a:lstStyle/>
          <a:p>
            <a:pPr marL="457200" indent="-457200" algn="just">
              <a:buFont typeface="+mj-lt"/>
              <a:buAutoNum type="alphaLcParenR" startAt="3"/>
            </a:pPr>
            <a:r>
              <a:rPr lang="it-IT" sz="2000" dirty="0">
                <a:solidFill>
                  <a:srgbClr val="002060"/>
                </a:solidFill>
                <a:effectLst/>
                <a:latin typeface="Eurostile" panose="020B0504020202050204" pitchFamily="34" charset="0"/>
              </a:rPr>
              <a:t>completamento dei quadri di tariffa che presentano lacune al fine di fornire uno strumento fiscale univoco nella procedura di classamento, come richiesto dalla lettera circolare 26 marzo 1988, n° 3/1320; (Prospetto allegato n. </a:t>
            </a:r>
            <a:r>
              <a:rPr lang="it-IT" sz="2000" dirty="0">
                <a:solidFill>
                  <a:srgbClr val="002060"/>
                </a:solidFill>
                <a:effectLst/>
                <a:latin typeface="Eurostile" panose="020B0504020202050204" pitchFamily="34" charset="0"/>
                <a:hlinkClick r:id="rId3" action="ppaction://hlinkfile"/>
              </a:rPr>
              <a:t>3</a:t>
            </a:r>
            <a:r>
              <a:rPr lang="it-IT" sz="2000" dirty="0">
                <a:solidFill>
                  <a:srgbClr val="002060"/>
                </a:solidFill>
                <a:effectLst/>
                <a:latin typeface="Eurostile" panose="020B0504020202050204" pitchFamily="34" charset="0"/>
              </a:rPr>
              <a:t>).</a:t>
            </a:r>
          </a:p>
          <a:p>
            <a:pPr lvl="1" algn="just"/>
            <a:r>
              <a:rPr lang="it-IT" sz="2000" dirty="0">
                <a:solidFill>
                  <a:srgbClr val="002060"/>
                </a:solidFill>
                <a:effectLst/>
                <a:latin typeface="Eurostile" panose="020B0504020202050204" pitchFamily="34" charset="0"/>
              </a:rPr>
              <a:t>Il quadro di tariffa, così integrato - per ogni zona censuaria della provincia - e quindi completo per ogni nuova categoria e/o classe introdotta, costituirà oltre che elemento utile ai fini del calcolo delle rendite negli attuali procedimenti di aggiornamento della banca dati, (conseguente al ritiro dei </a:t>
            </a:r>
            <a:r>
              <a:rPr lang="it-IT" sz="2000" dirty="0" err="1">
                <a:solidFill>
                  <a:srgbClr val="002060"/>
                </a:solidFill>
                <a:effectLst/>
                <a:latin typeface="Eurostile" panose="020B0504020202050204" pitchFamily="34" charset="0"/>
              </a:rPr>
              <a:t>modd</a:t>
            </a:r>
            <a:r>
              <a:rPr lang="it-IT" sz="2000" dirty="0">
                <a:solidFill>
                  <a:srgbClr val="002060"/>
                </a:solidFill>
                <a:effectLst/>
                <a:latin typeface="Eurostile" panose="020B0504020202050204" pitchFamily="34" charset="0"/>
              </a:rPr>
              <a:t>. 55 effettuato correntemente) anche elemento indispensabile per la procedura </a:t>
            </a:r>
            <a:r>
              <a:rPr lang="it-IT" sz="2000" dirty="0" err="1">
                <a:solidFill>
                  <a:srgbClr val="002060"/>
                </a:solidFill>
                <a:effectLst/>
                <a:latin typeface="Eurostile" panose="020B0504020202050204" pitchFamily="34" charset="0"/>
              </a:rPr>
              <a:t>realizzanda</a:t>
            </a:r>
            <a:endParaRPr lang="it-IT" sz="2000" dirty="0">
              <a:solidFill>
                <a:srgbClr val="002060"/>
              </a:solidFill>
              <a:effectLst/>
              <a:latin typeface="Eurostile" panose="020B0504020202050204" pitchFamily="34" charset="0"/>
            </a:endParaRPr>
          </a:p>
        </p:txBody>
      </p:sp>
      <p:sp>
        <p:nvSpPr>
          <p:cNvPr id="6" name="CasellaDiTesto 5">
            <a:extLst>
              <a:ext uri="{FF2B5EF4-FFF2-40B4-BE49-F238E27FC236}">
                <a16:creationId xmlns:a16="http://schemas.microsoft.com/office/drawing/2014/main" id="{37C948AC-D105-E9D9-6ECA-9481CE0EECD2}"/>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5E6AD95B-BE32-35FF-772A-4E9BD480FAE7}"/>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145776396"/>
      </p:ext>
    </p:extLst>
  </p:cSld>
  <p:clrMapOvr>
    <a:masterClrMapping/>
  </p:clrMapOvr>
  <p:transition spd="med">
    <p:wipe dir="r"/>
  </p:transition>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E3F1BFF-A653-CC22-27D8-11C32677103E}"/>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023703A8-713E-6B7A-555B-EF1843D92D3C}"/>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5E49AD0B-7765-5C41-97A1-45CDBE9C6376}"/>
              </a:ext>
            </a:extLst>
          </p:cNvPr>
          <p:cNvSpPr txBox="1"/>
          <p:nvPr/>
        </p:nvSpPr>
        <p:spPr>
          <a:xfrm>
            <a:off x="1080000" y="2880000"/>
            <a:ext cx="10440000" cy="2862322"/>
          </a:xfrm>
          <a:prstGeom prst="rect">
            <a:avLst/>
          </a:prstGeom>
          <a:noFill/>
        </p:spPr>
        <p:txBody>
          <a:bodyPr wrap="square">
            <a:spAutoFit/>
          </a:bodyPr>
          <a:lstStyle/>
          <a:p>
            <a:pPr marL="457200" indent="-457200" algn="just">
              <a:buFont typeface="+mj-lt"/>
              <a:buAutoNum type="alphaLcParenR" startAt="4"/>
            </a:pPr>
            <a:r>
              <a:rPr lang="it-IT" sz="2000" dirty="0">
                <a:solidFill>
                  <a:srgbClr val="002060"/>
                </a:solidFill>
                <a:effectLst/>
                <a:latin typeface="Eurostile" panose="020B0504020202050204" pitchFamily="34" charset="0"/>
              </a:rPr>
              <a:t>delimitazione, con riferimento al numero del foglio, dei centri storici e di altre porzioni territoriali ad esso contigue che, per la loro saturazione edilizia, possono essere interessate da un numero non rilevante di nuove costruzioni denunciate con i </a:t>
            </a:r>
            <a:r>
              <a:rPr lang="it-IT" sz="2000" dirty="0" err="1">
                <a:solidFill>
                  <a:srgbClr val="002060"/>
                </a:solidFill>
                <a:effectLst/>
                <a:latin typeface="Eurostile" panose="020B0504020202050204" pitchFamily="34" charset="0"/>
              </a:rPr>
              <a:t>modd</a:t>
            </a:r>
            <a:r>
              <a:rPr lang="it-IT" sz="2000" dirty="0">
                <a:solidFill>
                  <a:srgbClr val="002060"/>
                </a:solidFill>
                <a:effectLst/>
                <a:latin typeface="Eurostile" panose="020B0504020202050204" pitchFamily="34" charset="0"/>
              </a:rPr>
              <a:t>. 1N.</a:t>
            </a:r>
          </a:p>
          <a:p>
            <a:pPr lvl="1" algn="just"/>
            <a:r>
              <a:rPr lang="it-IT" sz="2000" dirty="0">
                <a:solidFill>
                  <a:srgbClr val="002060"/>
                </a:solidFill>
                <a:effectLst/>
                <a:latin typeface="Eurostile" panose="020B0504020202050204" pitchFamily="34" charset="0"/>
              </a:rPr>
              <a:t>Le unità immobiliare ivi presenti non verranno classate in maniera automatica per obiettive difficoltà riscontrabili - per es. attribuzione del classamento nella categoria C/1 - (Prospetto allegato n. </a:t>
            </a:r>
            <a:r>
              <a:rPr lang="it-IT" sz="2000" dirty="0">
                <a:solidFill>
                  <a:srgbClr val="002060"/>
                </a:solidFill>
                <a:effectLst/>
                <a:latin typeface="Eurostile" panose="020B0504020202050204" pitchFamily="34" charset="0"/>
                <a:hlinkClick r:id="rId3" action="ppaction://hlinkfile"/>
              </a:rPr>
              <a:t>4</a:t>
            </a:r>
            <a:r>
              <a:rPr lang="it-IT" sz="2000" dirty="0">
                <a:solidFill>
                  <a:srgbClr val="002060"/>
                </a:solidFill>
                <a:effectLst/>
                <a:latin typeface="Eurostile" panose="020B0504020202050204" pitchFamily="34" charset="0"/>
              </a:rPr>
              <a:t>).</a:t>
            </a:r>
          </a:p>
        </p:txBody>
      </p:sp>
      <p:sp>
        <p:nvSpPr>
          <p:cNvPr id="6" name="CasellaDiTesto 5">
            <a:extLst>
              <a:ext uri="{FF2B5EF4-FFF2-40B4-BE49-F238E27FC236}">
                <a16:creationId xmlns:a16="http://schemas.microsoft.com/office/drawing/2014/main" id="{29D6DF32-C846-8D2F-487F-7B5775BED3A9}"/>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A52B485B-9B40-678E-BD77-FBAEDD2A3D8D}"/>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548959522"/>
      </p:ext>
    </p:extLst>
  </p:cSld>
  <p:clrMapOvr>
    <a:masterClrMapping/>
  </p:clrMapOvr>
  <p:transition spd="med">
    <p:wipe dir="r"/>
  </p:transition>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AAF8976-7D29-3AC7-228C-DB2B328E47B8}"/>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ABB0C32E-9ECD-9DB8-922B-DB8757B3AD6B}"/>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C9CAB3D0-3439-038D-E3CF-F33681B5E1F7}"/>
              </a:ext>
            </a:extLst>
          </p:cNvPr>
          <p:cNvSpPr txBox="1"/>
          <p:nvPr/>
        </p:nvSpPr>
        <p:spPr>
          <a:xfrm>
            <a:off x="1080000" y="2880000"/>
            <a:ext cx="10440000" cy="2246769"/>
          </a:xfrm>
          <a:prstGeom prst="rect">
            <a:avLst/>
          </a:prstGeom>
          <a:noFill/>
        </p:spPr>
        <p:txBody>
          <a:bodyPr wrap="square">
            <a:spAutoFit/>
          </a:bodyPr>
          <a:lstStyle/>
          <a:p>
            <a:pPr marL="457200" indent="-457200" algn="just">
              <a:buFont typeface="+mj-lt"/>
              <a:buAutoNum type="alphaLcParenR" startAt="5"/>
            </a:pPr>
            <a:r>
              <a:rPr lang="it-IT" sz="2000" dirty="0">
                <a:solidFill>
                  <a:srgbClr val="002060"/>
                </a:solidFill>
                <a:effectLst/>
                <a:latin typeface="Eurostile" panose="020B0504020202050204" pitchFamily="34" charset="0"/>
              </a:rPr>
              <a:t>individuazione, se esistenti, delle categorie non più riscontrabili nelle nuove costruzioni, per ogni zona omogenea come definita al punto a), ad es. la categoria A/4 perché non più rispondente alle attuali tecnologie costruttive oppure la categoria A/1 in quanto effettivamente non più presente; (Prospetto allegato n. </a:t>
            </a:r>
            <a:r>
              <a:rPr lang="it-IT" sz="2000" dirty="0">
                <a:solidFill>
                  <a:srgbClr val="002060"/>
                </a:solidFill>
                <a:effectLst/>
                <a:latin typeface="Eurostile" panose="020B0504020202050204" pitchFamily="34" charset="0"/>
                <a:hlinkClick r:id="rId3" action="ppaction://hlinkfile"/>
              </a:rPr>
              <a:t>5</a:t>
            </a:r>
            <a:r>
              <a:rPr lang="it-IT" sz="2000" dirty="0">
                <a:solidFill>
                  <a:srgbClr val="002060"/>
                </a:solidFill>
                <a:effectLst/>
                <a:latin typeface="Eurostile" panose="020B0504020202050204" pitchFamily="34" charset="0"/>
              </a:rPr>
              <a:t>);</a:t>
            </a:r>
          </a:p>
        </p:txBody>
      </p:sp>
      <p:sp>
        <p:nvSpPr>
          <p:cNvPr id="6" name="CasellaDiTesto 5">
            <a:extLst>
              <a:ext uri="{FF2B5EF4-FFF2-40B4-BE49-F238E27FC236}">
                <a16:creationId xmlns:a16="http://schemas.microsoft.com/office/drawing/2014/main" id="{DA7C7714-A509-3A59-9516-618D35058302}"/>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C9A582D7-073F-13A7-F95B-2C3F066D57FF}"/>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2812736516"/>
      </p:ext>
    </p:extLst>
  </p:cSld>
  <p:clrMapOvr>
    <a:masterClrMapping/>
  </p:clrMapOvr>
  <p:transition spd="med">
    <p:wipe dir="r"/>
  </p:transition>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7264A40-ABBE-C0A9-4422-386AA7A387BA}"/>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956A3776-89AD-3C43-116B-E8A09B478440}"/>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B8DDEFF1-C0C2-AB02-D211-2115BD7A5A8F}"/>
              </a:ext>
            </a:extLst>
          </p:cNvPr>
          <p:cNvSpPr txBox="1"/>
          <p:nvPr/>
        </p:nvSpPr>
        <p:spPr>
          <a:xfrm>
            <a:off x="1080000" y="2880000"/>
            <a:ext cx="10440000" cy="1631216"/>
          </a:xfrm>
          <a:prstGeom prst="rect">
            <a:avLst/>
          </a:prstGeom>
          <a:noFill/>
        </p:spPr>
        <p:txBody>
          <a:bodyPr wrap="square">
            <a:spAutoFit/>
          </a:bodyPr>
          <a:lstStyle/>
          <a:p>
            <a:pPr marL="457200" indent="-457200" algn="just">
              <a:buFont typeface="+mj-lt"/>
              <a:buAutoNum type="alphaLcParenR" startAt="6"/>
            </a:pPr>
            <a:r>
              <a:rPr lang="it-IT" sz="2000" dirty="0">
                <a:solidFill>
                  <a:srgbClr val="002060"/>
                </a:solidFill>
                <a:effectLst/>
                <a:latin typeface="Eurostile" panose="020B0504020202050204" pitchFamily="34" charset="0"/>
              </a:rPr>
              <a:t>individuazione per ogni categoria del quadro di tariffa integrato come indicato al punto b), appartenente ai gruppi A e C e per ogni zona censuaria, della classe da attribuire all'unità immobiliare avente caratteristiche di ordinarietà; (Prospetto allegato n. </a:t>
            </a:r>
            <a:r>
              <a:rPr lang="it-IT" sz="2000" dirty="0">
                <a:solidFill>
                  <a:srgbClr val="002060"/>
                </a:solidFill>
                <a:effectLst/>
                <a:latin typeface="Eurostile" panose="020B0504020202050204" pitchFamily="34" charset="0"/>
                <a:hlinkClick r:id="rId3" action="ppaction://hlinkfile"/>
              </a:rPr>
              <a:t>6</a:t>
            </a:r>
            <a:r>
              <a:rPr lang="it-IT" sz="2000" dirty="0">
                <a:solidFill>
                  <a:srgbClr val="002060"/>
                </a:solidFill>
                <a:effectLst/>
                <a:latin typeface="Eurostile" panose="020B0504020202050204" pitchFamily="34" charset="0"/>
              </a:rPr>
              <a:t>);</a:t>
            </a:r>
          </a:p>
        </p:txBody>
      </p:sp>
      <p:sp>
        <p:nvSpPr>
          <p:cNvPr id="6" name="CasellaDiTesto 5">
            <a:extLst>
              <a:ext uri="{FF2B5EF4-FFF2-40B4-BE49-F238E27FC236}">
                <a16:creationId xmlns:a16="http://schemas.microsoft.com/office/drawing/2014/main" id="{F7738BD9-76F4-3B41-BB86-5B622A8C7DA1}"/>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5D81BA44-46C0-F0E7-4B13-4215CDD1F486}"/>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46995925"/>
      </p:ext>
    </p:extLst>
  </p:cSld>
  <p:clrMapOvr>
    <a:masterClrMapping/>
  </p:clrMapOvr>
  <p:transition spd="med">
    <p:wipe dir="r"/>
  </p:transition>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AF26D5C-155C-8D95-C20F-094E35945BD1}"/>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44514E90-6F36-24CB-CF56-AD4B378DCD1D}"/>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CC110C5A-2E5C-F05D-BC7F-5647AF3C87A4}"/>
              </a:ext>
            </a:extLst>
          </p:cNvPr>
          <p:cNvSpPr txBox="1"/>
          <p:nvPr/>
        </p:nvSpPr>
        <p:spPr>
          <a:xfrm>
            <a:off x="1080000" y="2880000"/>
            <a:ext cx="10440000" cy="2554545"/>
          </a:xfrm>
          <a:prstGeom prst="rect">
            <a:avLst/>
          </a:prstGeom>
          <a:noFill/>
        </p:spPr>
        <p:txBody>
          <a:bodyPr wrap="square">
            <a:spAutoFit/>
          </a:bodyPr>
          <a:lstStyle/>
          <a:p>
            <a:pPr marL="457200" indent="-457200" algn="just">
              <a:buFont typeface="+mj-lt"/>
              <a:buAutoNum type="alphaLcParenR" startAt="7"/>
            </a:pPr>
            <a:r>
              <a:rPr lang="it-IT" sz="2000" dirty="0">
                <a:solidFill>
                  <a:srgbClr val="002060"/>
                </a:solidFill>
                <a:effectLst/>
                <a:latin typeface="Eurostile" panose="020B0504020202050204" pitchFamily="34" charset="0"/>
              </a:rPr>
              <a:t>indicazione per le unità immobiliari da censire nelle categorie C/1, C/2 e C/6 della classe da attribuire nell'ipotesi di minima superficie del locale e/o vano principale. In presenza di superfici maggiori la classe verrà automaticamente definita (in decrescenza) in funzione degli specifici parametri fissati dall'Ufficio che dovranno, in ogni caso, essere uniformi per ogni zona territoriale omogenea come definita al punto a).</a:t>
            </a:r>
          </a:p>
        </p:txBody>
      </p:sp>
      <p:sp>
        <p:nvSpPr>
          <p:cNvPr id="6" name="CasellaDiTesto 5">
            <a:extLst>
              <a:ext uri="{FF2B5EF4-FFF2-40B4-BE49-F238E27FC236}">
                <a16:creationId xmlns:a16="http://schemas.microsoft.com/office/drawing/2014/main" id="{CE8B9347-D2B5-B002-7E41-B4BA72B1E293}"/>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20E20ECB-B980-DDF0-6DD6-7782F0889A21}"/>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053538800"/>
      </p:ext>
    </p:extLst>
  </p:cSld>
  <p:clrMapOvr>
    <a:masterClrMapping/>
  </p:clrMapOvr>
  <p:transition spd="med">
    <p:wipe dir="r"/>
  </p:transition>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E8F5AFA-2F0B-B841-49B5-AA45F9BD4490}"/>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6C8543EE-1070-3641-D4FB-B2CDE970A298}"/>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39474D6A-799F-C11A-B471-17EA5E5E1769}"/>
              </a:ext>
            </a:extLst>
          </p:cNvPr>
          <p:cNvSpPr txBox="1"/>
          <p:nvPr/>
        </p:nvSpPr>
        <p:spPr>
          <a:xfrm>
            <a:off x="1080000" y="2880000"/>
            <a:ext cx="10440000" cy="1938992"/>
          </a:xfrm>
          <a:prstGeom prst="rect">
            <a:avLst/>
          </a:prstGeom>
          <a:noFill/>
        </p:spPr>
        <p:txBody>
          <a:bodyPr wrap="square">
            <a:spAutoFit/>
          </a:bodyPr>
          <a:lstStyle/>
          <a:p>
            <a:pPr lvl="1" algn="just"/>
            <a:r>
              <a:rPr lang="it-IT" sz="2000" dirty="0">
                <a:solidFill>
                  <a:srgbClr val="002060"/>
                </a:solidFill>
                <a:effectLst/>
                <a:latin typeface="Eurostile" panose="020B0504020202050204" pitchFamily="34" charset="0"/>
              </a:rPr>
              <a:t>Per la categoria C/1 si è ritenuto, operando in zone generalmente di espansione, di attribuire un grado di traffico tendenzialmente uniforme (ad es. normale); dette zone potranno anche coincidere con le porzioni del territorio comunale come definito al successivo punto h). (Prospetto allegato </a:t>
            </a:r>
            <a:r>
              <a:rPr lang="it-IT" sz="2000" dirty="0">
                <a:solidFill>
                  <a:srgbClr val="002060"/>
                </a:solidFill>
                <a:effectLst/>
                <a:latin typeface="Eurostile" panose="020B0504020202050204" pitchFamily="34" charset="0"/>
                <a:hlinkClick r:id="rId3" action="ppaction://hlinkfile"/>
              </a:rPr>
              <a:t>7A</a:t>
            </a:r>
            <a:r>
              <a:rPr lang="it-IT" sz="2000" dirty="0">
                <a:solidFill>
                  <a:srgbClr val="002060"/>
                </a:solidFill>
                <a:effectLst/>
                <a:latin typeface="Eurostile" panose="020B0504020202050204" pitchFamily="34" charset="0"/>
              </a:rPr>
              <a:t>).</a:t>
            </a:r>
          </a:p>
        </p:txBody>
      </p:sp>
      <p:sp>
        <p:nvSpPr>
          <p:cNvPr id="6" name="CasellaDiTesto 5">
            <a:extLst>
              <a:ext uri="{FF2B5EF4-FFF2-40B4-BE49-F238E27FC236}">
                <a16:creationId xmlns:a16="http://schemas.microsoft.com/office/drawing/2014/main" id="{1708130B-9EB9-BEB0-EDDC-06CACD18ED75}"/>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4CF001F3-20B0-0A24-6122-2653CFF8DD51}"/>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587337066"/>
      </p:ext>
    </p:extLst>
  </p:cSld>
  <p:clrMapOvr>
    <a:masterClrMapping/>
  </p:clrMapOvr>
  <p:transition spd="med">
    <p:wipe dir="r"/>
  </p:transition>
</p:sld>
</file>

<file path=ppt/slides/slide8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7B1D443-F9FA-DE4D-7BF0-FA0AE829F203}"/>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AAEA8B5B-B8FC-FACE-98D2-684F4F774CDE}"/>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2F5E4C52-017E-5608-BDD0-B97BED7BBB1D}"/>
              </a:ext>
            </a:extLst>
          </p:cNvPr>
          <p:cNvSpPr txBox="1"/>
          <p:nvPr/>
        </p:nvSpPr>
        <p:spPr>
          <a:xfrm>
            <a:off x="1080000" y="2880000"/>
            <a:ext cx="10440000" cy="2862322"/>
          </a:xfrm>
          <a:prstGeom prst="rect">
            <a:avLst/>
          </a:prstGeom>
          <a:noFill/>
        </p:spPr>
        <p:txBody>
          <a:bodyPr wrap="square">
            <a:spAutoFit/>
          </a:bodyPr>
          <a:lstStyle/>
          <a:p>
            <a:pPr lvl="1" algn="just"/>
            <a:r>
              <a:rPr lang="it-IT" sz="2000" dirty="0">
                <a:solidFill>
                  <a:srgbClr val="002060"/>
                </a:solidFill>
                <a:effectLst/>
                <a:latin typeface="Eurostile" panose="020B0504020202050204" pitchFamily="34" charset="0"/>
              </a:rPr>
              <a:t>Riguardo alle categorie C/2 e C/6 si </a:t>
            </a:r>
            <a:r>
              <a:rPr lang="it-IT" sz="2000" dirty="0" err="1">
                <a:solidFill>
                  <a:srgbClr val="002060"/>
                </a:solidFill>
                <a:effectLst/>
                <a:latin typeface="Eurostile" panose="020B0504020202050204" pitchFamily="34" charset="0"/>
              </a:rPr>
              <a:t>e'</a:t>
            </a:r>
            <a:r>
              <a:rPr lang="it-IT" sz="2000" dirty="0">
                <a:solidFill>
                  <a:srgbClr val="002060"/>
                </a:solidFill>
                <a:effectLst/>
                <a:latin typeface="Eurostile" panose="020B0504020202050204" pitchFamily="34" charset="0"/>
              </a:rPr>
              <a:t> evidenziata anche l'importanza del livello di piano per l'attribuzione della classe. (Prospetti allegati </a:t>
            </a:r>
            <a:r>
              <a:rPr lang="it-IT" sz="2000" dirty="0">
                <a:solidFill>
                  <a:srgbClr val="002060"/>
                </a:solidFill>
                <a:effectLst/>
                <a:latin typeface="Eurostile" panose="020B0504020202050204" pitchFamily="34" charset="0"/>
                <a:hlinkClick r:id="rId3" action="ppaction://hlinkfile"/>
              </a:rPr>
              <a:t>7B</a:t>
            </a:r>
            <a:r>
              <a:rPr lang="it-IT" sz="2000" dirty="0">
                <a:solidFill>
                  <a:srgbClr val="002060"/>
                </a:solidFill>
                <a:effectLst/>
                <a:latin typeface="Eurostile" panose="020B0504020202050204" pitchFamily="34" charset="0"/>
              </a:rPr>
              <a:t> e </a:t>
            </a:r>
            <a:r>
              <a:rPr lang="it-IT" sz="2000" dirty="0">
                <a:solidFill>
                  <a:srgbClr val="002060"/>
                </a:solidFill>
                <a:effectLst/>
                <a:latin typeface="Eurostile" panose="020B0504020202050204" pitchFamily="34" charset="0"/>
                <a:hlinkClick r:id="rId4" action="ppaction://hlinkfile"/>
              </a:rPr>
              <a:t>7C</a:t>
            </a:r>
            <a:r>
              <a:rPr lang="it-IT" sz="2000" dirty="0">
                <a:solidFill>
                  <a:srgbClr val="002060"/>
                </a:solidFill>
                <a:effectLst/>
                <a:latin typeface="Eurostile" panose="020B0504020202050204" pitchFamily="34" charset="0"/>
              </a:rPr>
              <a:t>).</a:t>
            </a:r>
          </a:p>
          <a:p>
            <a:pPr lvl="1" algn="just"/>
            <a:r>
              <a:rPr lang="it-IT" sz="2000" dirty="0">
                <a:solidFill>
                  <a:srgbClr val="002060"/>
                </a:solidFill>
                <a:effectLst/>
                <a:latin typeface="Eurostile" panose="020B0504020202050204" pitchFamily="34" charset="0"/>
              </a:rPr>
              <a:t>Inoltre per la categoria C/1 al fine di semplificare le procedure ed aderire maggiormente alle consuetudini estimali localmente in uso, verranno adottati criteri diversi da quelli utilizzati normalmente nelle quarte sezioni per il ragguaglio tra le superfici dei locali accessori e quelle del vano principale</a:t>
            </a:r>
          </a:p>
        </p:txBody>
      </p:sp>
      <p:sp>
        <p:nvSpPr>
          <p:cNvPr id="6" name="CasellaDiTesto 5">
            <a:extLst>
              <a:ext uri="{FF2B5EF4-FFF2-40B4-BE49-F238E27FC236}">
                <a16:creationId xmlns:a16="http://schemas.microsoft.com/office/drawing/2014/main" id="{2AAD5F2E-F381-CB37-D10C-601D06CF219F}"/>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8FAD2BEB-8E9C-BD16-9040-6AA9BD1F91F6}"/>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3086107745"/>
      </p:ext>
    </p:extLst>
  </p:cSld>
  <p:clrMapOvr>
    <a:masterClrMapping/>
  </p:clrMapOvr>
  <p:transition spd="med">
    <p:wipe dir="r"/>
  </p:transition>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47F7F1F-68B1-EBA0-1E76-C6217EA3A49E}"/>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CF814B13-E29A-84C6-EF0B-A637B3D1C9F9}"/>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9E3F1A9E-5421-2D6A-3A98-C6A044ADC91F}"/>
              </a:ext>
            </a:extLst>
          </p:cNvPr>
          <p:cNvSpPr txBox="1"/>
          <p:nvPr/>
        </p:nvSpPr>
        <p:spPr>
          <a:xfrm>
            <a:off x="1080000" y="2880000"/>
            <a:ext cx="10440000" cy="1938992"/>
          </a:xfrm>
          <a:prstGeom prst="rect">
            <a:avLst/>
          </a:prstGeom>
          <a:noFill/>
        </p:spPr>
        <p:txBody>
          <a:bodyPr wrap="square">
            <a:spAutoFit/>
          </a:bodyPr>
          <a:lstStyle/>
          <a:p>
            <a:pPr marL="457200" indent="-457200" algn="just">
              <a:buFont typeface="+mj-lt"/>
              <a:buAutoNum type="alphaLcParenR" startAt="8"/>
            </a:pPr>
            <a:r>
              <a:rPr lang="it-IT" sz="2000" dirty="0">
                <a:solidFill>
                  <a:srgbClr val="002060"/>
                </a:solidFill>
                <a:effectLst/>
                <a:latin typeface="Eurostile" panose="020B0504020202050204" pitchFamily="34" charset="0"/>
              </a:rPr>
              <a:t>individuazione - qualora siano presenti categorie con più di cinque classi e con riferimento al foglio di mappa - delle porzioni di territorio comunale con appetibilità e quindi redditività notevolmente diverse tra loro;</a:t>
            </a:r>
          </a:p>
          <a:p>
            <a:pPr lvl="1" algn="just"/>
            <a:r>
              <a:rPr lang="it-IT" sz="2000" dirty="0">
                <a:solidFill>
                  <a:srgbClr val="002060"/>
                </a:solidFill>
                <a:effectLst/>
                <a:latin typeface="Eurostile" panose="020B0504020202050204" pitchFamily="34" charset="0"/>
              </a:rPr>
              <a:t>attribuzione della classe ordinaria per ogni categoria catastale presente in dette porzioni territoriali;</a:t>
            </a:r>
          </a:p>
        </p:txBody>
      </p:sp>
      <p:sp>
        <p:nvSpPr>
          <p:cNvPr id="6" name="CasellaDiTesto 5">
            <a:extLst>
              <a:ext uri="{FF2B5EF4-FFF2-40B4-BE49-F238E27FC236}">
                <a16:creationId xmlns:a16="http://schemas.microsoft.com/office/drawing/2014/main" id="{BFB96978-2CBB-69C5-71E6-D2D718D51014}"/>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0AC4B844-A42A-FAD7-A13A-D4C298F11A4F}"/>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Tree>
    <p:extLst>
      <p:ext uri="{BB962C8B-B14F-4D97-AF65-F5344CB8AC3E}">
        <p14:creationId xmlns:p14="http://schemas.microsoft.com/office/powerpoint/2010/main" val="898381273"/>
      </p:ext>
    </p:extLst>
  </p:cSld>
  <p:clrMapOvr>
    <a:masterClrMapping/>
  </p:clrMapOvr>
  <p:transition spd="med">
    <p:wipe dir="r"/>
  </p:transition>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5CD6958-54F0-8EBC-68AE-F301498A047C}"/>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0A8668FD-1BC1-44BD-DFC7-03D61930161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5" name="CasellaDiTesto 4">
            <a:extLst>
              <a:ext uri="{FF2B5EF4-FFF2-40B4-BE49-F238E27FC236}">
                <a16:creationId xmlns:a16="http://schemas.microsoft.com/office/drawing/2014/main" id="{59485AF8-000D-EBAB-2D62-C9550F3E453D}"/>
              </a:ext>
            </a:extLst>
          </p:cNvPr>
          <p:cNvSpPr txBox="1"/>
          <p:nvPr/>
        </p:nvSpPr>
        <p:spPr>
          <a:xfrm>
            <a:off x="1080000" y="2880000"/>
            <a:ext cx="10440000" cy="1323439"/>
          </a:xfrm>
          <a:prstGeom prst="rect">
            <a:avLst/>
          </a:prstGeom>
          <a:noFill/>
        </p:spPr>
        <p:txBody>
          <a:bodyPr wrap="square">
            <a:spAutoFit/>
          </a:bodyPr>
          <a:lstStyle/>
          <a:p>
            <a:pPr marL="342900" indent="-342900" algn="just">
              <a:buFont typeface="+mj-lt"/>
              <a:buAutoNum type="alphaLcParenR" startAt="9"/>
            </a:pPr>
            <a:r>
              <a:rPr lang="it-IT" sz="2000" dirty="0">
                <a:solidFill>
                  <a:srgbClr val="002060"/>
                </a:solidFill>
                <a:effectLst/>
                <a:latin typeface="Eurostile" panose="020B0504020202050204" pitchFamily="34" charset="0"/>
              </a:rPr>
              <a:t>compilazione con riferimento ad ogni zona territoriale omogenea come definita al punto a) delle declaratorie allegate e definizione dei parametri ivi presenti; (Prospetti allegati n. </a:t>
            </a:r>
            <a:r>
              <a:rPr lang="it-IT" sz="2000" dirty="0">
                <a:solidFill>
                  <a:srgbClr val="002060"/>
                </a:solidFill>
                <a:effectLst/>
                <a:latin typeface="Eurostile" panose="020B0504020202050204" pitchFamily="34" charset="0"/>
                <a:hlinkClick r:id="rId3" action="ppaction://hlinkfile"/>
              </a:rPr>
              <a:t>9A</a:t>
            </a:r>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4" action="ppaction://hlinkfile"/>
              </a:rPr>
              <a:t>9B</a:t>
            </a:r>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5" action="ppaction://hlinkfile"/>
              </a:rPr>
              <a:t>9C</a:t>
            </a:r>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6" action="ppaction://hlinkfile"/>
              </a:rPr>
              <a:t>9D</a:t>
            </a:r>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7" action="ppaction://hlinkfile"/>
              </a:rPr>
              <a:t>9E</a:t>
            </a:r>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8" action="ppaction://hlinkfile"/>
              </a:rPr>
              <a:t>9F</a:t>
            </a:r>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9" action="ppaction://hlinkfile"/>
              </a:rPr>
              <a:t>9G</a:t>
            </a:r>
            <a:r>
              <a:rPr lang="it-IT" sz="2000"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hlinkClick r:id="rId10" action="ppaction://hlinkfile"/>
              </a:rPr>
              <a:t>9H</a:t>
            </a:r>
            <a:r>
              <a:rPr lang="it-IT" sz="2000" dirty="0">
                <a:solidFill>
                  <a:srgbClr val="002060"/>
                </a:solidFill>
                <a:effectLst/>
                <a:latin typeface="Eurostile" panose="020B0504020202050204" pitchFamily="34" charset="0"/>
              </a:rPr>
              <a:t>, e </a:t>
            </a:r>
            <a:r>
              <a:rPr lang="it-IT" sz="2000" dirty="0">
                <a:solidFill>
                  <a:srgbClr val="002060"/>
                </a:solidFill>
                <a:effectLst/>
                <a:latin typeface="Eurostile" panose="020B0504020202050204" pitchFamily="34" charset="0"/>
                <a:hlinkClick r:id="rId11" action="ppaction://hlinkfile"/>
              </a:rPr>
              <a:t>9I</a:t>
            </a:r>
            <a:r>
              <a:rPr lang="it-IT" sz="2000" dirty="0">
                <a:solidFill>
                  <a:srgbClr val="002060"/>
                </a:solidFill>
                <a:effectLst/>
                <a:latin typeface="Eurostile" panose="020B0504020202050204" pitchFamily="34" charset="0"/>
              </a:rPr>
              <a:t>).</a:t>
            </a:r>
          </a:p>
        </p:txBody>
      </p:sp>
      <p:sp>
        <p:nvSpPr>
          <p:cNvPr id="6" name="CasellaDiTesto 5">
            <a:extLst>
              <a:ext uri="{FF2B5EF4-FFF2-40B4-BE49-F238E27FC236}">
                <a16:creationId xmlns:a16="http://schemas.microsoft.com/office/drawing/2014/main" id="{E4B9F1E8-CE5A-F07F-1FC3-4528103A1CD0}"/>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22B14C69-B57D-D24A-7E13-4371E0BEB8D8}"/>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
        <p:nvSpPr>
          <p:cNvPr id="4" name="CasellaDiTesto 3">
            <a:extLst>
              <a:ext uri="{FF2B5EF4-FFF2-40B4-BE49-F238E27FC236}">
                <a16:creationId xmlns:a16="http://schemas.microsoft.com/office/drawing/2014/main" id="{33E27886-1DF7-6AC5-176A-0C887DDEDDEF}"/>
              </a:ext>
            </a:extLst>
          </p:cNvPr>
          <p:cNvSpPr txBox="1"/>
          <p:nvPr/>
        </p:nvSpPr>
        <p:spPr>
          <a:xfrm>
            <a:off x="5159896" y="6111280"/>
            <a:ext cx="1656184" cy="400110"/>
          </a:xfrm>
          <a:prstGeom prst="rect">
            <a:avLst/>
          </a:prstGeom>
          <a:noFill/>
        </p:spPr>
        <p:txBody>
          <a:bodyPr wrap="square">
            <a:spAutoFit/>
          </a:bodyPr>
          <a:lstStyle/>
          <a:p>
            <a:pPr algn="just"/>
            <a:r>
              <a:rPr lang="it-IT" sz="2000" dirty="0">
                <a:solidFill>
                  <a:srgbClr val="C00000"/>
                </a:solidFill>
                <a:effectLst/>
                <a:latin typeface="Eurostile" panose="020B0504020202050204" pitchFamily="34" charset="0"/>
                <a:hlinkClick r:id="rId12" action="ppaction://hlinkfile"/>
              </a:rPr>
              <a:t>Prospetti 9</a:t>
            </a:r>
            <a:endParaRPr lang="it-IT" sz="2000" dirty="0">
              <a:solidFill>
                <a:srgbClr val="C00000"/>
              </a:solidFill>
              <a:effectLst/>
              <a:latin typeface="Eurostile" panose="020B0504020202050204" pitchFamily="34" charset="0"/>
            </a:endParaRPr>
          </a:p>
        </p:txBody>
      </p:sp>
    </p:spTree>
    <p:extLst>
      <p:ext uri="{BB962C8B-B14F-4D97-AF65-F5344CB8AC3E}">
        <p14:creationId xmlns:p14="http://schemas.microsoft.com/office/powerpoint/2010/main" val="92740467"/>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50105BE-2CB6-8267-8DA7-CDD3530AC5B2}"/>
            </a:ext>
          </a:extLst>
        </p:cNvPr>
        <p:cNvGrpSpPr/>
        <p:nvPr/>
      </p:nvGrpSpPr>
      <p:grpSpPr>
        <a:xfrm>
          <a:off x="0" y="0"/>
          <a:ext cx="0" cy="0"/>
          <a:chOff x="0" y="0"/>
          <a:chExt cx="0" cy="0"/>
        </a:xfrm>
      </p:grpSpPr>
      <p:sp>
        <p:nvSpPr>
          <p:cNvPr id="14" name="Titolo 1">
            <a:extLst>
              <a:ext uri="{FF2B5EF4-FFF2-40B4-BE49-F238E27FC236}">
                <a16:creationId xmlns:a16="http://schemas.microsoft.com/office/drawing/2014/main" id="{265EC100-2DFD-9CE5-49D7-8FDB5BD65DB7}"/>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5" name="CasellaDiTesto 14">
            <a:extLst>
              <a:ext uri="{FF2B5EF4-FFF2-40B4-BE49-F238E27FC236}">
                <a16:creationId xmlns:a16="http://schemas.microsoft.com/office/drawing/2014/main" id="{05494E0B-3401-A516-E032-46C1BBECEB08}"/>
              </a:ext>
            </a:extLst>
          </p:cNvPr>
          <p:cNvSpPr txBox="1"/>
          <p:nvPr/>
        </p:nvSpPr>
        <p:spPr>
          <a:xfrm>
            <a:off x="2279650" y="1438275"/>
            <a:ext cx="7632700" cy="1077218"/>
          </a:xfrm>
          <a:prstGeom prst="rect">
            <a:avLst/>
          </a:prstGeom>
          <a:noFill/>
          <a:effectLst/>
        </p:spPr>
        <p:txBody>
          <a:bodyPr>
            <a:spAutoFit/>
          </a:bodyPr>
          <a:lstStyle/>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REGIO DECRETO-LEGGE</a:t>
            </a:r>
          </a:p>
          <a:p>
            <a:pPr algn="ctr">
              <a:defRPr/>
            </a:pPr>
            <a:r>
              <a:rPr lang="it-IT" sz="3200" b="1" dirty="0">
                <a:solidFill>
                  <a:schemeClr val="bg1"/>
                </a:solidFill>
                <a:effectLst>
                  <a:glow rad="139700">
                    <a:schemeClr val="accent6">
                      <a:lumMod val="75000"/>
                      <a:alpha val="50000"/>
                    </a:schemeClr>
                  </a:glow>
                  <a:outerShdw blurRad="38100" dist="38100" dir="2700000" algn="tl">
                    <a:srgbClr val="000000">
                      <a:alpha val="43137"/>
                    </a:srgbClr>
                  </a:outerShdw>
                </a:effectLst>
                <a:latin typeface="Consolas" pitchFamily="49" charset="0"/>
              </a:rPr>
              <a:t>13 aprile 1939, n. 652</a:t>
            </a:r>
          </a:p>
        </p:txBody>
      </p:sp>
      <p:sp>
        <p:nvSpPr>
          <p:cNvPr id="7" name="CasellaDiTesto 6">
            <a:extLst>
              <a:ext uri="{FF2B5EF4-FFF2-40B4-BE49-F238E27FC236}">
                <a16:creationId xmlns:a16="http://schemas.microsoft.com/office/drawing/2014/main" id="{E15A0076-0E00-86DD-9395-E6883C0C603D}"/>
              </a:ext>
            </a:extLst>
          </p:cNvPr>
          <p:cNvSpPr txBox="1"/>
          <p:nvPr/>
        </p:nvSpPr>
        <p:spPr>
          <a:xfrm>
            <a:off x="1080000" y="2700000"/>
            <a:ext cx="10440000" cy="4093428"/>
          </a:xfrm>
          <a:prstGeom prst="rect">
            <a:avLst/>
          </a:prstGeom>
          <a:noFill/>
        </p:spPr>
        <p:txBody>
          <a:bodyPr>
            <a:spAutoFit/>
          </a:bodyPr>
          <a:lstStyle/>
          <a:p>
            <a:pPr algn="just"/>
            <a:r>
              <a:rPr lang="it-IT" sz="2000" dirty="0">
                <a:solidFill>
                  <a:srgbClr val="002060"/>
                </a:solidFill>
                <a:effectLst/>
                <a:latin typeface="Eurostile" panose="020B0504020202050204" pitchFamily="34" charset="0"/>
              </a:rPr>
              <a:t>Il nuovo catasto edilizio urbano è conservato e tenuto al corrente, in modo continuo ed anche con verificazioni periodiche, allo scopo di tenere in evidenza per ciascun Comune o porzione di Comune, </a:t>
            </a:r>
            <a:r>
              <a:rPr lang="it-IT" sz="2000" u="sng" dirty="0">
                <a:solidFill>
                  <a:srgbClr val="002060"/>
                </a:solidFill>
                <a:effectLst/>
                <a:latin typeface="Eurostile" panose="020B0504020202050204" pitchFamily="34" charset="0"/>
              </a:rPr>
              <a:t>le mutazioni </a:t>
            </a:r>
            <a:r>
              <a:rPr lang="it-IT" sz="2000" dirty="0">
                <a:solidFill>
                  <a:srgbClr val="002060"/>
                </a:solidFill>
                <a:effectLst/>
                <a:latin typeface="Eurostile" panose="020B0504020202050204" pitchFamily="34" charset="0"/>
              </a:rPr>
              <a:t>che </a:t>
            </a:r>
            <a:r>
              <a:rPr lang="it-IT" sz="2000" u="sng" dirty="0">
                <a:solidFill>
                  <a:srgbClr val="002060"/>
                </a:solidFill>
                <a:effectLst/>
                <a:latin typeface="Eurostile" panose="020B0504020202050204" pitchFamily="34" charset="0"/>
              </a:rPr>
              <a:t>avvengono</a:t>
            </a:r>
            <a:r>
              <a:rPr lang="it-IT" sz="2000" dirty="0">
                <a:solidFill>
                  <a:srgbClr val="002060"/>
                </a:solidFill>
                <a:effectLst/>
                <a:latin typeface="Eurostile" panose="020B0504020202050204" pitchFamily="34" charset="0"/>
              </a:rPr>
              <a:t>:</a:t>
            </a:r>
          </a:p>
          <a:p>
            <a:pPr algn="just"/>
            <a:r>
              <a:rPr lang="it-IT" sz="2000" dirty="0">
                <a:solidFill>
                  <a:srgbClr val="002060"/>
                </a:solidFill>
                <a:effectLst/>
                <a:latin typeface="Eurostile" panose="020B0504020202050204" pitchFamily="34" charset="0"/>
              </a:rPr>
              <a:t>a) rispetto alla persona del proprietario o del possessore di beni nonché rispetto alla persona che gode di diritti reali sui beni stessi;</a:t>
            </a:r>
          </a:p>
          <a:p>
            <a:pPr algn="just"/>
            <a:r>
              <a:rPr lang="it-IT" sz="2000" dirty="0">
                <a:solidFill>
                  <a:srgbClr val="002060"/>
                </a:solidFill>
                <a:effectLst/>
                <a:latin typeface="Eurostile" panose="020B0504020202050204" pitchFamily="34" charset="0"/>
              </a:rPr>
              <a:t>b) </a:t>
            </a:r>
            <a:r>
              <a:rPr lang="it-IT" sz="2000" u="sng" dirty="0">
                <a:solidFill>
                  <a:srgbClr val="002060"/>
                </a:solidFill>
                <a:effectLst/>
                <a:latin typeface="Eurostile" panose="020B0504020202050204" pitchFamily="34" charset="0"/>
              </a:rPr>
              <a:t>nello stato dei beni, per quanto riguarda la consistenza e l'attribuzione della categoria e della classe.</a:t>
            </a:r>
          </a:p>
          <a:p>
            <a:pPr algn="just"/>
            <a:r>
              <a:rPr lang="it-IT" sz="2000" dirty="0">
                <a:solidFill>
                  <a:srgbClr val="002060"/>
                </a:solidFill>
                <a:effectLst/>
                <a:latin typeface="Eurostile" panose="020B0504020202050204" pitchFamily="34" charset="0"/>
              </a:rPr>
              <a:t>Le tariffe possono essere rivedute in sede di verificazione periodica od anche in dipendenza di circostanze di carattere generale o locale nei modi e nei termini da stabilirsi con regolamento, salvo quanto è disposto nel successivo articolo</a:t>
            </a:r>
          </a:p>
        </p:txBody>
      </p:sp>
      <p:sp>
        <p:nvSpPr>
          <p:cNvPr id="4" name="CasellaDiTesto 3">
            <a:extLst>
              <a:ext uri="{FF2B5EF4-FFF2-40B4-BE49-F238E27FC236}">
                <a16:creationId xmlns:a16="http://schemas.microsoft.com/office/drawing/2014/main" id="{7F426C83-9F50-3E75-CFA7-4519212ED9A8}"/>
              </a:ext>
            </a:extLst>
          </p:cNvPr>
          <p:cNvSpPr txBox="1"/>
          <p:nvPr/>
        </p:nvSpPr>
        <p:spPr>
          <a:xfrm rot="16200000">
            <a:off x="-1080000" y="4302000"/>
            <a:ext cx="3645234" cy="523220"/>
          </a:xfrm>
          <a:prstGeom prst="rect">
            <a:avLst/>
          </a:prstGeom>
          <a:noFill/>
        </p:spPr>
        <p:txBody>
          <a:bodyPr wrap="square">
            <a:spAutoFit/>
          </a:bodyPr>
          <a:lstStyle>
            <a:defPPr>
              <a:defRPr lang="it-IT"/>
            </a:defPPr>
            <a:lvl1pPr algn="r">
              <a:defRPr sz="2800" b="1">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defRPr>
            </a:lvl1pPr>
          </a:lstStyle>
          <a:p>
            <a:r>
              <a:rPr lang="it-IT" dirty="0"/>
              <a:t>Art. 17</a:t>
            </a:r>
          </a:p>
        </p:txBody>
      </p:sp>
    </p:spTree>
    <p:extLst>
      <p:ext uri="{BB962C8B-B14F-4D97-AF65-F5344CB8AC3E}">
        <p14:creationId xmlns:p14="http://schemas.microsoft.com/office/powerpoint/2010/main" val="2396034215"/>
      </p:ext>
    </p:extLst>
  </p:cSld>
  <p:clrMapOvr>
    <a:masterClrMapping/>
  </p:clrMapOvr>
  <p:transition spd="med">
    <p:wipe dir="r"/>
  </p:transition>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EFA89F3-4795-91AE-1A88-BAAA2918128F}"/>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34530F09-73A2-DC6E-C4E8-E67EDB504E7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6" name="CasellaDiTesto 5">
            <a:extLst>
              <a:ext uri="{FF2B5EF4-FFF2-40B4-BE49-F238E27FC236}">
                <a16:creationId xmlns:a16="http://schemas.microsoft.com/office/drawing/2014/main" id="{1D109BB9-3033-F985-FBBC-206A3D923618}"/>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B4DDDB37-5D34-2A37-3071-28A02F55F512}"/>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
        <p:nvSpPr>
          <p:cNvPr id="2" name="CasellaDiTesto 1">
            <a:extLst>
              <a:ext uri="{FF2B5EF4-FFF2-40B4-BE49-F238E27FC236}">
                <a16:creationId xmlns:a16="http://schemas.microsoft.com/office/drawing/2014/main" id="{75BF2EAB-FC5E-179C-E2C2-E4A67F2717B2}"/>
              </a:ext>
            </a:extLst>
          </p:cNvPr>
          <p:cNvSpPr txBox="1"/>
          <p:nvPr/>
        </p:nvSpPr>
        <p:spPr>
          <a:xfrm>
            <a:off x="1080000" y="2880000"/>
            <a:ext cx="10440000" cy="1631216"/>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Dall'esame dei prospetti allegati si evidenzia la complessità della procedura posta in essere, giustificata dalle molteplici realtà che sono riscontrabili nei dipendenti Uffici. Si raccomanda pertanto di rappresentare quanto richiesto nei questionari proposti, con la </a:t>
            </a:r>
            <a:r>
              <a:rPr lang="it-IT" sz="2000" b="1" dirty="0">
                <a:solidFill>
                  <a:srgbClr val="002060"/>
                </a:solidFill>
                <a:latin typeface="Eurostile" panose="020B0504020202050204" pitchFamily="34" charset="0"/>
              </a:rPr>
              <a:t>massima aderenza alle realtà del territorio</a:t>
            </a:r>
            <a:r>
              <a:rPr lang="it-IT" sz="2000" dirty="0">
                <a:solidFill>
                  <a:srgbClr val="002060"/>
                </a:solidFill>
                <a:effectLst/>
                <a:latin typeface="Eurostile" panose="020B0504020202050204" pitchFamily="34" charset="0"/>
              </a:rPr>
              <a:t>, </a:t>
            </a:r>
            <a:r>
              <a:rPr lang="it-IT" sz="2000" u="sng" dirty="0">
                <a:solidFill>
                  <a:srgbClr val="002060"/>
                </a:solidFill>
                <a:effectLst/>
                <a:latin typeface="Eurostile" panose="020B0504020202050204" pitchFamily="34" charset="0"/>
              </a:rPr>
              <a:t>omettendo la compilazione delle parti ritenute non significative.</a:t>
            </a:r>
          </a:p>
        </p:txBody>
      </p:sp>
    </p:spTree>
    <p:extLst>
      <p:ext uri="{BB962C8B-B14F-4D97-AF65-F5344CB8AC3E}">
        <p14:creationId xmlns:p14="http://schemas.microsoft.com/office/powerpoint/2010/main" val="138648137"/>
      </p:ext>
    </p:extLst>
  </p:cSld>
  <p:clrMapOvr>
    <a:masterClrMapping/>
  </p:clrMapOvr>
  <p:transition spd="med">
    <p:wipe dir="r"/>
  </p:transition>
</p:sld>
</file>

<file path=ppt/slides/slide9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4C88800-8A20-7F98-9C81-3661B43A2688}"/>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261D4558-7AA7-3288-AD9D-E54CFB992E96}"/>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6" name="CasellaDiTesto 5">
            <a:extLst>
              <a:ext uri="{FF2B5EF4-FFF2-40B4-BE49-F238E27FC236}">
                <a16:creationId xmlns:a16="http://schemas.microsoft.com/office/drawing/2014/main" id="{CCD9C73C-A536-AD70-B9BD-80D60E7804C7}"/>
              </a:ext>
            </a:extLst>
          </p:cNvPr>
          <p:cNvSpPr txBox="1"/>
          <p:nvPr/>
        </p:nvSpPr>
        <p:spPr>
          <a:xfrm>
            <a:off x="2362200" y="14423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
        <p:nvSpPr>
          <p:cNvPr id="9" name="CasellaDiTesto 8">
            <a:extLst>
              <a:ext uri="{FF2B5EF4-FFF2-40B4-BE49-F238E27FC236}">
                <a16:creationId xmlns:a16="http://schemas.microsoft.com/office/drawing/2014/main" id="{6DB542D2-3F85-80B2-9081-90E35F4C84C2}"/>
              </a:ext>
            </a:extLst>
          </p:cNvPr>
          <p:cNvSpPr txBox="1"/>
          <p:nvPr/>
        </p:nvSpPr>
        <p:spPr>
          <a:xfrm>
            <a:off x="2250261" y="2062590"/>
            <a:ext cx="7579539" cy="646331"/>
          </a:xfrm>
          <a:prstGeom prst="rect">
            <a:avLst/>
          </a:prstGeom>
          <a:noFill/>
        </p:spPr>
        <p:txBody>
          <a:bodyPr wrap="square">
            <a:spAutoFit/>
          </a:bodyPr>
          <a:lstStyle/>
          <a:p>
            <a:pPr algn="ctr"/>
            <a:r>
              <a:rPr lang="it-IT" b="1" noProof="0" dirty="0">
                <a:solidFill>
                  <a:srgbClr val="E88A00"/>
                </a:solidFill>
                <a:effectLst>
                  <a:glow rad="127000">
                    <a:schemeClr val="bg1"/>
                  </a:glow>
                </a:effectLst>
                <a:latin typeface="Eurostile" panose="020B0504020202050204" pitchFamily="34" charset="0"/>
              </a:rPr>
              <a:t>Revisione degli estimi e procedure di classamento automatico.</a:t>
            </a:r>
          </a:p>
          <a:p>
            <a:pPr algn="ctr"/>
            <a:r>
              <a:rPr lang="it-IT" b="1" noProof="0" dirty="0">
                <a:solidFill>
                  <a:srgbClr val="E88A00"/>
                </a:solidFill>
                <a:effectLst>
                  <a:glow rad="127000">
                    <a:schemeClr val="bg1"/>
                  </a:glow>
                </a:effectLst>
                <a:latin typeface="Eurostile" panose="020B0504020202050204" pitchFamily="34" charset="0"/>
              </a:rPr>
              <a:t>Adempimenti tecnici.</a:t>
            </a:r>
          </a:p>
        </p:txBody>
      </p:sp>
      <p:sp>
        <p:nvSpPr>
          <p:cNvPr id="2" name="CasellaDiTesto 1">
            <a:extLst>
              <a:ext uri="{FF2B5EF4-FFF2-40B4-BE49-F238E27FC236}">
                <a16:creationId xmlns:a16="http://schemas.microsoft.com/office/drawing/2014/main" id="{F89B374E-A8A6-E98B-0BD1-B913718897CA}"/>
              </a:ext>
            </a:extLst>
          </p:cNvPr>
          <p:cNvSpPr txBox="1"/>
          <p:nvPr/>
        </p:nvSpPr>
        <p:spPr>
          <a:xfrm>
            <a:off x="1080000" y="2880000"/>
            <a:ext cx="10440000" cy="378565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Com’è dato vedere le declaratorie per l'attribuzione della categoria e della classe sui prospetti 9A,...9I, riportano dati di diversa rilevanza; particolare funzione riveste il punto 15 del prospetto 9E, in quanto riassume in se' parametri prettamente selettivi col primario ruolo di sciogliere i casi di ambiguità non risolti dalla elaborazione dei punti che precedono.</a:t>
            </a:r>
          </a:p>
          <a:p>
            <a:pPr algn="just"/>
            <a:r>
              <a:rPr lang="it-IT" sz="2000" dirty="0">
                <a:solidFill>
                  <a:srgbClr val="002060"/>
                </a:solidFill>
                <a:effectLst/>
                <a:latin typeface="Eurostile" panose="020B0504020202050204" pitchFamily="34" charset="0"/>
              </a:rPr>
              <a:t>Come risulta dall'esame dei prospetti allegati non sono stati presi in considerazione gli immobili da censire nel gruppo B, sia per la loro scarsa numerosità, che per la carenza d'informazioni desumibile dai </a:t>
            </a:r>
            <a:r>
              <a:rPr lang="it-IT" sz="2000" dirty="0" err="1">
                <a:solidFill>
                  <a:srgbClr val="002060"/>
                </a:solidFill>
                <a:effectLst/>
                <a:latin typeface="Eurostile" panose="020B0504020202050204" pitchFamily="34" charset="0"/>
              </a:rPr>
              <a:t>modd</a:t>
            </a:r>
            <a:r>
              <a:rPr lang="it-IT" sz="2000" dirty="0">
                <a:solidFill>
                  <a:srgbClr val="002060"/>
                </a:solidFill>
                <a:effectLst/>
                <a:latin typeface="Eurostile" panose="020B0504020202050204" pitchFamily="34" charset="0"/>
              </a:rPr>
              <a:t>. 1N e comunque indispensabili per il relativo classamento.</a:t>
            </a:r>
          </a:p>
        </p:txBody>
      </p:sp>
    </p:spTree>
    <p:extLst>
      <p:ext uri="{BB962C8B-B14F-4D97-AF65-F5344CB8AC3E}">
        <p14:creationId xmlns:p14="http://schemas.microsoft.com/office/powerpoint/2010/main" val="2682592153"/>
      </p:ext>
    </p:extLst>
  </p:cSld>
  <p:clrMapOvr>
    <a:masterClrMapping/>
  </p:clrMapOvr>
  <p:transition spd="med">
    <p:wipe dir="r"/>
  </p:transition>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53A7A64-D573-50F9-803E-7CF7DBD0744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52BB6363-05F5-F600-1673-22C07CAE1FA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2" name="CasellaDiTesto 1">
            <a:extLst>
              <a:ext uri="{FF2B5EF4-FFF2-40B4-BE49-F238E27FC236}">
                <a16:creationId xmlns:a16="http://schemas.microsoft.com/office/drawing/2014/main" id="{D350CF93-87DA-E131-3936-98FBF87AEA31}"/>
              </a:ext>
            </a:extLst>
          </p:cNvPr>
          <p:cNvSpPr txBox="1"/>
          <p:nvPr/>
        </p:nvSpPr>
        <p:spPr>
          <a:xfrm>
            <a:off x="1080000" y="2880000"/>
            <a:ext cx="10440000" cy="3477875"/>
          </a:xfrm>
          <a:prstGeom prst="rect">
            <a:avLst/>
          </a:prstGeom>
          <a:noFill/>
        </p:spPr>
        <p:txBody>
          <a:bodyPr wrap="square">
            <a:spAutoFit/>
          </a:bodyPr>
          <a:lstStyle/>
          <a:p>
            <a:pPr algn="just"/>
            <a:r>
              <a:rPr lang="it-IT" sz="2000" dirty="0">
                <a:solidFill>
                  <a:srgbClr val="006600"/>
                </a:solidFill>
                <a:effectLst/>
                <a:latin typeface="Eurostile" panose="020B0504020202050204" pitchFamily="34" charset="0"/>
              </a:rPr>
              <a:t>Sommariamente i Prospetti 9 individuano i seguenti elementi:</a:t>
            </a:r>
          </a:p>
          <a:p>
            <a:pPr marL="342900" indent="-342900" algn="just">
              <a:buFont typeface="Arial" panose="020B0604020202020204" pitchFamily="34" charset="0"/>
              <a:buChar char="•"/>
            </a:pPr>
            <a:r>
              <a:rPr lang="it-IT" sz="2000" dirty="0">
                <a:solidFill>
                  <a:srgbClr val="006600"/>
                </a:solidFill>
                <a:effectLst/>
                <a:latin typeface="Eurostile" panose="020B0504020202050204" pitchFamily="34" charset="0"/>
              </a:rPr>
              <a:t>incompatibilità tipologiche;</a:t>
            </a:r>
          </a:p>
          <a:p>
            <a:pPr marL="342900" indent="-342900" algn="just">
              <a:buFont typeface="Arial" panose="020B0604020202020204" pitchFamily="34" charset="0"/>
              <a:buChar char="•"/>
            </a:pPr>
            <a:r>
              <a:rPr lang="it-IT" sz="2000" dirty="0">
                <a:solidFill>
                  <a:srgbClr val="006600"/>
                </a:solidFill>
                <a:effectLst/>
                <a:latin typeface="Eurostile" panose="020B0504020202050204" pitchFamily="34" charset="0"/>
              </a:rPr>
              <a:t>caratteristiche costruttive (n° scale, piani e abitazioni per piano);</a:t>
            </a:r>
          </a:p>
          <a:p>
            <a:pPr marL="342900" indent="-342900" algn="just">
              <a:buFont typeface="Arial" panose="020B0604020202020204" pitchFamily="34" charset="0"/>
              <a:buChar char="•"/>
            </a:pPr>
            <a:r>
              <a:rPr lang="it-IT" sz="2000" dirty="0">
                <a:solidFill>
                  <a:srgbClr val="006600"/>
                </a:solidFill>
                <a:effectLst/>
                <a:latin typeface="Eurostile" panose="020B0504020202050204" pitchFamily="34" charset="0"/>
              </a:rPr>
              <a:t>impianto di riscaldamento (assenza), ascensori (piani);</a:t>
            </a:r>
          </a:p>
          <a:p>
            <a:pPr marL="342900" indent="-342900" algn="just">
              <a:buFont typeface="Arial" panose="020B0604020202020204" pitchFamily="34" charset="0"/>
              <a:buChar char="•"/>
            </a:pPr>
            <a:r>
              <a:rPr lang="it-IT" sz="2000" dirty="0">
                <a:solidFill>
                  <a:srgbClr val="006600"/>
                </a:solidFill>
                <a:effectLst/>
                <a:latin typeface="Eurostile" panose="020B0504020202050204" pitchFamily="34" charset="0"/>
              </a:rPr>
              <a:t>superfici (massime, minime e rapporti);</a:t>
            </a:r>
          </a:p>
          <a:p>
            <a:pPr marL="342900" indent="-342900" algn="just">
              <a:buFont typeface="Arial" panose="020B0604020202020204" pitchFamily="34" charset="0"/>
              <a:buChar char="•"/>
            </a:pPr>
            <a:r>
              <a:rPr lang="it-IT" sz="2000" dirty="0">
                <a:solidFill>
                  <a:srgbClr val="006600"/>
                </a:solidFill>
                <a:effectLst/>
                <a:latin typeface="Eurostile" panose="020B0504020202050204" pitchFamily="34" charset="0"/>
              </a:rPr>
              <a:t>servizi igienici (numero);</a:t>
            </a:r>
          </a:p>
          <a:p>
            <a:pPr marL="342900" indent="-342900" algn="just">
              <a:buFont typeface="Arial" panose="020B0604020202020204" pitchFamily="34" charset="0"/>
              <a:buChar char="•"/>
            </a:pPr>
            <a:r>
              <a:rPr lang="it-IT" sz="2000" dirty="0">
                <a:solidFill>
                  <a:srgbClr val="006600"/>
                </a:solidFill>
                <a:effectLst/>
                <a:latin typeface="Eurostile" panose="020B0504020202050204" pitchFamily="34" charset="0"/>
              </a:rPr>
              <a:t>dotazioni di pregio (pavimenti, rivestimenti e infissi interni);</a:t>
            </a:r>
          </a:p>
          <a:p>
            <a:pPr marL="342900" indent="-342900" algn="just">
              <a:buFont typeface="Arial" panose="020B0604020202020204" pitchFamily="34" charset="0"/>
              <a:buChar char="•"/>
            </a:pPr>
            <a:r>
              <a:rPr lang="it-IT" sz="2000" dirty="0">
                <a:solidFill>
                  <a:srgbClr val="006600"/>
                </a:solidFill>
                <a:effectLst/>
                <a:latin typeface="Eurostile" panose="020B0504020202050204" pitchFamily="34" charset="0"/>
              </a:rPr>
              <a:t>rapporti tra vani principali e accessori e loro superfici;</a:t>
            </a:r>
          </a:p>
          <a:p>
            <a:pPr marL="342900" indent="-342900" algn="just">
              <a:buFont typeface="Arial" panose="020B0604020202020204" pitchFamily="34" charset="0"/>
              <a:buChar char="•"/>
            </a:pPr>
            <a:endParaRPr lang="it-IT" sz="2000" dirty="0">
              <a:solidFill>
                <a:srgbClr val="002060"/>
              </a:solidFill>
              <a:effectLst/>
              <a:latin typeface="Eurostile" panose="020B0504020202050204" pitchFamily="34" charset="0"/>
            </a:endParaRPr>
          </a:p>
          <a:p>
            <a:pPr marL="342900" indent="-342900" algn="just">
              <a:buFont typeface="Arial" panose="020B0604020202020204" pitchFamily="34" charset="0"/>
              <a:buChar char="•"/>
            </a:pPr>
            <a:endParaRPr lang="it-IT" sz="2000" dirty="0">
              <a:solidFill>
                <a:srgbClr val="002060"/>
              </a:solidFill>
              <a:effectLst/>
              <a:latin typeface="Eurostile" panose="020B0504020202050204" pitchFamily="34" charset="0"/>
            </a:endParaRPr>
          </a:p>
        </p:txBody>
      </p:sp>
      <p:sp>
        <p:nvSpPr>
          <p:cNvPr id="4" name="CasellaDiTesto 3">
            <a:extLst>
              <a:ext uri="{FF2B5EF4-FFF2-40B4-BE49-F238E27FC236}">
                <a16:creationId xmlns:a16="http://schemas.microsoft.com/office/drawing/2014/main" id="{7EA96CEA-A862-9BE5-49AF-B19F556CA63C}"/>
              </a:ext>
            </a:extLst>
          </p:cNvPr>
          <p:cNvSpPr txBox="1"/>
          <p:nvPr/>
        </p:nvSpPr>
        <p:spPr>
          <a:xfrm>
            <a:off x="2514600" y="1594788"/>
            <a:ext cx="763200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LETTERA CIRCOLARE 19 aprile 1989</a:t>
            </a:r>
          </a:p>
        </p:txBody>
      </p:sp>
    </p:spTree>
    <p:extLst>
      <p:ext uri="{BB962C8B-B14F-4D97-AF65-F5344CB8AC3E}">
        <p14:creationId xmlns:p14="http://schemas.microsoft.com/office/powerpoint/2010/main" val="2436653674"/>
      </p:ext>
    </p:extLst>
  </p:cSld>
  <p:clrMapOvr>
    <a:masterClrMapping/>
  </p:clrMapOvr>
  <p:transition spd="med">
    <p:wipe dir="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2C7F10-93E3-978F-ED83-A69C50A4EED8}"/>
            </a:ext>
          </a:extLst>
        </p:cNvPr>
        <p:cNvGrpSpPr/>
        <p:nvPr/>
      </p:nvGrpSpPr>
      <p:grpSpPr>
        <a:xfrm>
          <a:off x="0" y="0"/>
          <a:ext cx="0" cy="0"/>
          <a:chOff x="0" y="0"/>
          <a:chExt cx="0" cy="0"/>
        </a:xfrm>
      </p:grpSpPr>
      <p:sp>
        <p:nvSpPr>
          <p:cNvPr id="5" name="Titolo 1">
            <a:extLst>
              <a:ext uri="{FF2B5EF4-FFF2-40B4-BE49-F238E27FC236}">
                <a16:creationId xmlns:a16="http://schemas.microsoft.com/office/drawing/2014/main" id="{7BCD654C-04E5-BE57-7602-D84FFCA76586}"/>
              </a:ext>
            </a:extLst>
          </p:cNvPr>
          <p:cNvSpPr>
            <a:spLocks noGrp="1"/>
          </p:cNvSpPr>
          <p:nvPr>
            <p:ph type="ctrTitle"/>
          </p:nvPr>
        </p:nvSpPr>
        <p:spPr>
          <a:xfrm>
            <a:off x="1703388" y="1889537"/>
            <a:ext cx="8785100" cy="3007816"/>
          </a:xfrm>
        </p:spPr>
        <p:txBody>
          <a:bodyPr/>
          <a:lstStyle/>
          <a:p>
            <a:pPr eaLnBrk="1" hangingPunct="1">
              <a:defRPr/>
            </a:pPr>
            <a:r>
              <a:rPr lang="it-IT" sz="5400" b="1" dirty="0">
                <a:solidFill>
                  <a:schemeClr val="tx2"/>
                </a:solidFill>
                <a:effectLst>
                  <a:outerShdw blurRad="38100" dist="38100" dir="2700000" algn="tl">
                    <a:srgbClr val="000000">
                      <a:alpha val="43137"/>
                    </a:srgbClr>
                  </a:outerShdw>
                </a:effectLst>
                <a:latin typeface="Consolas" pitchFamily="49" charset="0"/>
              </a:rPr>
              <a:t>.. e gli impianti fotovoltaici?</a:t>
            </a:r>
          </a:p>
        </p:txBody>
      </p:sp>
    </p:spTree>
    <p:extLst>
      <p:ext uri="{BB962C8B-B14F-4D97-AF65-F5344CB8AC3E}">
        <p14:creationId xmlns:p14="http://schemas.microsoft.com/office/powerpoint/2010/main" val="25318615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1579BC98-81FC-1C8F-D7F4-62A05EE33513}"/>
              </a:ext>
            </a:extLst>
          </p:cNvPr>
          <p:cNvSpPr txBox="1"/>
          <p:nvPr/>
        </p:nvSpPr>
        <p:spPr>
          <a:xfrm>
            <a:off x="1991544" y="1442388"/>
            <a:ext cx="828092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19 dicembre 2013 n° 36/E</a:t>
            </a:r>
          </a:p>
        </p:txBody>
      </p:sp>
      <p:sp>
        <p:nvSpPr>
          <p:cNvPr id="11" name="Titolo 1">
            <a:extLst>
              <a:ext uri="{FF2B5EF4-FFF2-40B4-BE49-F238E27FC236}">
                <a16:creationId xmlns:a16="http://schemas.microsoft.com/office/drawing/2014/main" id="{FDFA0B69-E5A9-35FD-2D0F-7CE7973B3F79}"/>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2" name="CasellaDiTesto 11">
            <a:extLst>
              <a:ext uri="{FF2B5EF4-FFF2-40B4-BE49-F238E27FC236}">
                <a16:creationId xmlns:a16="http://schemas.microsoft.com/office/drawing/2014/main" id="{6D5FE040-97BC-E11E-45E4-3215EE8172BE}"/>
              </a:ext>
            </a:extLst>
          </p:cNvPr>
          <p:cNvSpPr txBox="1"/>
          <p:nvPr/>
        </p:nvSpPr>
        <p:spPr>
          <a:xfrm>
            <a:off x="1080000" y="2880000"/>
            <a:ext cx="10440000" cy="280800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In linea generale, coerentemente con quanto precisato nella risoluzione n. 3/T del 6 novembre 2008, si ribadisce che gli immobili ospitanti le centrali elettriche a pannelli fotovoltaici devono essere accertati nella categoria "D/1 – opifici </a:t>
            </a:r>
            <a:r>
              <a:rPr lang="it-IT" sz="2000" dirty="0">
                <a:solidFill>
                  <a:schemeClr val="accent3">
                    <a:lumMod val="50000"/>
                  </a:schemeClr>
                </a:solidFill>
                <a:effectLst/>
                <a:latin typeface="Eurostile" panose="020B0504020202050204" pitchFamily="34" charset="0"/>
              </a:rPr>
              <a:t>(Qualora tali immobili abbiano i requisiti di ruralità, agli stessi compete l’assegnazione della categoria D/10 “fabbricati per funzioni produttive connesse alle attività agricole”, come specificato nel successivo paragrafo) </a:t>
            </a:r>
            <a:r>
              <a:rPr lang="it-IT" sz="2000" dirty="0">
                <a:solidFill>
                  <a:srgbClr val="002060"/>
                </a:solidFill>
                <a:effectLst/>
                <a:latin typeface="Eurostile" panose="020B0504020202050204" pitchFamily="34" charset="0"/>
              </a:rPr>
              <a:t>e che nella determinazione della relativa rendita catastale devono essere inclusi i pannelli fotovoltaici, in quanto ne determinano il carattere sostanziale di centrale elettrica e, quindi, di “opificio”. </a:t>
            </a:r>
          </a:p>
        </p:txBody>
      </p:sp>
      <p:sp>
        <p:nvSpPr>
          <p:cNvPr id="13" name="CasellaDiTesto 12">
            <a:extLst>
              <a:ext uri="{FF2B5EF4-FFF2-40B4-BE49-F238E27FC236}">
                <a16:creationId xmlns:a16="http://schemas.microsoft.com/office/drawing/2014/main" id="{7D2DB0A5-4056-F57A-B8D1-24A151F3F062}"/>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a:t>
            </a:r>
          </a:p>
        </p:txBody>
      </p:sp>
      <p:sp>
        <p:nvSpPr>
          <p:cNvPr id="17" name="CasellaDiTesto 16">
            <a:extLst>
              <a:ext uri="{FF2B5EF4-FFF2-40B4-BE49-F238E27FC236}">
                <a16:creationId xmlns:a16="http://schemas.microsoft.com/office/drawing/2014/main" id="{73CCF289-7597-38A1-59F1-8C2B49160CF5}"/>
              </a:ext>
            </a:extLst>
          </p:cNvPr>
          <p:cNvSpPr txBox="1"/>
          <p:nvPr/>
        </p:nvSpPr>
        <p:spPr>
          <a:xfrm>
            <a:off x="2250261" y="2062589"/>
            <a:ext cx="7579539" cy="369332"/>
          </a:xfrm>
          <a:prstGeom prst="rect">
            <a:avLst/>
          </a:prstGeom>
          <a:noFill/>
        </p:spPr>
        <p:txBody>
          <a:bodyPr wrap="square">
            <a:spAutoFit/>
          </a:bodyPr>
          <a:lstStyle/>
          <a:p>
            <a:r>
              <a:rPr lang="it-IT" b="1" dirty="0">
                <a:solidFill>
                  <a:srgbClr val="E88A00"/>
                </a:solidFill>
                <a:effectLst>
                  <a:glow rad="127000">
                    <a:schemeClr val="bg1"/>
                  </a:glow>
                </a:effectLst>
                <a:latin typeface="Eurostile" panose="020B0504020202050204" pitchFamily="34" charset="0"/>
              </a:rPr>
              <a:t>Profili catastali relativi agli immobili ospitanti gli impianti fotovoltaici</a:t>
            </a:r>
            <a:endParaRPr lang="it-IT" b="1" noProof="0" dirty="0">
              <a:solidFill>
                <a:srgbClr val="E88A00"/>
              </a:solidFill>
              <a:effectLst>
                <a:glow rad="127000">
                  <a:schemeClr val="bg1"/>
                </a:glow>
              </a:effectLst>
              <a:latin typeface="Eurostile" panose="020B0504020202050204" pitchFamily="34" charset="0"/>
            </a:endParaRPr>
          </a:p>
        </p:txBody>
      </p:sp>
      <p:sp>
        <p:nvSpPr>
          <p:cNvPr id="18" name="CasellaDiTesto 17">
            <a:extLst>
              <a:ext uri="{FF2B5EF4-FFF2-40B4-BE49-F238E27FC236}">
                <a16:creationId xmlns:a16="http://schemas.microsoft.com/office/drawing/2014/main" id="{514F2249-C00D-DEDF-5848-BD8AC348795F}"/>
              </a:ext>
            </a:extLst>
          </p:cNvPr>
          <p:cNvSpPr txBox="1"/>
          <p:nvPr/>
        </p:nvSpPr>
        <p:spPr>
          <a:xfrm>
            <a:off x="2260878" y="2411596"/>
            <a:ext cx="7579539" cy="369332"/>
          </a:xfrm>
          <a:prstGeom prst="rect">
            <a:avLst/>
          </a:prstGeom>
          <a:noFill/>
        </p:spPr>
        <p:txBody>
          <a:bodyPr wrap="square">
            <a:spAutoFit/>
          </a:bodyPr>
          <a:lstStyle/>
          <a:p>
            <a:r>
              <a:rPr lang="it-IT" b="1" dirty="0">
                <a:solidFill>
                  <a:srgbClr val="E88A00"/>
                </a:solidFill>
                <a:effectLst>
                  <a:glow rad="127000">
                    <a:schemeClr val="bg1"/>
                  </a:glow>
                </a:effectLst>
                <a:latin typeface="Eurostile" panose="020B0504020202050204" pitchFamily="34" charset="0"/>
              </a:rPr>
              <a:t>Criteri generali per l’attribuzione della categoria e della rendita</a:t>
            </a:r>
            <a:endParaRPr lang="it-IT" b="1" noProof="0" dirty="0">
              <a:solidFill>
                <a:srgbClr val="E88A00"/>
              </a:solidFill>
              <a:effectLst>
                <a:glow rad="127000">
                  <a:schemeClr val="bg1"/>
                </a:glow>
              </a:effectLst>
              <a:latin typeface="Eurostile" panose="020B0504020202050204" pitchFamily="34" charset="0"/>
            </a:endParaRPr>
          </a:p>
        </p:txBody>
      </p:sp>
    </p:spTree>
  </p:cSld>
  <p:clrMapOvr>
    <a:masterClrMapping/>
  </p:clrMapOvr>
  <p:transition spd="med">
    <p:wipe dir="r"/>
  </p:transition>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92986A2-958F-58F9-D269-3FE2F6D97AF5}"/>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362703F7-56E9-B2BD-0328-473B52545E14}"/>
              </a:ext>
            </a:extLst>
          </p:cNvPr>
          <p:cNvSpPr txBox="1"/>
          <p:nvPr/>
        </p:nvSpPr>
        <p:spPr>
          <a:xfrm>
            <a:off x="1991544" y="1442388"/>
            <a:ext cx="828092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19 dicembre 2013 n° 36/E</a:t>
            </a:r>
          </a:p>
        </p:txBody>
      </p:sp>
      <p:sp>
        <p:nvSpPr>
          <p:cNvPr id="3" name="Titolo 1">
            <a:extLst>
              <a:ext uri="{FF2B5EF4-FFF2-40B4-BE49-F238E27FC236}">
                <a16:creationId xmlns:a16="http://schemas.microsoft.com/office/drawing/2014/main" id="{F7053A20-91FC-8E8A-A5FF-48CCF04E3AA6}"/>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559FAF9E-AFE5-CF46-4D42-4FABC8DEB8E0}"/>
              </a:ext>
            </a:extLst>
          </p:cNvPr>
          <p:cNvSpPr txBox="1"/>
          <p:nvPr/>
        </p:nvSpPr>
        <p:spPr>
          <a:xfrm>
            <a:off x="1080000" y="2880000"/>
            <a:ext cx="10440000" cy="2554545"/>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Con riferimento alle </a:t>
            </a:r>
            <a:r>
              <a:rPr lang="it-IT" sz="2000" b="1" dirty="0">
                <a:solidFill>
                  <a:srgbClr val="002060"/>
                </a:solidFill>
                <a:latin typeface="Eurostile" panose="020B0504020202050204" pitchFamily="34" charset="0"/>
              </a:rPr>
              <a:t>installazioni fotovoltaiche poste su edifici </a:t>
            </a:r>
            <a:r>
              <a:rPr lang="it-IT" sz="2000" dirty="0">
                <a:solidFill>
                  <a:srgbClr val="002060"/>
                </a:solidFill>
                <a:effectLst/>
                <a:latin typeface="Eurostile" panose="020B0504020202050204" pitchFamily="34" charset="0"/>
              </a:rPr>
              <a:t>ed a quelle realizzate su aree di pertinenza, comuni o esclusive, di fabbricati o unità immobiliari </a:t>
            </a:r>
            <a:r>
              <a:rPr lang="it-IT" sz="2000" b="1" dirty="0">
                <a:solidFill>
                  <a:srgbClr val="002060"/>
                </a:solidFill>
                <a:effectLst/>
                <a:latin typeface="Eurostile" panose="020B0504020202050204" pitchFamily="34" charset="0"/>
              </a:rPr>
              <a:t>censiti al catasto </a:t>
            </a:r>
            <a:r>
              <a:rPr lang="it-IT" sz="2000" b="1" dirty="0">
                <a:solidFill>
                  <a:srgbClr val="002060"/>
                </a:solidFill>
                <a:latin typeface="Eurostile" panose="020B0504020202050204" pitchFamily="34" charset="0"/>
              </a:rPr>
              <a:t>edilizio urbano</a:t>
            </a:r>
            <a:r>
              <a:rPr lang="it-IT" sz="2000" dirty="0">
                <a:solidFill>
                  <a:srgbClr val="002060"/>
                </a:solidFill>
                <a:effectLst/>
                <a:latin typeface="Eurostile" panose="020B0504020202050204" pitchFamily="34" charset="0"/>
              </a:rPr>
              <a:t>, si precisa che, in coerenza con i principi generali esposti nella citata risoluzione n. 3/T del 2008, </a:t>
            </a:r>
            <a:r>
              <a:rPr lang="it-IT" sz="2000" b="1" dirty="0">
                <a:solidFill>
                  <a:srgbClr val="002060"/>
                </a:solidFill>
                <a:latin typeface="Eurostile" panose="020B0504020202050204" pitchFamily="34" charset="0"/>
              </a:rPr>
              <a:t>non sussiste l’obbligo di accatastamento come unità immobiliari autonome</a:t>
            </a:r>
            <a:r>
              <a:rPr lang="it-IT" sz="2000" dirty="0">
                <a:solidFill>
                  <a:srgbClr val="002060"/>
                </a:solidFill>
                <a:effectLst/>
                <a:latin typeface="Eurostile" panose="020B0504020202050204" pitchFamily="34" charset="0"/>
              </a:rPr>
              <a:t>, in quanto possono assimilarsi agli impianti di pertinenza degli immobili. </a:t>
            </a:r>
          </a:p>
        </p:txBody>
      </p:sp>
      <p:sp>
        <p:nvSpPr>
          <p:cNvPr id="6" name="CasellaDiTesto 5">
            <a:extLst>
              <a:ext uri="{FF2B5EF4-FFF2-40B4-BE49-F238E27FC236}">
                <a16:creationId xmlns:a16="http://schemas.microsoft.com/office/drawing/2014/main" id="{6CF3CDCC-FA2C-403B-B6D3-ACBAD99038AA}"/>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a:t>
            </a:r>
          </a:p>
        </p:txBody>
      </p:sp>
    </p:spTree>
    <p:extLst>
      <p:ext uri="{BB962C8B-B14F-4D97-AF65-F5344CB8AC3E}">
        <p14:creationId xmlns:p14="http://schemas.microsoft.com/office/powerpoint/2010/main" val="480603928"/>
      </p:ext>
    </p:extLst>
  </p:cSld>
  <p:clrMapOvr>
    <a:masterClrMapping/>
  </p:clrMapOvr>
  <p:transition spd="med">
    <p:wipe dir="r"/>
  </p:transition>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1635B8D-B450-8519-5639-B2358C638CB2}"/>
            </a:ext>
          </a:extLst>
        </p:cNvPr>
        <p:cNvGrpSpPr/>
        <p:nvPr/>
      </p:nvGrpSpPr>
      <p:grpSpPr>
        <a:xfrm>
          <a:off x="0" y="0"/>
          <a:ext cx="0" cy="0"/>
          <a:chOff x="0" y="0"/>
          <a:chExt cx="0" cy="0"/>
        </a:xfrm>
      </p:grpSpPr>
      <p:sp>
        <p:nvSpPr>
          <p:cNvPr id="2" name="CasellaDiTesto 1">
            <a:extLst>
              <a:ext uri="{FF2B5EF4-FFF2-40B4-BE49-F238E27FC236}">
                <a16:creationId xmlns:a16="http://schemas.microsoft.com/office/drawing/2014/main" id="{65D65703-3374-AF06-5796-8CEDB6C8837F}"/>
              </a:ext>
            </a:extLst>
          </p:cNvPr>
          <p:cNvSpPr txBox="1"/>
          <p:nvPr/>
        </p:nvSpPr>
        <p:spPr>
          <a:xfrm>
            <a:off x="1919536" y="1442388"/>
            <a:ext cx="8424936"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RISOLUZIONE 06 novembre 2008 n° 3/T</a:t>
            </a:r>
          </a:p>
        </p:txBody>
      </p:sp>
      <p:sp>
        <p:nvSpPr>
          <p:cNvPr id="3" name="Titolo 1">
            <a:extLst>
              <a:ext uri="{FF2B5EF4-FFF2-40B4-BE49-F238E27FC236}">
                <a16:creationId xmlns:a16="http://schemas.microsoft.com/office/drawing/2014/main" id="{109B1783-641E-21BA-0881-03B9E09B7F40}"/>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0CE9F374-97E6-7D79-3069-F8610CAB0A88}"/>
              </a:ext>
            </a:extLst>
          </p:cNvPr>
          <p:cNvSpPr txBox="1"/>
          <p:nvPr/>
        </p:nvSpPr>
        <p:spPr>
          <a:xfrm>
            <a:off x="1080000" y="2879999"/>
            <a:ext cx="10440000" cy="2772000"/>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È da rilevare, peraltro, che gli impianti in argomento sono collocati in aree sottratte alla produzione agricola, dando luogo ai cosiddetti parchi fotovoltaici la cui produzione di energia è immessa nel mercato per il tramite della rete elettrica nazionale. Pertanto, gli immobili ospitanti gli impianti fotovoltaici del tipo in esame, si qualificano senza dubbio come unità immobiliari. Di contro, </a:t>
            </a:r>
            <a:r>
              <a:rPr lang="it-IT" sz="2000" b="1" dirty="0">
                <a:solidFill>
                  <a:srgbClr val="002060"/>
                </a:solidFill>
                <a:latin typeface="Eurostile" panose="020B0504020202050204" pitchFamily="34" charset="0"/>
              </a:rPr>
              <a:t>non hanno autonoma rilevanza catastale e costituiscono semplici pertinenze delle unità immobiliari le porzioni di fabbricato ospitanti gli impianti di produzione di energia aventi modesta potenza e destinati prevalentemente ai consumi domestici</a:t>
            </a:r>
            <a:r>
              <a:rPr lang="it-IT" sz="2000" dirty="0">
                <a:solidFill>
                  <a:srgbClr val="002060"/>
                </a:solidFill>
                <a:effectLst/>
                <a:latin typeface="Eurostile" panose="020B0504020202050204" pitchFamily="34" charset="0"/>
              </a:rPr>
              <a:t>.</a:t>
            </a:r>
          </a:p>
        </p:txBody>
      </p:sp>
      <p:sp>
        <p:nvSpPr>
          <p:cNvPr id="4" name="CasellaDiTesto 3">
            <a:extLst>
              <a:ext uri="{FF2B5EF4-FFF2-40B4-BE49-F238E27FC236}">
                <a16:creationId xmlns:a16="http://schemas.microsoft.com/office/drawing/2014/main" id="{95C39AEF-00C9-EA1C-1766-5F4021516889}"/>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4° capoverso</a:t>
            </a:r>
          </a:p>
        </p:txBody>
      </p:sp>
    </p:spTree>
    <p:extLst>
      <p:ext uri="{BB962C8B-B14F-4D97-AF65-F5344CB8AC3E}">
        <p14:creationId xmlns:p14="http://schemas.microsoft.com/office/powerpoint/2010/main" val="1553111414"/>
      </p:ext>
    </p:extLst>
  </p:cSld>
  <p:clrMapOvr>
    <a:masterClrMapping/>
  </p:clrMapOvr>
  <p:transition spd="med">
    <p:wipe dir="r"/>
  </p:transition>
</p:sld>
</file>

<file path=ppt/slides/slide9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9CCFA2F-7856-D492-ECB1-BA353A888DCC}"/>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5EDA0A49-FBDA-D141-FB80-4CCE5A9248E7}"/>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E68676EE-5DFA-5113-265C-301970E72DDA}"/>
              </a:ext>
            </a:extLst>
          </p:cNvPr>
          <p:cNvSpPr txBox="1"/>
          <p:nvPr/>
        </p:nvSpPr>
        <p:spPr>
          <a:xfrm>
            <a:off x="1080000" y="2880000"/>
            <a:ext cx="10440000" cy="2554545"/>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In proposito, si chiarisce che è necessario procedere, con dichiarazione di </a:t>
            </a:r>
            <a:r>
              <a:rPr lang="it-IT" sz="2000" b="1" dirty="0">
                <a:solidFill>
                  <a:srgbClr val="002060"/>
                </a:solidFill>
                <a:latin typeface="Eurostile" panose="020B0504020202050204" pitchFamily="34" charset="0"/>
              </a:rPr>
              <a:t>variazione</a:t>
            </a:r>
            <a:r>
              <a:rPr lang="it-IT" sz="2000" dirty="0">
                <a:solidFill>
                  <a:srgbClr val="002060"/>
                </a:solidFill>
                <a:effectLst/>
                <a:latin typeface="Eurostile" panose="020B0504020202050204" pitchFamily="34" charset="0"/>
              </a:rPr>
              <a:t> da parte del soggetto interessato, alla </a:t>
            </a:r>
            <a:r>
              <a:rPr lang="it-IT" sz="2000" b="1" dirty="0">
                <a:solidFill>
                  <a:srgbClr val="002060"/>
                </a:solidFill>
                <a:latin typeface="Eurostile" panose="020B0504020202050204" pitchFamily="34" charset="0"/>
              </a:rPr>
              <a:t>rideterminazione della rendita </a:t>
            </a:r>
            <a:r>
              <a:rPr lang="it-IT" sz="2000" dirty="0">
                <a:solidFill>
                  <a:srgbClr val="002060"/>
                </a:solidFill>
                <a:effectLst/>
                <a:latin typeface="Eurostile" panose="020B0504020202050204" pitchFamily="34" charset="0"/>
              </a:rPr>
              <a:t>dell’unità immobiliare a cui risulta integrato, allorquando l’impianto fotovoltaico ne </a:t>
            </a:r>
            <a:r>
              <a:rPr lang="it-IT" sz="2000" b="1" dirty="0">
                <a:solidFill>
                  <a:srgbClr val="002060"/>
                </a:solidFill>
                <a:latin typeface="Eurostile" panose="020B0504020202050204" pitchFamily="34" charset="0"/>
              </a:rPr>
              <a:t>incrementa il valore capitale (o la relativa redditività ordinaria) di una percentuale pari al 15% o superiore</a:t>
            </a:r>
            <a:r>
              <a:rPr lang="it-IT" sz="2000" dirty="0">
                <a:solidFill>
                  <a:srgbClr val="002060"/>
                </a:solidFill>
                <a:effectLst/>
                <a:latin typeface="Eurostile" panose="020B0504020202050204" pitchFamily="34" charset="0"/>
              </a:rPr>
              <a:t>, in accordo alla prassi estimativa adottata dall’amministrazione catastale.</a:t>
            </a:r>
          </a:p>
          <a:p>
            <a:pPr algn="just"/>
            <a:r>
              <a:rPr lang="it-IT" sz="2000" u="sng" dirty="0">
                <a:solidFill>
                  <a:srgbClr val="002060"/>
                </a:solidFill>
                <a:effectLst/>
                <a:latin typeface="Eurostile" panose="020B0504020202050204" pitchFamily="34" charset="0"/>
              </a:rPr>
              <a:t>In tal senso, erano state fornite istruzioni con circolare n. 10/T del 4 agosto 2005, nell’ambito dell’applicazione dell’art. 1, comma 336, della legge 30 dicembre 2004, n. 311.</a:t>
            </a:r>
          </a:p>
        </p:txBody>
      </p:sp>
      <p:sp>
        <p:nvSpPr>
          <p:cNvPr id="4" name="CasellaDiTesto 3">
            <a:extLst>
              <a:ext uri="{FF2B5EF4-FFF2-40B4-BE49-F238E27FC236}">
                <a16:creationId xmlns:a16="http://schemas.microsoft.com/office/drawing/2014/main" id="{1C298FC3-086E-EA62-F2BE-D22ECF6F622E}"/>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a:t>
            </a:r>
          </a:p>
        </p:txBody>
      </p:sp>
      <p:sp>
        <p:nvSpPr>
          <p:cNvPr id="5" name="CasellaDiTesto 4">
            <a:extLst>
              <a:ext uri="{FF2B5EF4-FFF2-40B4-BE49-F238E27FC236}">
                <a16:creationId xmlns:a16="http://schemas.microsoft.com/office/drawing/2014/main" id="{3B829107-32D7-5462-30D4-55EC30983C06}"/>
              </a:ext>
            </a:extLst>
          </p:cNvPr>
          <p:cNvSpPr txBox="1"/>
          <p:nvPr/>
        </p:nvSpPr>
        <p:spPr>
          <a:xfrm>
            <a:off x="1991544" y="1442388"/>
            <a:ext cx="828092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19 dicembre 2013 n° 36/E</a:t>
            </a:r>
          </a:p>
        </p:txBody>
      </p:sp>
    </p:spTree>
    <p:extLst>
      <p:ext uri="{BB962C8B-B14F-4D97-AF65-F5344CB8AC3E}">
        <p14:creationId xmlns:p14="http://schemas.microsoft.com/office/powerpoint/2010/main" val="2038893537"/>
      </p:ext>
    </p:extLst>
  </p:cSld>
  <p:clrMapOvr>
    <a:masterClrMapping/>
  </p:clrMapOvr>
  <p:transition spd="med">
    <p:wipe dir="r"/>
  </p:transition>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73CAF90-DDE5-7BAC-1C87-14E077CD7317}"/>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931CFA1B-5563-A0F8-4C92-C9B4C5FED31A}"/>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8CB2D19A-FBFF-308F-BDF2-76473D09F24F}"/>
              </a:ext>
            </a:extLst>
          </p:cNvPr>
          <p:cNvSpPr txBox="1"/>
          <p:nvPr/>
        </p:nvSpPr>
        <p:spPr>
          <a:xfrm>
            <a:off x="1080000" y="2880000"/>
            <a:ext cx="10440000" cy="1938992"/>
          </a:xfrm>
          <a:prstGeom prst="rect">
            <a:avLst/>
          </a:prstGeom>
          <a:noFill/>
        </p:spPr>
        <p:txBody>
          <a:bodyPr wrap="square">
            <a:spAutoFit/>
          </a:bodyPr>
          <a:lstStyle/>
          <a:p>
            <a:pPr algn="just"/>
            <a:r>
              <a:rPr lang="it-IT" sz="2000" b="1" dirty="0">
                <a:solidFill>
                  <a:srgbClr val="002060"/>
                </a:solidFill>
                <a:latin typeface="Eurostile" panose="020B0504020202050204" pitchFamily="34" charset="0"/>
              </a:rPr>
              <a:t>Non hanno autonoma rilevanza catastale, e costituiscono semplici pertinenze delle unità immobiliari, le porzioni di immobili ospitanti gli impianti di produzione di energia di modesta entità, in termini dimensionali e di potenza, come, ad esempio, quelli destinati prevalentemente ai consumi domestici</a:t>
            </a:r>
            <a:r>
              <a:rPr lang="it-IT" b="1" dirty="0">
                <a:latin typeface="Times" panose="02020603060405020304" pitchFamily="18" charset="0"/>
              </a:rPr>
              <a:t>.</a:t>
            </a:r>
            <a:endParaRPr lang="it-IT" sz="2000" b="1" dirty="0">
              <a:solidFill>
                <a:srgbClr val="002060"/>
              </a:solidFill>
              <a:latin typeface="Eurostile" panose="020B0504020202050204" pitchFamily="34" charset="0"/>
            </a:endParaRPr>
          </a:p>
        </p:txBody>
      </p:sp>
      <p:sp>
        <p:nvSpPr>
          <p:cNvPr id="5" name="CasellaDiTesto 4">
            <a:extLst>
              <a:ext uri="{FF2B5EF4-FFF2-40B4-BE49-F238E27FC236}">
                <a16:creationId xmlns:a16="http://schemas.microsoft.com/office/drawing/2014/main" id="{96C4F182-7F8D-A1FC-2C97-E393C18C5661}"/>
              </a:ext>
            </a:extLst>
          </p:cNvPr>
          <p:cNvSpPr txBox="1"/>
          <p:nvPr/>
        </p:nvSpPr>
        <p:spPr>
          <a:xfrm>
            <a:off x="1991544" y="1442388"/>
            <a:ext cx="828092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19 dicembre 2013 n° 36/E</a:t>
            </a:r>
          </a:p>
        </p:txBody>
      </p:sp>
      <p:sp>
        <p:nvSpPr>
          <p:cNvPr id="6" name="CasellaDiTesto 5">
            <a:extLst>
              <a:ext uri="{FF2B5EF4-FFF2-40B4-BE49-F238E27FC236}">
                <a16:creationId xmlns:a16="http://schemas.microsoft.com/office/drawing/2014/main" id="{261A875D-8567-04D2-03A0-FAE35F868ADD}"/>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a:t>
            </a:r>
          </a:p>
        </p:txBody>
      </p:sp>
      <p:sp>
        <p:nvSpPr>
          <p:cNvPr id="7" name="CasellaDiTesto 6">
            <a:extLst>
              <a:ext uri="{FF2B5EF4-FFF2-40B4-BE49-F238E27FC236}">
                <a16:creationId xmlns:a16="http://schemas.microsoft.com/office/drawing/2014/main" id="{34D8A3CB-0EAC-9B32-FB9D-78A8EB1CF87C}"/>
              </a:ext>
            </a:extLst>
          </p:cNvPr>
          <p:cNvSpPr txBox="1"/>
          <p:nvPr/>
        </p:nvSpPr>
        <p:spPr>
          <a:xfrm>
            <a:off x="1080000" y="4298320"/>
            <a:ext cx="10440000" cy="193899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In particolare, </a:t>
            </a:r>
            <a:r>
              <a:rPr lang="it-IT" sz="2000" b="1" dirty="0">
                <a:solidFill>
                  <a:srgbClr val="002060"/>
                </a:solidFill>
                <a:latin typeface="Eurostile" panose="020B0504020202050204" pitchFamily="34" charset="0"/>
              </a:rPr>
              <a:t>non sussiste alcun obbligo </a:t>
            </a:r>
            <a:r>
              <a:rPr lang="it-IT" sz="2000" dirty="0">
                <a:solidFill>
                  <a:srgbClr val="002060"/>
                </a:solidFill>
                <a:effectLst/>
                <a:latin typeface="Eurostile" panose="020B0504020202050204" pitchFamily="34" charset="0"/>
              </a:rPr>
              <a:t>di dichiarazione al catasto, né come unità immobiliare autonoma, né come variazione della stessa (in considerazione della limitata incidenza reddituale dell’impianto) </a:t>
            </a:r>
            <a:r>
              <a:rPr lang="it-IT" sz="2000" b="1" dirty="0">
                <a:solidFill>
                  <a:srgbClr val="002060"/>
                </a:solidFill>
                <a:latin typeface="Eurostile" panose="020B0504020202050204" pitchFamily="34" charset="0"/>
              </a:rPr>
              <a:t>qualora sia soddisfatto almeno uno dei seguenti requisiti:</a:t>
            </a:r>
          </a:p>
          <a:p>
            <a:pPr algn="just"/>
            <a:endParaRPr lang="it-IT" sz="2000" dirty="0">
              <a:solidFill>
                <a:srgbClr val="002060"/>
              </a:solidFill>
              <a:effectLst/>
              <a:latin typeface="Eurostile" panose="020B0504020202050204" pitchFamily="34" charset="0"/>
            </a:endParaRPr>
          </a:p>
        </p:txBody>
      </p:sp>
    </p:spTree>
    <p:extLst>
      <p:ext uri="{BB962C8B-B14F-4D97-AF65-F5344CB8AC3E}">
        <p14:creationId xmlns:p14="http://schemas.microsoft.com/office/powerpoint/2010/main" val="3285016823"/>
      </p:ext>
    </p:extLst>
  </p:cSld>
  <p:clrMapOvr>
    <a:masterClrMapping/>
  </p:clrMapOvr>
  <p:transition spd="med">
    <p:wipe dir="r"/>
  </p:transition>
</p:sld>
</file>

<file path=ppt/slides/slide9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47F69F9-AD90-35FB-2DDA-C363AD1F03C8}"/>
            </a:ext>
          </a:extLst>
        </p:cNvPr>
        <p:cNvGrpSpPr/>
        <p:nvPr/>
      </p:nvGrpSpPr>
      <p:grpSpPr>
        <a:xfrm>
          <a:off x="0" y="0"/>
          <a:ext cx="0" cy="0"/>
          <a:chOff x="0" y="0"/>
          <a:chExt cx="0" cy="0"/>
        </a:xfrm>
      </p:grpSpPr>
      <p:sp>
        <p:nvSpPr>
          <p:cNvPr id="3" name="Titolo 1">
            <a:extLst>
              <a:ext uri="{FF2B5EF4-FFF2-40B4-BE49-F238E27FC236}">
                <a16:creationId xmlns:a16="http://schemas.microsoft.com/office/drawing/2014/main" id="{BDDC80F0-89A0-C41B-0E65-9F72ADFC7C97}"/>
              </a:ext>
            </a:extLst>
          </p:cNvPr>
          <p:cNvSpPr>
            <a:spLocks noGrp="1"/>
          </p:cNvSpPr>
          <p:nvPr>
            <p:ph type="title"/>
          </p:nvPr>
        </p:nvSpPr>
        <p:spPr>
          <a:xfrm>
            <a:off x="2362200" y="152400"/>
            <a:ext cx="7543800" cy="1143000"/>
          </a:xfrm>
          <a:effectLst>
            <a:outerShdw dist="35921" dir="2700000" algn="ctr" rotWithShape="0">
              <a:srgbClr val="292929"/>
            </a:outerShdw>
          </a:effectLst>
        </p:spPr>
        <p:txBody>
          <a:bodyPr/>
          <a:lstStyle/>
          <a:p>
            <a:pPr eaLnBrk="1" hangingPunct="1">
              <a:defRPr/>
            </a:pPr>
            <a:r>
              <a:rPr lang="it-IT" sz="4000" b="1" dirty="0">
                <a:solidFill>
                  <a:schemeClr val="accent6"/>
                </a:solidFill>
                <a:effectLst>
                  <a:outerShdw blurRad="38100" dist="38100" dir="2700000" algn="tl">
                    <a:srgbClr val="000000">
                      <a:alpha val="43137"/>
                    </a:srgbClr>
                  </a:outerShdw>
                </a:effectLst>
                <a:latin typeface="Consolas" pitchFamily="49" charset="0"/>
                <a:ea typeface="+mn-ea"/>
                <a:cs typeface="+mn-cs"/>
              </a:rPr>
              <a:t>CATASTO</a:t>
            </a:r>
          </a:p>
        </p:txBody>
      </p:sp>
      <p:sp>
        <p:nvSpPr>
          <p:cNvPr id="10" name="CasellaDiTesto 9">
            <a:extLst>
              <a:ext uri="{FF2B5EF4-FFF2-40B4-BE49-F238E27FC236}">
                <a16:creationId xmlns:a16="http://schemas.microsoft.com/office/drawing/2014/main" id="{489355D9-1176-DB93-0752-ADF72A37A2E4}"/>
              </a:ext>
            </a:extLst>
          </p:cNvPr>
          <p:cNvSpPr txBox="1"/>
          <p:nvPr/>
        </p:nvSpPr>
        <p:spPr>
          <a:xfrm>
            <a:off x="1080000" y="2880000"/>
            <a:ext cx="10440000" cy="1015663"/>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la potenza nominale dell’impianto fotovoltaico </a:t>
            </a:r>
            <a:r>
              <a:rPr lang="it-IT" sz="2000" b="1" dirty="0">
                <a:solidFill>
                  <a:srgbClr val="002060"/>
                </a:solidFill>
                <a:latin typeface="Eurostile" panose="020B0504020202050204" pitchFamily="34" charset="0"/>
              </a:rPr>
              <a:t>non è superiore a 3 chilowatt per ogni unità immobiliare</a:t>
            </a:r>
            <a:r>
              <a:rPr lang="it-IT" sz="2000" b="1" dirty="0">
                <a:solidFill>
                  <a:srgbClr val="002060"/>
                </a:solidFill>
                <a:effectLst/>
                <a:latin typeface="Eurostile" panose="020B0504020202050204" pitchFamily="34" charset="0"/>
              </a:rPr>
              <a:t> </a:t>
            </a:r>
            <a:r>
              <a:rPr lang="it-IT" sz="2000" dirty="0">
                <a:solidFill>
                  <a:srgbClr val="002060"/>
                </a:solidFill>
                <a:effectLst/>
                <a:latin typeface="Eurostile" panose="020B0504020202050204" pitchFamily="34" charset="0"/>
              </a:rPr>
              <a:t>servita dall’impianto stesso;</a:t>
            </a:r>
          </a:p>
        </p:txBody>
      </p:sp>
      <p:sp>
        <p:nvSpPr>
          <p:cNvPr id="5" name="CasellaDiTesto 4">
            <a:extLst>
              <a:ext uri="{FF2B5EF4-FFF2-40B4-BE49-F238E27FC236}">
                <a16:creationId xmlns:a16="http://schemas.microsoft.com/office/drawing/2014/main" id="{74C6D8AF-8DC6-A320-C28D-992A6B02F457}"/>
              </a:ext>
            </a:extLst>
          </p:cNvPr>
          <p:cNvSpPr txBox="1"/>
          <p:nvPr/>
        </p:nvSpPr>
        <p:spPr>
          <a:xfrm>
            <a:off x="1991544" y="1442388"/>
            <a:ext cx="8280920" cy="584775"/>
          </a:xfrm>
          <a:prstGeom prst="rect">
            <a:avLst/>
          </a:prstGeom>
          <a:noFill/>
        </p:spPr>
        <p:txBody>
          <a:bodyPr wrap="square">
            <a:spAutoFit/>
          </a:bodyPr>
          <a:lstStyle/>
          <a:p>
            <a:pPr algn="ctr"/>
            <a:r>
              <a:rPr lang="it-IT" sz="32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CIRCOLARE 19 dicembre 2013 n° 36/E</a:t>
            </a:r>
          </a:p>
        </p:txBody>
      </p:sp>
      <p:sp>
        <p:nvSpPr>
          <p:cNvPr id="6" name="CasellaDiTesto 5">
            <a:extLst>
              <a:ext uri="{FF2B5EF4-FFF2-40B4-BE49-F238E27FC236}">
                <a16:creationId xmlns:a16="http://schemas.microsoft.com/office/drawing/2014/main" id="{26423FAA-F3EF-360F-DE8F-6F45D948C886}"/>
              </a:ext>
            </a:extLst>
          </p:cNvPr>
          <p:cNvSpPr txBox="1"/>
          <p:nvPr/>
        </p:nvSpPr>
        <p:spPr>
          <a:xfrm rot="16200000">
            <a:off x="-1080000" y="4428000"/>
            <a:ext cx="3510000" cy="523220"/>
          </a:xfrm>
          <a:prstGeom prst="rect">
            <a:avLst/>
          </a:prstGeom>
          <a:noFill/>
        </p:spPr>
        <p:txBody>
          <a:bodyPr wrap="square">
            <a:spAutoFit/>
          </a:bodyPr>
          <a:lstStyle/>
          <a:p>
            <a:pPr algn="r"/>
            <a:r>
              <a:rPr lang="it-IT" sz="2800" b="1" dirty="0">
                <a:solidFill>
                  <a:schemeClr val="bg1"/>
                </a:solidFill>
                <a:effectLst>
                  <a:glow rad="139700">
                    <a:schemeClr val="accent6">
                      <a:alpha val="40000"/>
                    </a:schemeClr>
                  </a:glow>
                  <a:outerShdw blurRad="38100" dist="38100" dir="2700000" algn="tl">
                    <a:srgbClr val="000000">
                      <a:alpha val="43137"/>
                    </a:srgbClr>
                  </a:outerShdw>
                </a:effectLst>
                <a:latin typeface="Consolas" pitchFamily="49" charset="0"/>
              </a:rPr>
              <a:t>comma 2.1</a:t>
            </a:r>
          </a:p>
        </p:txBody>
      </p:sp>
      <p:sp>
        <p:nvSpPr>
          <p:cNvPr id="7" name="CasellaDiTesto 6">
            <a:extLst>
              <a:ext uri="{FF2B5EF4-FFF2-40B4-BE49-F238E27FC236}">
                <a16:creationId xmlns:a16="http://schemas.microsoft.com/office/drawing/2014/main" id="{64D6B0C5-D19B-9F17-022B-10678F667ACE}"/>
              </a:ext>
            </a:extLst>
          </p:cNvPr>
          <p:cNvSpPr txBox="1"/>
          <p:nvPr/>
        </p:nvSpPr>
        <p:spPr>
          <a:xfrm>
            <a:off x="1080000" y="3780000"/>
            <a:ext cx="10440000" cy="1938992"/>
          </a:xfrm>
          <a:prstGeom prst="rect">
            <a:avLst/>
          </a:prstGeom>
          <a:noFill/>
        </p:spPr>
        <p:txBody>
          <a:bodyPr wrap="square">
            <a:spAutoFit/>
          </a:bodyPr>
          <a:lstStyle/>
          <a:p>
            <a:pPr algn="just"/>
            <a:r>
              <a:rPr lang="it-IT" sz="2000" dirty="0">
                <a:solidFill>
                  <a:srgbClr val="002060"/>
                </a:solidFill>
                <a:effectLst/>
                <a:latin typeface="Eurostile" panose="020B0504020202050204" pitchFamily="34" charset="0"/>
              </a:rPr>
              <a:t>- la potenza nominale complessiva, espressa in chilowatt, non è superiore a </a:t>
            </a:r>
            <a:r>
              <a:rPr lang="it-IT" sz="2000" b="1" dirty="0">
                <a:solidFill>
                  <a:srgbClr val="002060"/>
                </a:solidFill>
                <a:latin typeface="Eurostile" panose="020B0504020202050204" pitchFamily="34" charset="0"/>
              </a:rPr>
              <a:t>tre volte il numero delle unità immobiliari </a:t>
            </a:r>
            <a:r>
              <a:rPr lang="it-IT" sz="2000" dirty="0">
                <a:solidFill>
                  <a:srgbClr val="002060"/>
                </a:solidFill>
                <a:effectLst/>
                <a:latin typeface="Eurostile" panose="020B0504020202050204" pitchFamily="34" charset="0"/>
              </a:rPr>
              <a:t>le cui parti comuni sono servite dall’impianto, indipendentemente dalla circostanza che sia installato al suolo oppure sia architettonicamente o parzialmente integrato ad immobili già censiti al catasto edilizio urbano;</a:t>
            </a:r>
          </a:p>
        </p:txBody>
      </p:sp>
    </p:spTree>
    <p:extLst>
      <p:ext uri="{BB962C8B-B14F-4D97-AF65-F5344CB8AC3E}">
        <p14:creationId xmlns:p14="http://schemas.microsoft.com/office/powerpoint/2010/main" val="370870943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6835</TotalTime>
  <Words>10437</Words>
  <Application>Microsoft Office PowerPoint</Application>
  <PresentationFormat>Widescreen</PresentationFormat>
  <Paragraphs>905</Paragraphs>
  <Slides>117</Slides>
  <Notes>111</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117</vt:i4>
      </vt:variant>
    </vt:vector>
  </HeadingPairs>
  <TitlesOfParts>
    <vt:vector size="130" baseType="lpstr">
      <vt:lpstr>Arial</vt:lpstr>
      <vt:lpstr>Calibri</vt:lpstr>
      <vt:lpstr>Consolas</vt:lpstr>
      <vt:lpstr>Courier</vt:lpstr>
      <vt:lpstr>Eurostile</vt:lpstr>
      <vt:lpstr>Montserrat</vt:lpstr>
      <vt:lpstr>Montserrat Light</vt:lpstr>
      <vt:lpstr>MS Shell Dlg 2</vt:lpstr>
      <vt:lpstr>Open Sans</vt:lpstr>
      <vt:lpstr>Times</vt:lpstr>
      <vt:lpstr>Times New Roman</vt:lpstr>
      <vt:lpstr>Verdana</vt:lpstr>
      <vt:lpstr>Tema di Office</vt:lpstr>
      <vt:lpstr>Presentazione standard di PowerPoint</vt:lpstr>
      <vt:lpstr>Presentazione standard di PowerPoint</vt:lpstr>
      <vt:lpstr>Presentazione standard di PowerPoint</vt:lpstr>
      <vt:lpstr>Presentazione standard di PowerPoint</vt:lpstr>
      <vt:lpstr>CATASTO</vt:lpstr>
      <vt:lpstr>CATASTO</vt:lpstr>
      <vt:lpstr>CATASTO</vt:lpstr>
      <vt:lpstr>CATASTO</vt:lpstr>
      <vt:lpstr>CATASTO</vt:lpstr>
      <vt:lpstr>CATASTO</vt:lpstr>
      <vt:lpstr>?</vt:lpstr>
      <vt:lpstr>... cosa è oggetto di censimento?</vt:lpstr>
      <vt:lpstr>CATASTO</vt:lpstr>
      <vt:lpstr>CATASTO</vt:lpstr>
      <vt:lpstr>CATASTO</vt:lpstr>
      <vt:lpstr>CATASTO</vt:lpstr>
      <vt:lpstr>... ma come incidono gli interventi edilizi?</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 bisogna considerare ancora qualcosa?</vt:lpstr>
      <vt:lpstr>CATASTO</vt:lpstr>
      <vt:lpstr>CATASTO</vt:lpstr>
      <vt:lpstr>CATASTO</vt:lpstr>
      <vt:lpstr>CATASTO</vt:lpstr>
      <vt:lpstr>CATASTO</vt:lpstr>
      <vt:lpstr>... altri riferimenti?</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CATASTO</vt:lpstr>
      <vt:lpstr>.. e gli impianti fotovoltaici?</vt:lpstr>
      <vt:lpstr>CATASTO</vt:lpstr>
      <vt:lpstr>CATASTO</vt:lpstr>
      <vt:lpstr>CATASTO</vt:lpstr>
      <vt:lpstr>CATASTO</vt:lpstr>
      <vt:lpstr>CATASTO</vt:lpstr>
      <vt:lpstr>CATASTO</vt:lpstr>
      <vt:lpstr>CATASTO</vt:lpstr>
      <vt:lpstr>CATASTO</vt:lpstr>
      <vt:lpstr>CATASTO</vt:lpstr>
      <vt:lpstr>Presentazione standard di PowerPoint</vt:lpstr>
      <vt:lpstr>FOTOVOLTAICO</vt:lpstr>
      <vt:lpstr>FOTOVOLTAICO</vt:lpstr>
      <vt:lpstr>FOTOVOLTAICO</vt:lpstr>
      <vt:lpstr>FOTOVOLTAICO</vt:lpstr>
      <vt:lpstr>FOTOVOLTAICO</vt:lpstr>
      <vt:lpstr>FOTOVOLTAICO</vt:lpstr>
      <vt:lpstr>FOTOVOLTAICO</vt:lpstr>
      <vt:lpstr>FOTOVOLTAICO</vt:lpstr>
      <vt:lpstr>FOTOVOLTAICO</vt:lpstr>
      <vt:lpstr>FOTOVOLTAICO</vt:lpstr>
      <vt:lpstr>FOTOVOLTAICO</vt:lpstr>
      <vt:lpstr>FOTOVOLTAICO</vt:lpstr>
      <vt:lpstr>FOTOVOLTAICO</vt:lpstr>
      <vt:lpstr>Grazie</vt:lpstr>
    </vt:vector>
  </TitlesOfParts>
  <Company>Schiavon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Paolo</dc:creator>
  <cp:lastModifiedBy>Ernesto Alessandro Baragetti</cp:lastModifiedBy>
  <cp:revision>376</cp:revision>
  <cp:lastPrinted>2025-02-25T17:02:41Z</cp:lastPrinted>
  <dcterms:created xsi:type="dcterms:W3CDTF">2010-09-07T08:42:49Z</dcterms:created>
  <dcterms:modified xsi:type="dcterms:W3CDTF">2025-04-22T06:58:01Z</dcterms:modified>
</cp:coreProperties>
</file>