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0" r:id="rId4"/>
  </p:sldMasterIdLst>
  <p:notesMasterIdLst>
    <p:notesMasterId r:id="rId18"/>
  </p:notesMasterIdLst>
  <p:handoutMasterIdLst>
    <p:handoutMasterId r:id="rId19"/>
  </p:handoutMasterIdLst>
  <p:sldIdLst>
    <p:sldId id="437" r:id="rId5"/>
    <p:sldId id="493" r:id="rId6"/>
    <p:sldId id="474" r:id="rId7"/>
    <p:sldId id="475" r:id="rId8"/>
    <p:sldId id="477" r:id="rId9"/>
    <p:sldId id="478" r:id="rId10"/>
    <p:sldId id="481" r:id="rId11"/>
    <p:sldId id="488" r:id="rId12"/>
    <p:sldId id="482" r:id="rId13"/>
    <p:sldId id="489" r:id="rId14"/>
    <p:sldId id="490" r:id="rId15"/>
    <p:sldId id="491" r:id="rId16"/>
    <p:sldId id="492" r:id="rId17"/>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orient="horz" pos="4065">
          <p15:clr>
            <a:srgbClr val="A4A3A4"/>
          </p15:clr>
        </p15:guide>
        <p15:guide id="3" orient="horz" pos="527">
          <p15:clr>
            <a:srgbClr val="A4A3A4"/>
          </p15:clr>
        </p15:guide>
        <p15:guide id="4" orient="horz" pos="4247">
          <p15:clr>
            <a:srgbClr val="A4A3A4"/>
          </p15:clr>
        </p15:guide>
        <p15:guide id="5" orient="horz" pos="391">
          <p15:clr>
            <a:srgbClr val="A4A3A4"/>
          </p15:clr>
        </p15:guide>
        <p15:guide id="6" pos="2880">
          <p15:clr>
            <a:srgbClr val="A4A3A4"/>
          </p15:clr>
        </p15:guide>
        <p15:guide id="7" pos="5602">
          <p15:clr>
            <a:srgbClr val="A4A3A4"/>
          </p15:clr>
        </p15:guide>
        <p15:guide id="8" pos="158">
          <p15:clr>
            <a:srgbClr val="A4A3A4"/>
          </p15:clr>
        </p15:guide>
        <p15:guide id="9" pos="521">
          <p15:clr>
            <a:srgbClr val="A4A3A4"/>
          </p15:clr>
        </p15:guide>
        <p15:guide id="10" pos="1020">
          <p15:clr>
            <a:srgbClr val="A4A3A4"/>
          </p15:clr>
        </p15:guide>
        <p15:guide id="11" pos="5511">
          <p15:clr>
            <a:srgbClr val="A4A3A4"/>
          </p15:clr>
        </p15:guide>
        <p15:guide id="12" pos="431">
          <p15:clr>
            <a:srgbClr val="A4A3A4"/>
          </p15:clr>
        </p15:guide>
        <p15:guide id="13" pos="1338">
          <p15:clr>
            <a:srgbClr val="A4A3A4"/>
          </p15:clr>
        </p15:guide>
        <p15:guide id="14" orient="horz" pos="1162" userDrawn="1">
          <p15:clr>
            <a:srgbClr val="A4A3A4"/>
          </p15:clr>
        </p15:guide>
        <p15:guide id="15" orient="horz" pos="2976"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CC9900"/>
    <a:srgbClr val="FFCC00"/>
    <a:srgbClr val="CCCC00"/>
    <a:srgbClr val="3399FF"/>
    <a:srgbClr val="FFCCFF"/>
    <a:srgbClr val="333333"/>
    <a:srgbClr val="996633"/>
    <a:srgbClr val="66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A2B7DE-5B6E-46F9-90F7-842A0D2C009C}" v="2" dt="2025-03-13T13:19:38.99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6283" autoAdjust="0"/>
  </p:normalViewPr>
  <p:slideViewPr>
    <p:cSldViewPr showGuides="1">
      <p:cViewPr varScale="1">
        <p:scale>
          <a:sx n="104" d="100"/>
          <a:sy n="104" d="100"/>
        </p:scale>
        <p:origin x="1776" y="102"/>
      </p:cViewPr>
      <p:guideLst>
        <p:guide orient="horz" pos="2069"/>
        <p:guide orient="horz" pos="4065"/>
        <p:guide orient="horz" pos="527"/>
        <p:guide orient="horz" pos="4247"/>
        <p:guide orient="horz" pos="391"/>
        <p:guide pos="2880"/>
        <p:guide pos="5602"/>
        <p:guide pos="158"/>
        <p:guide pos="521"/>
        <p:guide pos="1020"/>
        <p:guide pos="5511"/>
        <p:guide pos="431"/>
        <p:guide pos="1338"/>
        <p:guide orient="horz" pos="1162"/>
        <p:guide orient="horz" pos="29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40"/>
    </p:cViewPr>
  </p:sorterViewPr>
  <p:notesViewPr>
    <p:cSldViewPr>
      <p:cViewPr varScale="1">
        <p:scale>
          <a:sx n="88" d="100"/>
          <a:sy n="88" d="100"/>
        </p:scale>
        <p:origin x="-3804"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TISANI GIOVANNI BATTISTA" userId="7a1140fc-4bdc-41e8-b4a3-baad221a8cf6" providerId="ADAL" clId="{66A2B7DE-5B6E-46F9-90F7-842A0D2C009C}"/>
    <pc:docChg chg="custSel modSld">
      <pc:chgData name="CANTISANI GIOVANNI BATTISTA" userId="7a1140fc-4bdc-41e8-b4a3-baad221a8cf6" providerId="ADAL" clId="{66A2B7DE-5B6E-46F9-90F7-842A0D2C009C}" dt="2025-03-13T13:19:38.991" v="287" actId="14100"/>
      <pc:docMkLst>
        <pc:docMk/>
      </pc:docMkLst>
      <pc:sldChg chg="modSp mod">
        <pc:chgData name="CANTISANI GIOVANNI BATTISTA" userId="7a1140fc-4bdc-41e8-b4a3-baad221a8cf6" providerId="ADAL" clId="{66A2B7DE-5B6E-46F9-90F7-842A0D2C009C}" dt="2025-03-13T13:19:38.991" v="287" actId="14100"/>
        <pc:sldMkLst>
          <pc:docMk/>
          <pc:sldMk cId="3149959060" sldId="437"/>
        </pc:sldMkLst>
        <pc:spChg chg="mod">
          <ac:chgData name="CANTISANI GIOVANNI BATTISTA" userId="7a1140fc-4bdc-41e8-b4a3-baad221a8cf6" providerId="ADAL" clId="{66A2B7DE-5B6E-46F9-90F7-842A0D2C009C}" dt="2025-03-13T13:19:38.991" v="287" actId="14100"/>
          <ac:spMkLst>
            <pc:docMk/>
            <pc:sldMk cId="3149959060" sldId="437"/>
            <ac:spMk id="8" creationId="{00000000-0000-0000-0000-000000000000}"/>
          </ac:spMkLst>
        </pc:spChg>
      </pc:sldChg>
      <pc:sldChg chg="modSp mod">
        <pc:chgData name="CANTISANI GIOVANNI BATTISTA" userId="7a1140fc-4bdc-41e8-b4a3-baad221a8cf6" providerId="ADAL" clId="{66A2B7DE-5B6E-46F9-90F7-842A0D2C009C}" dt="2025-03-13T12:48:14.341" v="252" actId="313"/>
        <pc:sldMkLst>
          <pc:docMk/>
          <pc:sldMk cId="3760384694" sldId="490"/>
        </pc:sldMkLst>
        <pc:spChg chg="mod">
          <ac:chgData name="CANTISANI GIOVANNI BATTISTA" userId="7a1140fc-4bdc-41e8-b4a3-baad221a8cf6" providerId="ADAL" clId="{66A2B7DE-5B6E-46F9-90F7-842A0D2C009C}" dt="2025-03-13T12:47:34.524" v="242" actId="255"/>
          <ac:spMkLst>
            <pc:docMk/>
            <pc:sldMk cId="3760384694" sldId="490"/>
            <ac:spMk id="2" creationId="{1A5EA65F-FA49-21F3-402F-21161824C4A2}"/>
          </ac:spMkLst>
        </pc:spChg>
        <pc:spChg chg="mod">
          <ac:chgData name="CANTISANI GIOVANNI BATTISTA" userId="7a1140fc-4bdc-41e8-b4a3-baad221a8cf6" providerId="ADAL" clId="{66A2B7DE-5B6E-46F9-90F7-842A0D2C009C}" dt="2025-03-13T12:47:39.724" v="243" actId="255"/>
          <ac:spMkLst>
            <pc:docMk/>
            <pc:sldMk cId="3760384694" sldId="490"/>
            <ac:spMk id="4" creationId="{BC407421-C8D2-5148-F17E-70F8FB254A6A}"/>
          </ac:spMkLst>
        </pc:spChg>
        <pc:spChg chg="mod">
          <ac:chgData name="CANTISANI GIOVANNI BATTISTA" userId="7a1140fc-4bdc-41e8-b4a3-baad221a8cf6" providerId="ADAL" clId="{66A2B7DE-5B6E-46F9-90F7-842A0D2C009C}" dt="2025-03-13T12:47:45.512" v="244" actId="255"/>
          <ac:spMkLst>
            <pc:docMk/>
            <pc:sldMk cId="3760384694" sldId="490"/>
            <ac:spMk id="5" creationId="{6FDDB791-BEB1-AAED-086F-0D1934C95C99}"/>
          </ac:spMkLst>
        </pc:spChg>
        <pc:spChg chg="mod">
          <ac:chgData name="CANTISANI GIOVANNI BATTISTA" userId="7a1140fc-4bdc-41e8-b4a3-baad221a8cf6" providerId="ADAL" clId="{66A2B7DE-5B6E-46F9-90F7-842A0D2C009C}" dt="2025-03-13T12:48:14.341" v="252" actId="313"/>
          <ac:spMkLst>
            <pc:docMk/>
            <pc:sldMk cId="3760384694" sldId="490"/>
            <ac:spMk id="6" creationId="{3B840071-B152-40BA-B408-090FF3A10E55}"/>
          </ac:spMkLst>
        </pc:spChg>
      </pc:sldChg>
      <pc:sldChg chg="modSp mod">
        <pc:chgData name="CANTISANI GIOVANNI BATTISTA" userId="7a1140fc-4bdc-41e8-b4a3-baad221a8cf6" providerId="ADAL" clId="{66A2B7DE-5B6E-46F9-90F7-842A0D2C009C}" dt="2025-03-13T12:51:45.416" v="285" actId="255"/>
        <pc:sldMkLst>
          <pc:docMk/>
          <pc:sldMk cId="433880547" sldId="491"/>
        </pc:sldMkLst>
        <pc:spChg chg="mod">
          <ac:chgData name="CANTISANI GIOVANNI BATTISTA" userId="7a1140fc-4bdc-41e8-b4a3-baad221a8cf6" providerId="ADAL" clId="{66A2B7DE-5B6E-46F9-90F7-842A0D2C009C}" dt="2025-03-13T12:51:45.416" v="285" actId="255"/>
          <ac:spMkLst>
            <pc:docMk/>
            <pc:sldMk cId="433880547" sldId="491"/>
            <ac:spMk id="4" creationId="{EACF704B-65CD-CFA0-C54F-04877471EEBF}"/>
          </ac:spMkLst>
        </pc:spChg>
        <pc:spChg chg="mod">
          <ac:chgData name="CANTISANI GIOVANNI BATTISTA" userId="7a1140fc-4bdc-41e8-b4a3-baad221a8cf6" providerId="ADAL" clId="{66A2B7DE-5B6E-46F9-90F7-842A0D2C009C}" dt="2025-03-13T12:51:45.416" v="285" actId="255"/>
          <ac:spMkLst>
            <pc:docMk/>
            <pc:sldMk cId="433880547" sldId="491"/>
            <ac:spMk id="6" creationId="{E69E6A27-DC4A-288B-8C21-BA189DCC496D}"/>
          </ac:spMkLst>
        </pc:spChg>
        <pc:spChg chg="mod">
          <ac:chgData name="CANTISANI GIOVANNI BATTISTA" userId="7a1140fc-4bdc-41e8-b4a3-baad221a8cf6" providerId="ADAL" clId="{66A2B7DE-5B6E-46F9-90F7-842A0D2C009C}" dt="2025-03-13T12:51:45.416" v="285" actId="255"/>
          <ac:spMkLst>
            <pc:docMk/>
            <pc:sldMk cId="433880547" sldId="491"/>
            <ac:spMk id="7" creationId="{EEC01716-8B2D-268D-7E57-2600A98D26FB}"/>
          </ac:spMkLst>
        </pc:spChg>
      </pc:sldChg>
      <pc:sldChg chg="modSp mod">
        <pc:chgData name="CANTISANI GIOVANNI BATTISTA" userId="7a1140fc-4bdc-41e8-b4a3-baad221a8cf6" providerId="ADAL" clId="{66A2B7DE-5B6E-46F9-90F7-842A0D2C009C}" dt="2025-03-13T12:51:06.735" v="284" actId="20577"/>
        <pc:sldMkLst>
          <pc:docMk/>
          <pc:sldMk cId="1642053692" sldId="492"/>
        </pc:sldMkLst>
        <pc:spChg chg="mod">
          <ac:chgData name="CANTISANI GIOVANNI BATTISTA" userId="7a1140fc-4bdc-41e8-b4a3-baad221a8cf6" providerId="ADAL" clId="{66A2B7DE-5B6E-46F9-90F7-842A0D2C009C}" dt="2025-03-13T12:51:06.735" v="284" actId="20577"/>
          <ac:spMkLst>
            <pc:docMk/>
            <pc:sldMk cId="1642053692" sldId="492"/>
            <ac:spMk id="5" creationId="{9F92413C-F994-D0D1-4A4D-A788E5430CD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GB\SETTORE%20SERVIZI%20CATASTALI\DIRETTIVE%20E%20COMUNICAZIONI%20DI%20SERVIZIO\2024\PROVVEDIMENTO%20SUPERBONUS\COLLAZIONE\ripartizione%20territoriale\zip\STATISTICHE_ECOBONUS_FABBRICATI_0212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200" b="1" dirty="0"/>
              <a:t>Unità con rendita pari a zero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stacked"/>
        <c:varyColors val="0"/>
        <c:ser>
          <c:idx val="0"/>
          <c:order val="0"/>
          <c:spPr>
            <a:solidFill>
              <a:schemeClr val="accent1"/>
            </a:solidFill>
            <a:ln>
              <a:noFill/>
            </a:ln>
            <a:effectLst/>
          </c:spPr>
          <c:invertIfNegative val="0"/>
          <c:cat>
            <c:strRef>
              <c:f>Foglio2!$A$4:$A$2636</c:f>
              <c:strCache>
                <c:ptCount val="100"/>
                <c:pt idx="0">
                  <c:v>AG</c:v>
                </c:pt>
                <c:pt idx="1">
                  <c:v>AL</c:v>
                </c:pt>
                <c:pt idx="2">
                  <c:v>AN</c:v>
                </c:pt>
                <c:pt idx="3">
                  <c:v>AO</c:v>
                </c:pt>
                <c:pt idx="4">
                  <c:v>AP</c:v>
                </c:pt>
                <c:pt idx="5">
                  <c:v>AQ</c:v>
                </c:pt>
                <c:pt idx="6">
                  <c:v>AR</c:v>
                </c:pt>
                <c:pt idx="7">
                  <c:v>AT</c:v>
                </c:pt>
                <c:pt idx="8">
                  <c:v>AV</c:v>
                </c:pt>
                <c:pt idx="9">
                  <c:v>BA</c:v>
                </c:pt>
                <c:pt idx="10">
                  <c:v>BG</c:v>
                </c:pt>
                <c:pt idx="11">
                  <c:v>BI</c:v>
                </c:pt>
                <c:pt idx="12">
                  <c:v>BL</c:v>
                </c:pt>
                <c:pt idx="13">
                  <c:v>BN</c:v>
                </c:pt>
                <c:pt idx="14">
                  <c:v>BO</c:v>
                </c:pt>
                <c:pt idx="15">
                  <c:v>BR</c:v>
                </c:pt>
                <c:pt idx="16">
                  <c:v>BS</c:v>
                </c:pt>
                <c:pt idx="17">
                  <c:v>CA</c:v>
                </c:pt>
                <c:pt idx="18">
                  <c:v>CB</c:v>
                </c:pt>
                <c:pt idx="19">
                  <c:v>CE</c:v>
                </c:pt>
                <c:pt idx="20">
                  <c:v>CH</c:v>
                </c:pt>
                <c:pt idx="21">
                  <c:v>CL</c:v>
                </c:pt>
                <c:pt idx="22">
                  <c:v>CN</c:v>
                </c:pt>
                <c:pt idx="23">
                  <c:v>CO</c:v>
                </c:pt>
                <c:pt idx="24">
                  <c:v>CR</c:v>
                </c:pt>
                <c:pt idx="25">
                  <c:v>CS</c:v>
                </c:pt>
                <c:pt idx="26">
                  <c:v>CT</c:v>
                </c:pt>
                <c:pt idx="27">
                  <c:v>CZ</c:v>
                </c:pt>
                <c:pt idx="28">
                  <c:v>EN</c:v>
                </c:pt>
                <c:pt idx="29">
                  <c:v>FE</c:v>
                </c:pt>
                <c:pt idx="30">
                  <c:v>FG</c:v>
                </c:pt>
                <c:pt idx="31">
                  <c:v>FI</c:v>
                </c:pt>
                <c:pt idx="32">
                  <c:v>FO</c:v>
                </c:pt>
                <c:pt idx="33">
                  <c:v>FR</c:v>
                </c:pt>
                <c:pt idx="34">
                  <c:v>GE</c:v>
                </c:pt>
                <c:pt idx="35">
                  <c:v>GR</c:v>
                </c:pt>
                <c:pt idx="36">
                  <c:v>IM</c:v>
                </c:pt>
                <c:pt idx="37">
                  <c:v>IS</c:v>
                </c:pt>
                <c:pt idx="38">
                  <c:v>KR</c:v>
                </c:pt>
                <c:pt idx="39">
                  <c:v>LC</c:v>
                </c:pt>
                <c:pt idx="40">
                  <c:v>LE</c:v>
                </c:pt>
                <c:pt idx="41">
                  <c:v>LI</c:v>
                </c:pt>
                <c:pt idx="42">
                  <c:v>LO</c:v>
                </c:pt>
                <c:pt idx="43">
                  <c:v>LT</c:v>
                </c:pt>
                <c:pt idx="44">
                  <c:v>LU</c:v>
                </c:pt>
                <c:pt idx="45">
                  <c:v>MC</c:v>
                </c:pt>
                <c:pt idx="46">
                  <c:v>ME</c:v>
                </c:pt>
                <c:pt idx="47">
                  <c:v>MI</c:v>
                </c:pt>
                <c:pt idx="48">
                  <c:v>MN</c:v>
                </c:pt>
                <c:pt idx="49">
                  <c:v>MO</c:v>
                </c:pt>
                <c:pt idx="50">
                  <c:v>MS</c:v>
                </c:pt>
                <c:pt idx="51">
                  <c:v>MT</c:v>
                </c:pt>
                <c:pt idx="52">
                  <c:v>NA</c:v>
                </c:pt>
                <c:pt idx="53">
                  <c:v>NO</c:v>
                </c:pt>
                <c:pt idx="54">
                  <c:v>NU</c:v>
                </c:pt>
                <c:pt idx="55">
                  <c:v>OR</c:v>
                </c:pt>
                <c:pt idx="56">
                  <c:v>PA</c:v>
                </c:pt>
                <c:pt idx="57">
                  <c:v>PC</c:v>
                </c:pt>
                <c:pt idx="58">
                  <c:v>PD</c:v>
                </c:pt>
                <c:pt idx="59">
                  <c:v>PE</c:v>
                </c:pt>
                <c:pt idx="60">
                  <c:v>PG</c:v>
                </c:pt>
                <c:pt idx="61">
                  <c:v>PI</c:v>
                </c:pt>
                <c:pt idx="62">
                  <c:v>PN</c:v>
                </c:pt>
                <c:pt idx="63">
                  <c:v>PO</c:v>
                </c:pt>
                <c:pt idx="64">
                  <c:v>PR</c:v>
                </c:pt>
                <c:pt idx="65">
                  <c:v>PS</c:v>
                </c:pt>
                <c:pt idx="66">
                  <c:v>PT</c:v>
                </c:pt>
                <c:pt idx="67">
                  <c:v>PV</c:v>
                </c:pt>
                <c:pt idx="68">
                  <c:v>PZ</c:v>
                </c:pt>
                <c:pt idx="69">
                  <c:v>RA</c:v>
                </c:pt>
                <c:pt idx="70">
                  <c:v>RC</c:v>
                </c:pt>
                <c:pt idx="71">
                  <c:v>RE</c:v>
                </c:pt>
                <c:pt idx="72">
                  <c:v>RG</c:v>
                </c:pt>
                <c:pt idx="73">
                  <c:v>RI</c:v>
                </c:pt>
                <c:pt idx="74">
                  <c:v>RM</c:v>
                </c:pt>
                <c:pt idx="75">
                  <c:v>RN</c:v>
                </c:pt>
                <c:pt idx="76">
                  <c:v>RO</c:v>
                </c:pt>
                <c:pt idx="77">
                  <c:v>SA</c:v>
                </c:pt>
                <c:pt idx="78">
                  <c:v>SI</c:v>
                </c:pt>
                <c:pt idx="79">
                  <c:v>SO</c:v>
                </c:pt>
                <c:pt idx="80">
                  <c:v>SP</c:v>
                </c:pt>
                <c:pt idx="81">
                  <c:v>SR</c:v>
                </c:pt>
                <c:pt idx="82">
                  <c:v>SS</c:v>
                </c:pt>
                <c:pt idx="83">
                  <c:v>SV</c:v>
                </c:pt>
                <c:pt idx="84">
                  <c:v>TA</c:v>
                </c:pt>
                <c:pt idx="85">
                  <c:v>TE</c:v>
                </c:pt>
                <c:pt idx="86">
                  <c:v>TO</c:v>
                </c:pt>
                <c:pt idx="87">
                  <c:v>TP</c:v>
                </c:pt>
                <c:pt idx="88">
                  <c:v>TR</c:v>
                </c:pt>
                <c:pt idx="89">
                  <c:v>TS</c:v>
                </c:pt>
                <c:pt idx="90">
                  <c:v>TV</c:v>
                </c:pt>
                <c:pt idx="91">
                  <c:v>UD</c:v>
                </c:pt>
                <c:pt idx="92">
                  <c:v>VA</c:v>
                </c:pt>
                <c:pt idx="93">
                  <c:v>VB</c:v>
                </c:pt>
                <c:pt idx="94">
                  <c:v>VC</c:v>
                </c:pt>
                <c:pt idx="95">
                  <c:v>VE</c:v>
                </c:pt>
                <c:pt idx="96">
                  <c:v>VI</c:v>
                </c:pt>
                <c:pt idx="97">
                  <c:v>VR</c:v>
                </c:pt>
                <c:pt idx="98">
                  <c:v>VT</c:v>
                </c:pt>
                <c:pt idx="99">
                  <c:v>VV</c:v>
                </c:pt>
              </c:strCache>
            </c:strRef>
          </c:cat>
          <c:val>
            <c:numRef>
              <c:f>Foglio2!$B$4:$B$2636</c:f>
              <c:numCache>
                <c:formatCode>#,##0</c:formatCode>
                <c:ptCount val="100"/>
                <c:pt idx="0">
                  <c:v>99</c:v>
                </c:pt>
                <c:pt idx="1">
                  <c:v>23</c:v>
                </c:pt>
                <c:pt idx="2">
                  <c:v>53</c:v>
                </c:pt>
                <c:pt idx="3">
                  <c:v>37</c:v>
                </c:pt>
                <c:pt idx="4">
                  <c:v>75</c:v>
                </c:pt>
                <c:pt idx="5">
                  <c:v>42</c:v>
                </c:pt>
                <c:pt idx="6">
                  <c:v>59</c:v>
                </c:pt>
                <c:pt idx="7">
                  <c:v>13</c:v>
                </c:pt>
                <c:pt idx="8">
                  <c:v>112</c:v>
                </c:pt>
                <c:pt idx="9">
                  <c:v>178</c:v>
                </c:pt>
                <c:pt idx="10">
                  <c:v>98</c:v>
                </c:pt>
                <c:pt idx="11">
                  <c:v>12</c:v>
                </c:pt>
                <c:pt idx="12">
                  <c:v>33</c:v>
                </c:pt>
                <c:pt idx="13">
                  <c:v>88</c:v>
                </c:pt>
                <c:pt idx="14">
                  <c:v>94</c:v>
                </c:pt>
                <c:pt idx="15">
                  <c:v>61</c:v>
                </c:pt>
                <c:pt idx="16">
                  <c:v>118</c:v>
                </c:pt>
                <c:pt idx="17">
                  <c:v>62</c:v>
                </c:pt>
                <c:pt idx="18">
                  <c:v>41</c:v>
                </c:pt>
                <c:pt idx="19">
                  <c:v>103</c:v>
                </c:pt>
                <c:pt idx="20">
                  <c:v>111</c:v>
                </c:pt>
                <c:pt idx="21">
                  <c:v>62</c:v>
                </c:pt>
                <c:pt idx="22">
                  <c:v>58</c:v>
                </c:pt>
                <c:pt idx="23">
                  <c:v>36</c:v>
                </c:pt>
                <c:pt idx="24">
                  <c:v>23</c:v>
                </c:pt>
                <c:pt idx="25">
                  <c:v>164</c:v>
                </c:pt>
                <c:pt idx="26">
                  <c:v>104</c:v>
                </c:pt>
                <c:pt idx="27">
                  <c:v>92</c:v>
                </c:pt>
                <c:pt idx="28">
                  <c:v>10</c:v>
                </c:pt>
                <c:pt idx="29">
                  <c:v>28</c:v>
                </c:pt>
                <c:pt idx="30">
                  <c:v>89</c:v>
                </c:pt>
                <c:pt idx="31">
                  <c:v>85</c:v>
                </c:pt>
                <c:pt idx="32">
                  <c:v>43</c:v>
                </c:pt>
                <c:pt idx="33">
                  <c:v>170</c:v>
                </c:pt>
                <c:pt idx="34">
                  <c:v>34</c:v>
                </c:pt>
                <c:pt idx="35">
                  <c:v>18</c:v>
                </c:pt>
                <c:pt idx="36">
                  <c:v>17</c:v>
                </c:pt>
                <c:pt idx="37">
                  <c:v>18</c:v>
                </c:pt>
                <c:pt idx="38">
                  <c:v>52</c:v>
                </c:pt>
                <c:pt idx="39">
                  <c:v>27</c:v>
                </c:pt>
                <c:pt idx="40">
                  <c:v>136</c:v>
                </c:pt>
                <c:pt idx="41">
                  <c:v>22</c:v>
                </c:pt>
                <c:pt idx="42">
                  <c:v>24</c:v>
                </c:pt>
                <c:pt idx="43">
                  <c:v>55</c:v>
                </c:pt>
                <c:pt idx="44">
                  <c:v>62</c:v>
                </c:pt>
                <c:pt idx="45">
                  <c:v>42</c:v>
                </c:pt>
                <c:pt idx="46">
                  <c:v>188</c:v>
                </c:pt>
                <c:pt idx="47">
                  <c:v>124</c:v>
                </c:pt>
                <c:pt idx="48">
                  <c:v>24</c:v>
                </c:pt>
                <c:pt idx="49">
                  <c:v>94</c:v>
                </c:pt>
                <c:pt idx="50">
                  <c:v>26</c:v>
                </c:pt>
                <c:pt idx="51">
                  <c:v>33</c:v>
                </c:pt>
                <c:pt idx="52">
                  <c:v>309</c:v>
                </c:pt>
                <c:pt idx="53">
                  <c:v>25</c:v>
                </c:pt>
                <c:pt idx="54">
                  <c:v>54</c:v>
                </c:pt>
                <c:pt idx="55">
                  <c:v>28</c:v>
                </c:pt>
                <c:pt idx="56">
                  <c:v>136</c:v>
                </c:pt>
                <c:pt idx="57">
                  <c:v>31</c:v>
                </c:pt>
                <c:pt idx="58">
                  <c:v>86</c:v>
                </c:pt>
                <c:pt idx="59">
                  <c:v>43</c:v>
                </c:pt>
                <c:pt idx="60">
                  <c:v>126</c:v>
                </c:pt>
                <c:pt idx="61">
                  <c:v>55</c:v>
                </c:pt>
                <c:pt idx="62">
                  <c:v>18</c:v>
                </c:pt>
                <c:pt idx="63">
                  <c:v>38</c:v>
                </c:pt>
                <c:pt idx="64">
                  <c:v>43</c:v>
                </c:pt>
                <c:pt idx="65">
                  <c:v>26</c:v>
                </c:pt>
                <c:pt idx="66">
                  <c:v>48</c:v>
                </c:pt>
                <c:pt idx="67">
                  <c:v>42</c:v>
                </c:pt>
                <c:pt idx="68">
                  <c:v>42</c:v>
                </c:pt>
                <c:pt idx="69">
                  <c:v>35</c:v>
                </c:pt>
                <c:pt idx="70">
                  <c:v>212</c:v>
                </c:pt>
                <c:pt idx="71">
                  <c:v>27</c:v>
                </c:pt>
                <c:pt idx="72">
                  <c:v>86</c:v>
                </c:pt>
                <c:pt idx="73">
                  <c:v>39</c:v>
                </c:pt>
                <c:pt idx="74">
                  <c:v>205</c:v>
                </c:pt>
                <c:pt idx="75">
                  <c:v>50</c:v>
                </c:pt>
                <c:pt idx="76">
                  <c:v>24</c:v>
                </c:pt>
                <c:pt idx="77">
                  <c:v>196</c:v>
                </c:pt>
                <c:pt idx="78">
                  <c:v>40</c:v>
                </c:pt>
                <c:pt idx="79">
                  <c:v>19</c:v>
                </c:pt>
                <c:pt idx="80">
                  <c:v>34</c:v>
                </c:pt>
                <c:pt idx="81">
                  <c:v>116</c:v>
                </c:pt>
                <c:pt idx="82">
                  <c:v>60</c:v>
                </c:pt>
                <c:pt idx="83">
                  <c:v>22</c:v>
                </c:pt>
                <c:pt idx="84">
                  <c:v>75</c:v>
                </c:pt>
                <c:pt idx="85">
                  <c:v>51</c:v>
                </c:pt>
                <c:pt idx="86">
                  <c:v>135</c:v>
                </c:pt>
                <c:pt idx="87">
                  <c:v>71</c:v>
                </c:pt>
                <c:pt idx="88">
                  <c:v>55</c:v>
                </c:pt>
                <c:pt idx="89">
                  <c:v>3</c:v>
                </c:pt>
                <c:pt idx="90">
                  <c:v>219</c:v>
                </c:pt>
                <c:pt idx="91">
                  <c:v>38</c:v>
                </c:pt>
                <c:pt idx="92">
                  <c:v>33</c:v>
                </c:pt>
                <c:pt idx="93">
                  <c:v>34</c:v>
                </c:pt>
                <c:pt idx="94">
                  <c:v>8</c:v>
                </c:pt>
                <c:pt idx="95">
                  <c:v>26</c:v>
                </c:pt>
                <c:pt idx="96">
                  <c:v>102</c:v>
                </c:pt>
                <c:pt idx="97">
                  <c:v>65</c:v>
                </c:pt>
                <c:pt idx="98">
                  <c:v>47</c:v>
                </c:pt>
                <c:pt idx="99">
                  <c:v>74</c:v>
                </c:pt>
              </c:numCache>
            </c:numRef>
          </c:val>
          <c:extLst>
            <c:ext xmlns:c16="http://schemas.microsoft.com/office/drawing/2014/chart" uri="{C3380CC4-5D6E-409C-BE32-E72D297353CC}">
              <c16:uniqueId val="{00000000-BC0B-48E9-B5B6-7277B2A9453B}"/>
            </c:ext>
          </c:extLst>
        </c:ser>
        <c:dLbls>
          <c:showLegendKey val="0"/>
          <c:showVal val="0"/>
          <c:showCatName val="0"/>
          <c:showSerName val="0"/>
          <c:showPercent val="0"/>
          <c:showBubbleSize val="0"/>
        </c:dLbls>
        <c:gapWidth val="150"/>
        <c:overlap val="100"/>
        <c:axId val="511591824"/>
        <c:axId val="511593744"/>
      </c:barChart>
      <c:catAx>
        <c:axId val="51159182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11593744"/>
        <c:crosses val="autoZero"/>
        <c:auto val="0"/>
        <c:lblAlgn val="ctr"/>
        <c:lblOffset val="100"/>
        <c:tickLblSkip val="1"/>
        <c:noMultiLvlLbl val="0"/>
      </c:catAx>
      <c:valAx>
        <c:axId val="511593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115918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B4C3D-C818-4175-863C-391E8C743877}"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it-IT"/>
        </a:p>
      </dgm:t>
    </dgm:pt>
    <dgm:pt modelId="{9E84362F-752A-4BC1-AA61-09D20702A182}">
      <dgm:prSet phldrT="[Testo]"/>
      <dgm:spPr/>
      <dgm:t>
        <a:bodyPr/>
        <a:lstStyle/>
        <a:p>
          <a:pPr>
            <a:buAutoNum type="arabicParenR"/>
          </a:pPr>
          <a:r>
            <a:rPr lang="it-IT" dirty="0"/>
            <a:t>Il Provvedimento prot. n. 38133/2025</a:t>
          </a:r>
        </a:p>
      </dgm:t>
    </dgm:pt>
    <dgm:pt modelId="{A02C0365-FD56-494D-ACC6-666C54C33975}" type="parTrans" cxnId="{DC918582-96CF-46CA-BB50-33243D267DA2}">
      <dgm:prSet/>
      <dgm:spPr/>
      <dgm:t>
        <a:bodyPr/>
        <a:lstStyle/>
        <a:p>
          <a:endParaRPr lang="it-IT"/>
        </a:p>
      </dgm:t>
    </dgm:pt>
    <dgm:pt modelId="{E3ABB934-6560-47A4-82E4-D46143D38D70}" type="sibTrans" cxnId="{DC918582-96CF-46CA-BB50-33243D267DA2}">
      <dgm:prSet/>
      <dgm:spPr/>
      <dgm:t>
        <a:bodyPr/>
        <a:lstStyle/>
        <a:p>
          <a:endParaRPr lang="it-IT"/>
        </a:p>
      </dgm:t>
    </dgm:pt>
    <dgm:pt modelId="{FDEC09AA-4B3D-4352-A7C6-373679FE20DC}">
      <dgm:prSet phldrT="[Testo]"/>
      <dgm:spPr/>
      <dgm:t>
        <a:bodyPr/>
        <a:lstStyle/>
        <a:p>
          <a:pPr>
            <a:buAutoNum type="arabicParenR"/>
          </a:pPr>
          <a:r>
            <a:rPr lang="it-IT" dirty="0"/>
            <a:t>Le liste selettive</a:t>
          </a:r>
        </a:p>
      </dgm:t>
    </dgm:pt>
    <dgm:pt modelId="{AB4AA291-3F75-4C73-8902-94FDC4199EC1}" type="parTrans" cxnId="{270C57D0-2DB7-4F24-9614-633A38FBCA1E}">
      <dgm:prSet/>
      <dgm:spPr/>
      <dgm:t>
        <a:bodyPr/>
        <a:lstStyle/>
        <a:p>
          <a:endParaRPr lang="it-IT"/>
        </a:p>
      </dgm:t>
    </dgm:pt>
    <dgm:pt modelId="{731DA95F-B735-49F1-9D06-01AB79597669}" type="sibTrans" cxnId="{270C57D0-2DB7-4F24-9614-633A38FBCA1E}">
      <dgm:prSet/>
      <dgm:spPr/>
      <dgm:t>
        <a:bodyPr/>
        <a:lstStyle/>
        <a:p>
          <a:endParaRPr lang="it-IT"/>
        </a:p>
      </dgm:t>
    </dgm:pt>
    <dgm:pt modelId="{80E32C89-0781-41F3-864D-727B5FFE10CF}">
      <dgm:prSet phldrT="[Testo]"/>
      <dgm:spPr/>
      <dgm:t>
        <a:bodyPr/>
        <a:lstStyle/>
        <a:p>
          <a:pPr>
            <a:buAutoNum type="arabicParenR"/>
          </a:pPr>
          <a:r>
            <a:rPr lang="it-IT" dirty="0"/>
            <a:t>Il processo</a:t>
          </a:r>
        </a:p>
      </dgm:t>
    </dgm:pt>
    <dgm:pt modelId="{8400508D-4134-452A-8CCB-8FC3C5F9062C}" type="parTrans" cxnId="{DA55D914-2A1B-48FE-8B7D-4B7FB7B8E59D}">
      <dgm:prSet/>
      <dgm:spPr/>
      <dgm:t>
        <a:bodyPr/>
        <a:lstStyle/>
        <a:p>
          <a:endParaRPr lang="it-IT"/>
        </a:p>
      </dgm:t>
    </dgm:pt>
    <dgm:pt modelId="{A9F62D07-27FF-4D7D-80C8-AF6B17D3A80D}" type="sibTrans" cxnId="{DA55D914-2A1B-48FE-8B7D-4B7FB7B8E59D}">
      <dgm:prSet/>
      <dgm:spPr/>
      <dgm:t>
        <a:bodyPr/>
        <a:lstStyle/>
        <a:p>
          <a:endParaRPr lang="it-IT"/>
        </a:p>
      </dgm:t>
    </dgm:pt>
    <dgm:pt modelId="{32E8EEE7-3D97-4E96-8BF3-258BFE4F7931}">
      <dgm:prSet phldrT="[Testo]"/>
      <dgm:spPr/>
      <dgm:t>
        <a:bodyPr/>
        <a:lstStyle/>
        <a:p>
          <a:pPr>
            <a:buAutoNum type="arabicParenR"/>
          </a:pPr>
          <a:r>
            <a:rPr lang="it-IT" dirty="0"/>
            <a:t>Quando si deve presentare la dichiarazione</a:t>
          </a:r>
        </a:p>
      </dgm:t>
    </dgm:pt>
    <dgm:pt modelId="{E04335DC-5DF4-4E42-9AE6-00BF6916FA6C}" type="parTrans" cxnId="{EE180A49-1D05-4E74-BA83-87ACD899B111}">
      <dgm:prSet/>
      <dgm:spPr/>
      <dgm:t>
        <a:bodyPr/>
        <a:lstStyle/>
        <a:p>
          <a:endParaRPr lang="it-IT"/>
        </a:p>
      </dgm:t>
    </dgm:pt>
    <dgm:pt modelId="{42523AF2-A7B5-41AE-9306-9484AE07D3F1}" type="sibTrans" cxnId="{EE180A49-1D05-4E74-BA83-87ACD899B111}">
      <dgm:prSet/>
      <dgm:spPr/>
      <dgm:t>
        <a:bodyPr/>
        <a:lstStyle/>
        <a:p>
          <a:endParaRPr lang="it-IT"/>
        </a:p>
      </dgm:t>
    </dgm:pt>
    <dgm:pt modelId="{51424D28-5D9C-4550-A6F0-EC937348D4F3}">
      <dgm:prSet phldrT="[Testo]"/>
      <dgm:spPr/>
      <dgm:t>
        <a:bodyPr/>
        <a:lstStyle/>
        <a:p>
          <a:r>
            <a:rPr lang="it-IT" dirty="0"/>
            <a:t>FAQ</a:t>
          </a:r>
        </a:p>
      </dgm:t>
    </dgm:pt>
    <dgm:pt modelId="{5D0F3336-A03E-42A8-B90F-5FEDDD465234}" type="parTrans" cxnId="{8534CDA3-D54A-4CFF-9983-15EA11D8F65F}">
      <dgm:prSet/>
      <dgm:spPr/>
      <dgm:t>
        <a:bodyPr/>
        <a:lstStyle/>
        <a:p>
          <a:endParaRPr lang="it-IT"/>
        </a:p>
      </dgm:t>
    </dgm:pt>
    <dgm:pt modelId="{BBC29BEC-EDC1-407D-BE35-FD2548363A07}" type="sibTrans" cxnId="{8534CDA3-D54A-4CFF-9983-15EA11D8F65F}">
      <dgm:prSet/>
      <dgm:spPr/>
      <dgm:t>
        <a:bodyPr/>
        <a:lstStyle/>
        <a:p>
          <a:endParaRPr lang="it-IT"/>
        </a:p>
      </dgm:t>
    </dgm:pt>
    <dgm:pt modelId="{31A42E90-9477-4FA7-8B65-C60C9DA295C1}" type="pres">
      <dgm:prSet presAssocID="{B63B4C3D-C818-4175-863C-391E8C743877}" presName="linear" presStyleCnt="0">
        <dgm:presLayoutVars>
          <dgm:dir/>
          <dgm:resizeHandles val="exact"/>
        </dgm:presLayoutVars>
      </dgm:prSet>
      <dgm:spPr/>
    </dgm:pt>
    <dgm:pt modelId="{347492A5-5679-4DA3-8AAC-0E3F10C3237F}" type="pres">
      <dgm:prSet presAssocID="{9E84362F-752A-4BC1-AA61-09D20702A182}" presName="comp" presStyleCnt="0"/>
      <dgm:spPr/>
    </dgm:pt>
    <dgm:pt modelId="{01367DAC-041E-475A-A4B4-22B25E28CAEC}" type="pres">
      <dgm:prSet presAssocID="{9E84362F-752A-4BC1-AA61-09D20702A182}" presName="box" presStyleLbl="node1" presStyleIdx="0" presStyleCnt="5"/>
      <dgm:spPr/>
    </dgm:pt>
    <dgm:pt modelId="{36307A44-7CD9-4B4B-BB4F-D2CFB1D6D5EF}" type="pres">
      <dgm:prSet presAssocID="{9E84362F-752A-4BC1-AA61-09D20702A182}" presName="img" presStyleLbl="fgImgPlace1" presStyleIdx="0" presStyleCnt="5" custScaleX="89275" custScaleY="83660"/>
      <dgm:spPr>
        <a:blipFill>
          <a:blip xmlns:r="http://schemas.openxmlformats.org/officeDocument/2006/relationships" r:embed="rId1">
            <a:extLst>
              <a:ext uri="{96DAC541-7B7A-43D3-8B79-37D633B846F1}">
                <asvg:svgBlip xmlns:asvg="http://schemas.microsoft.com/office/drawing/2016/SVG/main" r:embed="rId2"/>
              </a:ext>
            </a:extLst>
          </a:blip>
          <a:srcRect/>
          <a:stretch>
            <a:fillRect t="-48000" b="-48000"/>
          </a:stretch>
        </a:blipFill>
      </dgm:spPr>
      <dgm:extLst>
        <a:ext uri="{E40237B7-FDA0-4F09-8148-C483321AD2D9}">
          <dgm14:cNvPr xmlns:dgm14="http://schemas.microsoft.com/office/drawing/2010/diagram" id="0" name="" descr="Badge 1 con riempimento a tinta unita"/>
        </a:ext>
      </dgm:extLst>
    </dgm:pt>
    <dgm:pt modelId="{A0FB3444-3043-446C-9546-A8AAE1B8B75F}" type="pres">
      <dgm:prSet presAssocID="{9E84362F-752A-4BC1-AA61-09D20702A182}" presName="text" presStyleLbl="node1" presStyleIdx="0" presStyleCnt="5">
        <dgm:presLayoutVars>
          <dgm:bulletEnabled val="1"/>
        </dgm:presLayoutVars>
      </dgm:prSet>
      <dgm:spPr/>
    </dgm:pt>
    <dgm:pt modelId="{76570BB4-3E35-4E2F-BB14-5B9F4E4CB23E}" type="pres">
      <dgm:prSet presAssocID="{E3ABB934-6560-47A4-82E4-D46143D38D70}" presName="spacer" presStyleCnt="0"/>
      <dgm:spPr/>
    </dgm:pt>
    <dgm:pt modelId="{C9D95559-EA1F-47A8-8306-EC02F630F7D7}" type="pres">
      <dgm:prSet presAssocID="{FDEC09AA-4B3D-4352-A7C6-373679FE20DC}" presName="comp" presStyleCnt="0"/>
      <dgm:spPr/>
    </dgm:pt>
    <dgm:pt modelId="{35713EA0-A6F1-497E-8A66-798781F352EB}" type="pres">
      <dgm:prSet presAssocID="{FDEC09AA-4B3D-4352-A7C6-373679FE20DC}" presName="box" presStyleLbl="node1" presStyleIdx="1" presStyleCnt="5"/>
      <dgm:spPr/>
    </dgm:pt>
    <dgm:pt modelId="{4D972926-D005-43AB-8043-DE5AB624B351}" type="pres">
      <dgm:prSet presAssocID="{FDEC09AA-4B3D-4352-A7C6-373679FE20DC}" presName="img" presStyleLbl="fgImgPlace1" presStyleIdx="1" presStyleCnt="5" custScaleX="89275" custScaleY="83660"/>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8000" b="-48000"/>
          </a:stretch>
        </a:blipFill>
      </dgm:spPr>
      <dgm:extLst>
        <a:ext uri="{E40237B7-FDA0-4F09-8148-C483321AD2D9}">
          <dgm14:cNvPr xmlns:dgm14="http://schemas.microsoft.com/office/drawing/2010/diagram" id="0" name="" descr="Badge con riempimento a tinta unita"/>
        </a:ext>
      </dgm:extLst>
    </dgm:pt>
    <dgm:pt modelId="{AE5E9580-BF81-4924-AC9F-E02D73406FB9}" type="pres">
      <dgm:prSet presAssocID="{FDEC09AA-4B3D-4352-A7C6-373679FE20DC}" presName="text" presStyleLbl="node1" presStyleIdx="1" presStyleCnt="5">
        <dgm:presLayoutVars>
          <dgm:bulletEnabled val="1"/>
        </dgm:presLayoutVars>
      </dgm:prSet>
      <dgm:spPr/>
    </dgm:pt>
    <dgm:pt modelId="{5AB9C414-52DE-4976-9242-D730DA640393}" type="pres">
      <dgm:prSet presAssocID="{731DA95F-B735-49F1-9D06-01AB79597669}" presName="spacer" presStyleCnt="0"/>
      <dgm:spPr/>
    </dgm:pt>
    <dgm:pt modelId="{C47835B5-E508-4B25-A4A6-39A6DD1D8DBA}" type="pres">
      <dgm:prSet presAssocID="{80E32C89-0781-41F3-864D-727B5FFE10CF}" presName="comp" presStyleCnt="0"/>
      <dgm:spPr/>
    </dgm:pt>
    <dgm:pt modelId="{5EA6D6CA-3348-47E3-8B10-0705360F4F2D}" type="pres">
      <dgm:prSet presAssocID="{80E32C89-0781-41F3-864D-727B5FFE10CF}" presName="box" presStyleLbl="node1" presStyleIdx="2" presStyleCnt="5"/>
      <dgm:spPr/>
    </dgm:pt>
    <dgm:pt modelId="{83CC4C17-CC04-4B71-9E80-7DF24043AB12}" type="pres">
      <dgm:prSet presAssocID="{80E32C89-0781-41F3-864D-727B5FFE10CF}" presName="img" presStyleLbl="fgImgPlace1" presStyleIdx="2" presStyleCnt="5" custScaleX="89275" custScaleY="83660"/>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8000" b="-48000"/>
          </a:stretch>
        </a:blipFill>
      </dgm:spPr>
      <dgm:extLst>
        <a:ext uri="{E40237B7-FDA0-4F09-8148-C483321AD2D9}">
          <dgm14:cNvPr xmlns:dgm14="http://schemas.microsoft.com/office/drawing/2010/diagram" id="0" name="" descr="Badge 3 con riempimento a tinta unita"/>
        </a:ext>
      </dgm:extLst>
    </dgm:pt>
    <dgm:pt modelId="{51CAE84B-1462-4A84-AC45-47724B1E6E18}" type="pres">
      <dgm:prSet presAssocID="{80E32C89-0781-41F3-864D-727B5FFE10CF}" presName="text" presStyleLbl="node1" presStyleIdx="2" presStyleCnt="5">
        <dgm:presLayoutVars>
          <dgm:bulletEnabled val="1"/>
        </dgm:presLayoutVars>
      </dgm:prSet>
      <dgm:spPr/>
    </dgm:pt>
    <dgm:pt modelId="{76EE2DB3-3840-4829-806A-D4AE8A326E39}" type="pres">
      <dgm:prSet presAssocID="{A9F62D07-27FF-4D7D-80C8-AF6B17D3A80D}" presName="spacer" presStyleCnt="0"/>
      <dgm:spPr/>
    </dgm:pt>
    <dgm:pt modelId="{9900C60C-6BF2-4975-8529-FDB824F4CD8E}" type="pres">
      <dgm:prSet presAssocID="{32E8EEE7-3D97-4E96-8BF3-258BFE4F7931}" presName="comp" presStyleCnt="0"/>
      <dgm:spPr/>
    </dgm:pt>
    <dgm:pt modelId="{D6EB5079-0EC7-4ED0-9DE9-B8690AF836A3}" type="pres">
      <dgm:prSet presAssocID="{32E8EEE7-3D97-4E96-8BF3-258BFE4F7931}" presName="box" presStyleLbl="node1" presStyleIdx="3" presStyleCnt="5"/>
      <dgm:spPr/>
    </dgm:pt>
    <dgm:pt modelId="{2A8D2511-DBAA-4E37-9A0F-03C31B5FF2FA}" type="pres">
      <dgm:prSet presAssocID="{32E8EEE7-3D97-4E96-8BF3-258BFE4F7931}" presName="img" presStyleLbl="fgImgPlace1" presStyleIdx="3" presStyleCnt="5" custScaleX="89275" custScaleY="83660"/>
      <dgm:spPr>
        <a:blipFill>
          <a:blip xmlns:r="http://schemas.openxmlformats.org/officeDocument/2006/relationships" r:embed="rId7">
            <a:extLst>
              <a:ext uri="{96DAC541-7B7A-43D3-8B79-37D633B846F1}">
                <asvg:svgBlip xmlns:asvg="http://schemas.microsoft.com/office/drawing/2016/SVG/main" r:embed="rId8"/>
              </a:ext>
            </a:extLst>
          </a:blip>
          <a:srcRect/>
          <a:stretch>
            <a:fillRect t="-48000" b="-48000"/>
          </a:stretch>
        </a:blipFill>
      </dgm:spPr>
      <dgm:extLst>
        <a:ext uri="{E40237B7-FDA0-4F09-8148-C483321AD2D9}">
          <dgm14:cNvPr xmlns:dgm14="http://schemas.microsoft.com/office/drawing/2010/diagram" id="0" name="" descr="Badge 4 con riempimento a tinta unita"/>
        </a:ext>
      </dgm:extLst>
    </dgm:pt>
    <dgm:pt modelId="{7844B740-03A3-42BA-A8B3-219CA2573B59}" type="pres">
      <dgm:prSet presAssocID="{32E8EEE7-3D97-4E96-8BF3-258BFE4F7931}" presName="text" presStyleLbl="node1" presStyleIdx="3" presStyleCnt="5">
        <dgm:presLayoutVars>
          <dgm:bulletEnabled val="1"/>
        </dgm:presLayoutVars>
      </dgm:prSet>
      <dgm:spPr/>
    </dgm:pt>
    <dgm:pt modelId="{BD2DDB6B-9261-4DBF-BF13-0B32A40994A7}" type="pres">
      <dgm:prSet presAssocID="{42523AF2-A7B5-41AE-9306-9484AE07D3F1}" presName="spacer" presStyleCnt="0"/>
      <dgm:spPr/>
    </dgm:pt>
    <dgm:pt modelId="{578AEAC6-BA1B-4F7D-83D0-F565F0FE6EA5}" type="pres">
      <dgm:prSet presAssocID="{51424D28-5D9C-4550-A6F0-EC937348D4F3}" presName="comp" presStyleCnt="0"/>
      <dgm:spPr/>
    </dgm:pt>
    <dgm:pt modelId="{3AE5753D-0805-43D0-B7B4-8FDC6ED280BC}" type="pres">
      <dgm:prSet presAssocID="{51424D28-5D9C-4550-A6F0-EC937348D4F3}" presName="box" presStyleLbl="node1" presStyleIdx="4" presStyleCnt="5"/>
      <dgm:spPr/>
    </dgm:pt>
    <dgm:pt modelId="{594FE094-C731-44DF-9CAA-8EC0AF4A8467}" type="pres">
      <dgm:prSet presAssocID="{51424D28-5D9C-4550-A6F0-EC937348D4F3}" presName="img" presStyleLbl="fgImgPlace1" presStyleIdx="4" presStyleCnt="5" custScaleX="89275" custScaleY="83660"/>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48000" b="-48000"/>
          </a:stretch>
        </a:blipFill>
      </dgm:spPr>
      <dgm:extLst>
        <a:ext uri="{E40237B7-FDA0-4F09-8148-C483321AD2D9}">
          <dgm14:cNvPr xmlns:dgm14="http://schemas.microsoft.com/office/drawing/2010/diagram" id="0" name="" descr="Badge 5 con riempimento a tinta unita"/>
        </a:ext>
      </dgm:extLst>
    </dgm:pt>
    <dgm:pt modelId="{8E0A1422-9AB2-4151-8683-9681D715881D}" type="pres">
      <dgm:prSet presAssocID="{51424D28-5D9C-4550-A6F0-EC937348D4F3}" presName="text" presStyleLbl="node1" presStyleIdx="4" presStyleCnt="5">
        <dgm:presLayoutVars>
          <dgm:bulletEnabled val="1"/>
        </dgm:presLayoutVars>
      </dgm:prSet>
      <dgm:spPr/>
    </dgm:pt>
  </dgm:ptLst>
  <dgm:cxnLst>
    <dgm:cxn modelId="{7E91D90A-1C5B-458D-922E-F2641B896A04}" type="presOf" srcId="{9E84362F-752A-4BC1-AA61-09D20702A182}" destId="{A0FB3444-3043-446C-9546-A8AAE1B8B75F}" srcOrd="1" destOrd="0" presId="urn:microsoft.com/office/officeart/2005/8/layout/vList4"/>
    <dgm:cxn modelId="{9AD0710F-B47F-47CA-8DC9-6CE1E9ACD335}" type="presOf" srcId="{80E32C89-0781-41F3-864D-727B5FFE10CF}" destId="{51CAE84B-1462-4A84-AC45-47724B1E6E18}" srcOrd="1" destOrd="0" presId="urn:microsoft.com/office/officeart/2005/8/layout/vList4"/>
    <dgm:cxn modelId="{DA55D914-2A1B-48FE-8B7D-4B7FB7B8E59D}" srcId="{B63B4C3D-C818-4175-863C-391E8C743877}" destId="{80E32C89-0781-41F3-864D-727B5FFE10CF}" srcOrd="2" destOrd="0" parTransId="{8400508D-4134-452A-8CCB-8FC3C5F9062C}" sibTransId="{A9F62D07-27FF-4D7D-80C8-AF6B17D3A80D}"/>
    <dgm:cxn modelId="{DF6A9326-5238-4938-9464-6C94D692091E}" type="presOf" srcId="{9E84362F-752A-4BC1-AA61-09D20702A182}" destId="{01367DAC-041E-475A-A4B4-22B25E28CAEC}" srcOrd="0" destOrd="0" presId="urn:microsoft.com/office/officeart/2005/8/layout/vList4"/>
    <dgm:cxn modelId="{EE180A49-1D05-4E74-BA83-87ACD899B111}" srcId="{B63B4C3D-C818-4175-863C-391E8C743877}" destId="{32E8EEE7-3D97-4E96-8BF3-258BFE4F7931}" srcOrd="3" destOrd="0" parTransId="{E04335DC-5DF4-4E42-9AE6-00BF6916FA6C}" sibTransId="{42523AF2-A7B5-41AE-9306-9484AE07D3F1}"/>
    <dgm:cxn modelId="{B012026F-7A36-45F9-B7AC-768541C267DE}" type="presOf" srcId="{B63B4C3D-C818-4175-863C-391E8C743877}" destId="{31A42E90-9477-4FA7-8B65-C60C9DA295C1}" srcOrd="0" destOrd="0" presId="urn:microsoft.com/office/officeart/2005/8/layout/vList4"/>
    <dgm:cxn modelId="{B7013475-8B29-42D4-B125-65D00B573400}" type="presOf" srcId="{51424D28-5D9C-4550-A6F0-EC937348D4F3}" destId="{3AE5753D-0805-43D0-B7B4-8FDC6ED280BC}" srcOrd="0" destOrd="0" presId="urn:microsoft.com/office/officeart/2005/8/layout/vList4"/>
    <dgm:cxn modelId="{FA8FB07F-1058-4586-B3D4-8FA8EC7E587D}" type="presOf" srcId="{80E32C89-0781-41F3-864D-727B5FFE10CF}" destId="{5EA6D6CA-3348-47E3-8B10-0705360F4F2D}" srcOrd="0" destOrd="0" presId="urn:microsoft.com/office/officeart/2005/8/layout/vList4"/>
    <dgm:cxn modelId="{DC918582-96CF-46CA-BB50-33243D267DA2}" srcId="{B63B4C3D-C818-4175-863C-391E8C743877}" destId="{9E84362F-752A-4BC1-AA61-09D20702A182}" srcOrd="0" destOrd="0" parTransId="{A02C0365-FD56-494D-ACC6-666C54C33975}" sibTransId="{E3ABB934-6560-47A4-82E4-D46143D38D70}"/>
    <dgm:cxn modelId="{8534CDA3-D54A-4CFF-9983-15EA11D8F65F}" srcId="{B63B4C3D-C818-4175-863C-391E8C743877}" destId="{51424D28-5D9C-4550-A6F0-EC937348D4F3}" srcOrd="4" destOrd="0" parTransId="{5D0F3336-A03E-42A8-B90F-5FEDDD465234}" sibTransId="{BBC29BEC-EDC1-407D-BE35-FD2548363A07}"/>
    <dgm:cxn modelId="{6899C9AD-3E63-486A-909B-F0CC8150ADC7}" type="presOf" srcId="{32E8EEE7-3D97-4E96-8BF3-258BFE4F7931}" destId="{D6EB5079-0EC7-4ED0-9DE9-B8690AF836A3}" srcOrd="0" destOrd="0" presId="urn:microsoft.com/office/officeart/2005/8/layout/vList4"/>
    <dgm:cxn modelId="{E48BB0C2-7B87-4A41-A6E0-0DF98BABBF2B}" type="presOf" srcId="{51424D28-5D9C-4550-A6F0-EC937348D4F3}" destId="{8E0A1422-9AB2-4151-8683-9681D715881D}" srcOrd="1" destOrd="0" presId="urn:microsoft.com/office/officeart/2005/8/layout/vList4"/>
    <dgm:cxn modelId="{368F94C3-3531-46BA-AA6D-E72ECC6BBBA2}" type="presOf" srcId="{32E8EEE7-3D97-4E96-8BF3-258BFE4F7931}" destId="{7844B740-03A3-42BA-A8B3-219CA2573B59}" srcOrd="1" destOrd="0" presId="urn:microsoft.com/office/officeart/2005/8/layout/vList4"/>
    <dgm:cxn modelId="{270C57D0-2DB7-4F24-9614-633A38FBCA1E}" srcId="{B63B4C3D-C818-4175-863C-391E8C743877}" destId="{FDEC09AA-4B3D-4352-A7C6-373679FE20DC}" srcOrd="1" destOrd="0" parTransId="{AB4AA291-3F75-4C73-8902-94FDC4199EC1}" sibTransId="{731DA95F-B735-49F1-9D06-01AB79597669}"/>
    <dgm:cxn modelId="{3DFB08E7-0FE5-4E52-9E81-8B2C90BE9ECD}" type="presOf" srcId="{FDEC09AA-4B3D-4352-A7C6-373679FE20DC}" destId="{35713EA0-A6F1-497E-8A66-798781F352EB}" srcOrd="0" destOrd="0" presId="urn:microsoft.com/office/officeart/2005/8/layout/vList4"/>
    <dgm:cxn modelId="{2BF2A7F5-CE77-4188-A75B-FB83FC320F4E}" type="presOf" srcId="{FDEC09AA-4B3D-4352-A7C6-373679FE20DC}" destId="{AE5E9580-BF81-4924-AC9F-E02D73406FB9}" srcOrd="1" destOrd="0" presId="urn:microsoft.com/office/officeart/2005/8/layout/vList4"/>
    <dgm:cxn modelId="{0D51C19D-FAE7-4DCF-AF65-76F75434A0C9}" type="presParOf" srcId="{31A42E90-9477-4FA7-8B65-C60C9DA295C1}" destId="{347492A5-5679-4DA3-8AAC-0E3F10C3237F}" srcOrd="0" destOrd="0" presId="urn:microsoft.com/office/officeart/2005/8/layout/vList4"/>
    <dgm:cxn modelId="{9E05E2D5-FA55-41F8-97C6-D3ADB52E2A6B}" type="presParOf" srcId="{347492A5-5679-4DA3-8AAC-0E3F10C3237F}" destId="{01367DAC-041E-475A-A4B4-22B25E28CAEC}" srcOrd="0" destOrd="0" presId="urn:microsoft.com/office/officeart/2005/8/layout/vList4"/>
    <dgm:cxn modelId="{64E60091-1254-4200-BCF7-5269E79A850A}" type="presParOf" srcId="{347492A5-5679-4DA3-8AAC-0E3F10C3237F}" destId="{36307A44-7CD9-4B4B-BB4F-D2CFB1D6D5EF}" srcOrd="1" destOrd="0" presId="urn:microsoft.com/office/officeart/2005/8/layout/vList4"/>
    <dgm:cxn modelId="{A2113FB3-2E53-4033-9428-F25FDB3B3A8A}" type="presParOf" srcId="{347492A5-5679-4DA3-8AAC-0E3F10C3237F}" destId="{A0FB3444-3043-446C-9546-A8AAE1B8B75F}" srcOrd="2" destOrd="0" presId="urn:microsoft.com/office/officeart/2005/8/layout/vList4"/>
    <dgm:cxn modelId="{C31AD971-145A-48DD-9588-461A681EA3E5}" type="presParOf" srcId="{31A42E90-9477-4FA7-8B65-C60C9DA295C1}" destId="{76570BB4-3E35-4E2F-BB14-5B9F4E4CB23E}" srcOrd="1" destOrd="0" presId="urn:microsoft.com/office/officeart/2005/8/layout/vList4"/>
    <dgm:cxn modelId="{95B67517-761E-4751-885D-EACC9189E2E1}" type="presParOf" srcId="{31A42E90-9477-4FA7-8B65-C60C9DA295C1}" destId="{C9D95559-EA1F-47A8-8306-EC02F630F7D7}" srcOrd="2" destOrd="0" presId="urn:microsoft.com/office/officeart/2005/8/layout/vList4"/>
    <dgm:cxn modelId="{CE82B2FE-98A6-435F-A594-D80BEC9D8716}" type="presParOf" srcId="{C9D95559-EA1F-47A8-8306-EC02F630F7D7}" destId="{35713EA0-A6F1-497E-8A66-798781F352EB}" srcOrd="0" destOrd="0" presId="urn:microsoft.com/office/officeart/2005/8/layout/vList4"/>
    <dgm:cxn modelId="{FA50528E-936C-46B1-B0CC-4285D405BBC5}" type="presParOf" srcId="{C9D95559-EA1F-47A8-8306-EC02F630F7D7}" destId="{4D972926-D005-43AB-8043-DE5AB624B351}" srcOrd="1" destOrd="0" presId="urn:microsoft.com/office/officeart/2005/8/layout/vList4"/>
    <dgm:cxn modelId="{32342208-C3BB-4132-A0A8-B375C811D661}" type="presParOf" srcId="{C9D95559-EA1F-47A8-8306-EC02F630F7D7}" destId="{AE5E9580-BF81-4924-AC9F-E02D73406FB9}" srcOrd="2" destOrd="0" presId="urn:microsoft.com/office/officeart/2005/8/layout/vList4"/>
    <dgm:cxn modelId="{2CB9DABB-8658-4CDD-AC15-09FDEDD51002}" type="presParOf" srcId="{31A42E90-9477-4FA7-8B65-C60C9DA295C1}" destId="{5AB9C414-52DE-4976-9242-D730DA640393}" srcOrd="3" destOrd="0" presId="urn:microsoft.com/office/officeart/2005/8/layout/vList4"/>
    <dgm:cxn modelId="{FF65AA56-B471-467E-ABF1-FAF98ACDC201}" type="presParOf" srcId="{31A42E90-9477-4FA7-8B65-C60C9DA295C1}" destId="{C47835B5-E508-4B25-A4A6-39A6DD1D8DBA}" srcOrd="4" destOrd="0" presId="urn:microsoft.com/office/officeart/2005/8/layout/vList4"/>
    <dgm:cxn modelId="{D88EA418-76F8-483B-B8AC-B7CA623A028D}" type="presParOf" srcId="{C47835B5-E508-4B25-A4A6-39A6DD1D8DBA}" destId="{5EA6D6CA-3348-47E3-8B10-0705360F4F2D}" srcOrd="0" destOrd="0" presId="urn:microsoft.com/office/officeart/2005/8/layout/vList4"/>
    <dgm:cxn modelId="{406E3B40-ADCE-4540-888E-5ACDA5190C19}" type="presParOf" srcId="{C47835B5-E508-4B25-A4A6-39A6DD1D8DBA}" destId="{83CC4C17-CC04-4B71-9E80-7DF24043AB12}" srcOrd="1" destOrd="0" presId="urn:microsoft.com/office/officeart/2005/8/layout/vList4"/>
    <dgm:cxn modelId="{48290BEE-B41B-4600-A914-4AEA1FED9FEC}" type="presParOf" srcId="{C47835B5-E508-4B25-A4A6-39A6DD1D8DBA}" destId="{51CAE84B-1462-4A84-AC45-47724B1E6E18}" srcOrd="2" destOrd="0" presId="urn:microsoft.com/office/officeart/2005/8/layout/vList4"/>
    <dgm:cxn modelId="{B84FEBD3-A3E6-4DCA-89F3-45D78863A963}" type="presParOf" srcId="{31A42E90-9477-4FA7-8B65-C60C9DA295C1}" destId="{76EE2DB3-3840-4829-806A-D4AE8A326E39}" srcOrd="5" destOrd="0" presId="urn:microsoft.com/office/officeart/2005/8/layout/vList4"/>
    <dgm:cxn modelId="{223952D4-D519-4F0E-BDE1-68717EAF5A29}" type="presParOf" srcId="{31A42E90-9477-4FA7-8B65-C60C9DA295C1}" destId="{9900C60C-6BF2-4975-8529-FDB824F4CD8E}" srcOrd="6" destOrd="0" presId="urn:microsoft.com/office/officeart/2005/8/layout/vList4"/>
    <dgm:cxn modelId="{04C0249B-9A09-4226-ABF4-3DEBB4FAF6AB}" type="presParOf" srcId="{9900C60C-6BF2-4975-8529-FDB824F4CD8E}" destId="{D6EB5079-0EC7-4ED0-9DE9-B8690AF836A3}" srcOrd="0" destOrd="0" presId="urn:microsoft.com/office/officeart/2005/8/layout/vList4"/>
    <dgm:cxn modelId="{1F68A92C-84A8-4CD0-812E-B44262DA77C9}" type="presParOf" srcId="{9900C60C-6BF2-4975-8529-FDB824F4CD8E}" destId="{2A8D2511-DBAA-4E37-9A0F-03C31B5FF2FA}" srcOrd="1" destOrd="0" presId="urn:microsoft.com/office/officeart/2005/8/layout/vList4"/>
    <dgm:cxn modelId="{A2CB6FE5-584F-4005-A64F-208B0A3106B7}" type="presParOf" srcId="{9900C60C-6BF2-4975-8529-FDB824F4CD8E}" destId="{7844B740-03A3-42BA-A8B3-219CA2573B59}" srcOrd="2" destOrd="0" presId="urn:microsoft.com/office/officeart/2005/8/layout/vList4"/>
    <dgm:cxn modelId="{B7B380D4-CF0E-47B8-8F73-8CD3AA9AE989}" type="presParOf" srcId="{31A42E90-9477-4FA7-8B65-C60C9DA295C1}" destId="{BD2DDB6B-9261-4DBF-BF13-0B32A40994A7}" srcOrd="7" destOrd="0" presId="urn:microsoft.com/office/officeart/2005/8/layout/vList4"/>
    <dgm:cxn modelId="{AF0B2433-F77F-4BBA-8309-0B65944D4B1D}" type="presParOf" srcId="{31A42E90-9477-4FA7-8B65-C60C9DA295C1}" destId="{578AEAC6-BA1B-4F7D-83D0-F565F0FE6EA5}" srcOrd="8" destOrd="0" presId="urn:microsoft.com/office/officeart/2005/8/layout/vList4"/>
    <dgm:cxn modelId="{1C89D9D2-8D42-4A4F-8849-C9D8BDDC6CE7}" type="presParOf" srcId="{578AEAC6-BA1B-4F7D-83D0-F565F0FE6EA5}" destId="{3AE5753D-0805-43D0-B7B4-8FDC6ED280BC}" srcOrd="0" destOrd="0" presId="urn:microsoft.com/office/officeart/2005/8/layout/vList4"/>
    <dgm:cxn modelId="{C92F3110-2115-464C-B99E-CDEDC0BD73CF}" type="presParOf" srcId="{578AEAC6-BA1B-4F7D-83D0-F565F0FE6EA5}" destId="{594FE094-C731-44DF-9CAA-8EC0AF4A8467}" srcOrd="1" destOrd="0" presId="urn:microsoft.com/office/officeart/2005/8/layout/vList4"/>
    <dgm:cxn modelId="{60E1A0D7-0770-4FF1-9EBD-68F88D1CAB11}" type="presParOf" srcId="{578AEAC6-BA1B-4F7D-83D0-F565F0FE6EA5}" destId="{8E0A1422-9AB2-4151-8683-9681D715881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67DAC-041E-475A-A4B4-22B25E28CAEC}">
      <dsp:nvSpPr>
        <dsp:cNvPr id="0" name=""/>
        <dsp:cNvSpPr/>
      </dsp:nvSpPr>
      <dsp:spPr>
        <a:xfrm>
          <a:off x="0" y="0"/>
          <a:ext cx="4680520" cy="5730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Il Provvedimento prot. n. 38133/2025</a:t>
          </a:r>
        </a:p>
      </dsp:txBody>
      <dsp:txXfrm>
        <a:off x="993404" y="0"/>
        <a:ext cx="3687115" cy="573005"/>
      </dsp:txXfrm>
    </dsp:sp>
    <dsp:sp modelId="{36307A44-7CD9-4B4B-BB4F-D2CFB1D6D5EF}">
      <dsp:nvSpPr>
        <dsp:cNvPr id="0" name=""/>
        <dsp:cNvSpPr/>
      </dsp:nvSpPr>
      <dsp:spPr>
        <a:xfrm>
          <a:off x="107499" y="94752"/>
          <a:ext cx="835706" cy="383500"/>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48000" b="-4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5713EA0-A6F1-497E-8A66-798781F352EB}">
      <dsp:nvSpPr>
        <dsp:cNvPr id="0" name=""/>
        <dsp:cNvSpPr/>
      </dsp:nvSpPr>
      <dsp:spPr>
        <a:xfrm>
          <a:off x="0" y="630305"/>
          <a:ext cx="4680520" cy="5730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Le liste selettive</a:t>
          </a:r>
        </a:p>
      </dsp:txBody>
      <dsp:txXfrm>
        <a:off x="993404" y="630305"/>
        <a:ext cx="3687115" cy="573005"/>
      </dsp:txXfrm>
    </dsp:sp>
    <dsp:sp modelId="{4D972926-D005-43AB-8043-DE5AB624B351}">
      <dsp:nvSpPr>
        <dsp:cNvPr id="0" name=""/>
        <dsp:cNvSpPr/>
      </dsp:nvSpPr>
      <dsp:spPr>
        <a:xfrm>
          <a:off x="107499" y="725057"/>
          <a:ext cx="835706" cy="383500"/>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48000" b="-4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EA6D6CA-3348-47E3-8B10-0705360F4F2D}">
      <dsp:nvSpPr>
        <dsp:cNvPr id="0" name=""/>
        <dsp:cNvSpPr/>
      </dsp:nvSpPr>
      <dsp:spPr>
        <a:xfrm>
          <a:off x="0" y="1260611"/>
          <a:ext cx="4680520" cy="5730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Il processo</a:t>
          </a:r>
        </a:p>
      </dsp:txBody>
      <dsp:txXfrm>
        <a:off x="993404" y="1260611"/>
        <a:ext cx="3687115" cy="573005"/>
      </dsp:txXfrm>
    </dsp:sp>
    <dsp:sp modelId="{83CC4C17-CC04-4B71-9E80-7DF24043AB12}">
      <dsp:nvSpPr>
        <dsp:cNvPr id="0" name=""/>
        <dsp:cNvSpPr/>
      </dsp:nvSpPr>
      <dsp:spPr>
        <a:xfrm>
          <a:off x="107499" y="1355363"/>
          <a:ext cx="835706" cy="383500"/>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48000" b="-4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6EB5079-0EC7-4ED0-9DE9-B8690AF836A3}">
      <dsp:nvSpPr>
        <dsp:cNvPr id="0" name=""/>
        <dsp:cNvSpPr/>
      </dsp:nvSpPr>
      <dsp:spPr>
        <a:xfrm>
          <a:off x="0" y="1890916"/>
          <a:ext cx="4680520" cy="5730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Quando si deve presentare la dichiarazione</a:t>
          </a:r>
        </a:p>
      </dsp:txBody>
      <dsp:txXfrm>
        <a:off x="993404" y="1890916"/>
        <a:ext cx="3687115" cy="573005"/>
      </dsp:txXfrm>
    </dsp:sp>
    <dsp:sp modelId="{2A8D2511-DBAA-4E37-9A0F-03C31B5FF2FA}">
      <dsp:nvSpPr>
        <dsp:cNvPr id="0" name=""/>
        <dsp:cNvSpPr/>
      </dsp:nvSpPr>
      <dsp:spPr>
        <a:xfrm>
          <a:off x="107499" y="1985668"/>
          <a:ext cx="835706" cy="383500"/>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48000" b="-4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E5753D-0805-43D0-B7B4-8FDC6ED280BC}">
      <dsp:nvSpPr>
        <dsp:cNvPr id="0" name=""/>
        <dsp:cNvSpPr/>
      </dsp:nvSpPr>
      <dsp:spPr>
        <a:xfrm>
          <a:off x="0" y="2521222"/>
          <a:ext cx="4680520" cy="5730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FAQ</a:t>
          </a:r>
        </a:p>
      </dsp:txBody>
      <dsp:txXfrm>
        <a:off x="993404" y="2521222"/>
        <a:ext cx="3687115" cy="573005"/>
      </dsp:txXfrm>
    </dsp:sp>
    <dsp:sp modelId="{594FE094-C731-44DF-9CAA-8EC0AF4A8467}">
      <dsp:nvSpPr>
        <dsp:cNvPr id="0" name=""/>
        <dsp:cNvSpPr/>
      </dsp:nvSpPr>
      <dsp:spPr>
        <a:xfrm>
          <a:off x="107499" y="2615974"/>
          <a:ext cx="835706" cy="383500"/>
        </a:xfrm>
        <a:prstGeom prst="roundRect">
          <a:avLst>
            <a:gd name="adj" fmla="val 10000"/>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48000" b="-4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6332"/>
          </a:xfrm>
          <a:prstGeom prst="rect">
            <a:avLst/>
          </a:prstGeom>
        </p:spPr>
        <p:txBody>
          <a:bodyPr vert="horz" lIns="91134" tIns="45567" rIns="91134" bIns="45567" rtlCol="0"/>
          <a:lstStyle>
            <a:lvl1pPr algn="l">
              <a:defRPr sz="1200"/>
            </a:lvl1pPr>
          </a:lstStyle>
          <a:p>
            <a:endParaRPr lang="it-IT"/>
          </a:p>
        </p:txBody>
      </p:sp>
      <p:sp>
        <p:nvSpPr>
          <p:cNvPr id="3" name="Segnaposto data 2"/>
          <p:cNvSpPr>
            <a:spLocks noGrp="1"/>
          </p:cNvSpPr>
          <p:nvPr>
            <p:ph type="dt" sz="quarter" idx="1"/>
          </p:nvPr>
        </p:nvSpPr>
        <p:spPr>
          <a:xfrm>
            <a:off x="3850446" y="1"/>
            <a:ext cx="2945659" cy="496332"/>
          </a:xfrm>
          <a:prstGeom prst="rect">
            <a:avLst/>
          </a:prstGeom>
        </p:spPr>
        <p:txBody>
          <a:bodyPr vert="horz" lIns="91134" tIns="45567" rIns="91134" bIns="45567" rtlCol="0"/>
          <a:lstStyle>
            <a:lvl1pPr algn="r">
              <a:defRPr sz="1200"/>
            </a:lvl1pPr>
          </a:lstStyle>
          <a:p>
            <a:fld id="{3D24E7A4-9CA8-4911-B316-D552C91AD99D}" type="datetimeFigureOut">
              <a:rPr lang="it-IT" smtClean="0"/>
              <a:pPr/>
              <a:t>13/03/2025</a:t>
            </a:fld>
            <a:endParaRPr lang="it-IT"/>
          </a:p>
        </p:txBody>
      </p:sp>
      <p:sp>
        <p:nvSpPr>
          <p:cNvPr id="4" name="Segnaposto piè di pagina 3"/>
          <p:cNvSpPr>
            <a:spLocks noGrp="1"/>
          </p:cNvSpPr>
          <p:nvPr>
            <p:ph type="ftr" sz="quarter" idx="2"/>
          </p:nvPr>
        </p:nvSpPr>
        <p:spPr>
          <a:xfrm>
            <a:off x="1" y="9428584"/>
            <a:ext cx="2945659" cy="496332"/>
          </a:xfrm>
          <a:prstGeom prst="rect">
            <a:avLst/>
          </a:prstGeom>
        </p:spPr>
        <p:txBody>
          <a:bodyPr vert="horz" lIns="91134" tIns="45567" rIns="91134" bIns="45567"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6" y="9428584"/>
            <a:ext cx="2945659" cy="496332"/>
          </a:xfrm>
          <a:prstGeom prst="rect">
            <a:avLst/>
          </a:prstGeom>
        </p:spPr>
        <p:txBody>
          <a:bodyPr vert="horz" lIns="91134" tIns="45567" rIns="91134" bIns="45567" rtlCol="0" anchor="b"/>
          <a:lstStyle>
            <a:lvl1pPr algn="r">
              <a:defRPr sz="1200"/>
            </a:lvl1pPr>
          </a:lstStyle>
          <a:p>
            <a:fld id="{19410E9D-6BE6-4A79-9434-96F4D1335B0A}" type="slidenum">
              <a:rPr lang="it-IT" smtClean="0"/>
              <a:pPr/>
              <a:t>‹N›</a:t>
            </a:fld>
            <a:endParaRPr lang="it-IT"/>
          </a:p>
        </p:txBody>
      </p:sp>
    </p:spTree>
    <p:extLst>
      <p:ext uri="{BB962C8B-B14F-4D97-AF65-F5344CB8AC3E}">
        <p14:creationId xmlns:p14="http://schemas.microsoft.com/office/powerpoint/2010/main" val="30413899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888"/>
          </a:xfrm>
          <a:prstGeom prst="rect">
            <a:avLst/>
          </a:prstGeom>
        </p:spPr>
        <p:txBody>
          <a:bodyPr vert="horz" lIns="91137" tIns="45569" rIns="91137" bIns="45569" rtlCol="0"/>
          <a:lstStyle>
            <a:lvl1pPr algn="l">
              <a:defRPr sz="1200"/>
            </a:lvl1pPr>
          </a:lstStyle>
          <a:p>
            <a:endParaRPr lang="it-IT"/>
          </a:p>
        </p:txBody>
      </p:sp>
      <p:sp>
        <p:nvSpPr>
          <p:cNvPr id="3" name="Segnaposto data 2"/>
          <p:cNvSpPr>
            <a:spLocks noGrp="1"/>
          </p:cNvSpPr>
          <p:nvPr>
            <p:ph type="dt" idx="1"/>
          </p:nvPr>
        </p:nvSpPr>
        <p:spPr>
          <a:xfrm>
            <a:off x="3850446" y="0"/>
            <a:ext cx="2945659" cy="496888"/>
          </a:xfrm>
          <a:prstGeom prst="rect">
            <a:avLst/>
          </a:prstGeom>
        </p:spPr>
        <p:txBody>
          <a:bodyPr vert="horz" lIns="91137" tIns="45569" rIns="91137" bIns="45569" rtlCol="0"/>
          <a:lstStyle>
            <a:lvl1pPr algn="r">
              <a:defRPr sz="1200"/>
            </a:lvl1pPr>
          </a:lstStyle>
          <a:p>
            <a:fld id="{71179D62-F5B4-4EE8-B567-05A9F4611FC3}" type="datetimeFigureOut">
              <a:rPr lang="it-IT" smtClean="0"/>
              <a:pPr/>
              <a:t>13/03/2025</a:t>
            </a:fld>
            <a:endParaRPr lang="it-IT"/>
          </a:p>
        </p:txBody>
      </p:sp>
      <p:sp>
        <p:nvSpPr>
          <p:cNvPr id="4" name="Segnaposto immagine diapositiva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137" tIns="45569" rIns="91137" bIns="45569" rtlCol="0" anchor="ctr"/>
          <a:lstStyle/>
          <a:p>
            <a:endParaRPr lang="it-IT"/>
          </a:p>
        </p:txBody>
      </p:sp>
      <p:sp>
        <p:nvSpPr>
          <p:cNvPr id="5" name="Segnaposto note 4"/>
          <p:cNvSpPr>
            <a:spLocks noGrp="1"/>
          </p:cNvSpPr>
          <p:nvPr>
            <p:ph type="body" sz="quarter" idx="3"/>
          </p:nvPr>
        </p:nvSpPr>
        <p:spPr>
          <a:xfrm>
            <a:off x="679768" y="4714881"/>
            <a:ext cx="5438140" cy="4467225"/>
          </a:xfrm>
          <a:prstGeom prst="rect">
            <a:avLst/>
          </a:prstGeom>
        </p:spPr>
        <p:txBody>
          <a:bodyPr vert="horz" lIns="91137" tIns="45569" rIns="91137" bIns="45569"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170"/>
            <a:ext cx="2945659" cy="496887"/>
          </a:xfrm>
          <a:prstGeom prst="rect">
            <a:avLst/>
          </a:prstGeom>
        </p:spPr>
        <p:txBody>
          <a:bodyPr vert="horz" lIns="91137" tIns="45569" rIns="91137" bIns="45569"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6" y="9428170"/>
            <a:ext cx="2945659" cy="496887"/>
          </a:xfrm>
          <a:prstGeom prst="rect">
            <a:avLst/>
          </a:prstGeom>
        </p:spPr>
        <p:txBody>
          <a:bodyPr vert="horz" lIns="91137" tIns="45569" rIns="91137" bIns="45569" rtlCol="0" anchor="b"/>
          <a:lstStyle>
            <a:lvl1pPr algn="r">
              <a:defRPr sz="1200"/>
            </a:lvl1pPr>
          </a:lstStyle>
          <a:p>
            <a:fld id="{96934C76-18DD-40BA-8820-4073EB8FBB51}" type="slidenum">
              <a:rPr lang="it-IT" smtClean="0"/>
              <a:pPr/>
              <a:t>‹N›</a:t>
            </a:fld>
            <a:endParaRPr lang="it-IT"/>
          </a:p>
        </p:txBody>
      </p:sp>
    </p:spTree>
    <p:extLst>
      <p:ext uri="{BB962C8B-B14F-4D97-AF65-F5344CB8AC3E}">
        <p14:creationId xmlns:p14="http://schemas.microsoft.com/office/powerpoint/2010/main" val="203342130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0AE9A6-EAF7-4EF2-A571-7742AC272896}" type="slidenum">
              <a:rPr lang="it-IT" smtClean="0"/>
              <a:pPr/>
              <a:t>1</a:t>
            </a:fld>
            <a:endParaRPr lang="it-IT" dirty="0"/>
          </a:p>
        </p:txBody>
      </p:sp>
      <p:sp>
        <p:nvSpPr>
          <p:cNvPr id="5" name="Segnaposto piè di pagina 4"/>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184562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22843-C206-6C90-7909-706A7095DDA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3E68481-A45A-9E03-6091-C93D90E60BB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D0AE93A-8C38-EC54-A20D-928E5523F83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4C11619-14CB-0E99-8CAC-9F8BBA8E42B0}"/>
              </a:ext>
            </a:extLst>
          </p:cNvPr>
          <p:cNvSpPr>
            <a:spLocks noGrp="1"/>
          </p:cNvSpPr>
          <p:nvPr>
            <p:ph type="sldNum" sz="quarter" idx="10"/>
          </p:nvPr>
        </p:nvSpPr>
        <p:spPr/>
        <p:txBody>
          <a:bodyPr/>
          <a:lstStyle/>
          <a:p>
            <a:fld id="{DC0AE9A6-EAF7-4EF2-A571-7742AC272896}" type="slidenum">
              <a:rPr lang="it-IT" smtClean="0">
                <a:solidFill>
                  <a:prstClr val="black"/>
                </a:solidFill>
              </a:rPr>
              <a:pPr/>
              <a:t>10</a:t>
            </a:fld>
            <a:endParaRPr lang="it-IT" dirty="0">
              <a:solidFill>
                <a:prstClr val="black"/>
              </a:solidFill>
            </a:endParaRPr>
          </a:p>
        </p:txBody>
      </p:sp>
      <p:sp>
        <p:nvSpPr>
          <p:cNvPr id="5" name="Segnaposto piè di pagina 4">
            <a:extLst>
              <a:ext uri="{FF2B5EF4-FFF2-40B4-BE49-F238E27FC236}">
                <a16:creationId xmlns:a16="http://schemas.microsoft.com/office/drawing/2014/main" id="{2463367C-9FE0-25F3-AF5B-BC2AD54F68DA}"/>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391490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7C8B9-77F2-71E4-495A-2B73B665184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720C717-75FB-CD7B-5E56-98B408E6D4F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CB48FDE-B6B9-8078-95CB-7339B5D8BBB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6F4401B-47CB-20E9-6A36-333DE910605F}"/>
              </a:ext>
            </a:extLst>
          </p:cNvPr>
          <p:cNvSpPr>
            <a:spLocks noGrp="1"/>
          </p:cNvSpPr>
          <p:nvPr>
            <p:ph type="sldNum" sz="quarter" idx="10"/>
          </p:nvPr>
        </p:nvSpPr>
        <p:spPr/>
        <p:txBody>
          <a:bodyPr/>
          <a:lstStyle/>
          <a:p>
            <a:fld id="{DC0AE9A6-EAF7-4EF2-A571-7742AC272896}" type="slidenum">
              <a:rPr lang="it-IT" smtClean="0">
                <a:solidFill>
                  <a:prstClr val="black"/>
                </a:solidFill>
              </a:rPr>
              <a:pPr/>
              <a:t>11</a:t>
            </a:fld>
            <a:endParaRPr lang="it-IT" dirty="0">
              <a:solidFill>
                <a:prstClr val="black"/>
              </a:solidFill>
            </a:endParaRPr>
          </a:p>
        </p:txBody>
      </p:sp>
      <p:sp>
        <p:nvSpPr>
          <p:cNvPr id="5" name="Segnaposto piè di pagina 4">
            <a:extLst>
              <a:ext uri="{FF2B5EF4-FFF2-40B4-BE49-F238E27FC236}">
                <a16:creationId xmlns:a16="http://schemas.microsoft.com/office/drawing/2014/main" id="{7FCC86D7-1A3C-910F-9319-17E7C361C191}"/>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13703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153C-0F4E-942B-46F4-535C11A81CA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2D4BD88-86F8-FF4B-5DD4-1CC63CEB92D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E320BDF-0838-2ED4-052D-235E96DE2A8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0D8129C-A572-C4AF-9F61-A54A99A18447}"/>
              </a:ext>
            </a:extLst>
          </p:cNvPr>
          <p:cNvSpPr>
            <a:spLocks noGrp="1"/>
          </p:cNvSpPr>
          <p:nvPr>
            <p:ph type="sldNum" sz="quarter" idx="10"/>
          </p:nvPr>
        </p:nvSpPr>
        <p:spPr/>
        <p:txBody>
          <a:bodyPr/>
          <a:lstStyle/>
          <a:p>
            <a:fld id="{DC0AE9A6-EAF7-4EF2-A571-7742AC272896}" type="slidenum">
              <a:rPr lang="it-IT" smtClean="0">
                <a:solidFill>
                  <a:prstClr val="black"/>
                </a:solidFill>
              </a:rPr>
              <a:pPr/>
              <a:t>12</a:t>
            </a:fld>
            <a:endParaRPr lang="it-IT" dirty="0">
              <a:solidFill>
                <a:prstClr val="black"/>
              </a:solidFill>
            </a:endParaRPr>
          </a:p>
        </p:txBody>
      </p:sp>
      <p:sp>
        <p:nvSpPr>
          <p:cNvPr id="5" name="Segnaposto piè di pagina 4">
            <a:extLst>
              <a:ext uri="{FF2B5EF4-FFF2-40B4-BE49-F238E27FC236}">
                <a16:creationId xmlns:a16="http://schemas.microsoft.com/office/drawing/2014/main" id="{54B0990D-640F-EAC9-FF5F-EAEF759B1DFB}"/>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43104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467DE-BDC9-24E1-5E1E-C7847A1EE10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D178C16-8F12-B74D-2EB4-EEE6805E1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8045A48-A1A8-6BB2-33D0-FBC22756ACA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4A74E67-843E-2F2D-1192-23630CBC15EA}"/>
              </a:ext>
            </a:extLst>
          </p:cNvPr>
          <p:cNvSpPr>
            <a:spLocks noGrp="1"/>
          </p:cNvSpPr>
          <p:nvPr>
            <p:ph type="sldNum" sz="quarter" idx="10"/>
          </p:nvPr>
        </p:nvSpPr>
        <p:spPr/>
        <p:txBody>
          <a:bodyPr/>
          <a:lstStyle/>
          <a:p>
            <a:fld id="{DC0AE9A6-EAF7-4EF2-A571-7742AC272896}" type="slidenum">
              <a:rPr lang="it-IT" smtClean="0">
                <a:solidFill>
                  <a:prstClr val="black"/>
                </a:solidFill>
              </a:rPr>
              <a:pPr/>
              <a:t>13</a:t>
            </a:fld>
            <a:endParaRPr lang="it-IT" dirty="0">
              <a:solidFill>
                <a:prstClr val="black"/>
              </a:solidFill>
            </a:endParaRPr>
          </a:p>
        </p:txBody>
      </p:sp>
      <p:sp>
        <p:nvSpPr>
          <p:cNvPr id="5" name="Segnaposto piè di pagina 4">
            <a:extLst>
              <a:ext uri="{FF2B5EF4-FFF2-40B4-BE49-F238E27FC236}">
                <a16:creationId xmlns:a16="http://schemas.microsoft.com/office/drawing/2014/main" id="{0958A6F7-A13F-8925-08EA-C64F0D8E6620}"/>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216624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5F29B-E589-FC5D-1099-2E24E57BE03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A076CA9-A581-5B27-4C32-571740DE787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3213AE0-9BC7-34BD-3D2E-DF4D8EBA188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CA1A6952-E2B0-4C1E-D028-66EF49593B8E}"/>
              </a:ext>
            </a:extLst>
          </p:cNvPr>
          <p:cNvSpPr>
            <a:spLocks noGrp="1"/>
          </p:cNvSpPr>
          <p:nvPr>
            <p:ph type="sldNum" sz="quarter" idx="10"/>
          </p:nvPr>
        </p:nvSpPr>
        <p:spPr/>
        <p:txBody>
          <a:bodyPr/>
          <a:lstStyle/>
          <a:p>
            <a:fld id="{DC0AE9A6-EAF7-4EF2-A571-7742AC272896}" type="slidenum">
              <a:rPr lang="it-IT" smtClean="0">
                <a:solidFill>
                  <a:prstClr val="black"/>
                </a:solidFill>
              </a:rPr>
              <a:pPr/>
              <a:t>2</a:t>
            </a:fld>
            <a:endParaRPr lang="it-IT" dirty="0">
              <a:solidFill>
                <a:prstClr val="black"/>
              </a:solidFill>
            </a:endParaRPr>
          </a:p>
        </p:txBody>
      </p:sp>
      <p:sp>
        <p:nvSpPr>
          <p:cNvPr id="5" name="Segnaposto piè di pagina 4">
            <a:extLst>
              <a:ext uri="{FF2B5EF4-FFF2-40B4-BE49-F238E27FC236}">
                <a16:creationId xmlns:a16="http://schemas.microsoft.com/office/drawing/2014/main" id="{2DC8E517-5DDA-0B37-A512-2EBCED3B386F}"/>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73133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6BF37-207C-E922-0483-0533DF5AE22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0A578D2-9601-2F0D-8196-5D9CBDE30E5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B483F3C-3992-5C82-9855-BA3FA42F315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CABCBB20-9246-4565-41FA-A761BADFF92F}"/>
              </a:ext>
            </a:extLst>
          </p:cNvPr>
          <p:cNvSpPr>
            <a:spLocks noGrp="1"/>
          </p:cNvSpPr>
          <p:nvPr>
            <p:ph type="sldNum" sz="quarter" idx="10"/>
          </p:nvPr>
        </p:nvSpPr>
        <p:spPr/>
        <p:txBody>
          <a:bodyPr/>
          <a:lstStyle/>
          <a:p>
            <a:fld id="{DC0AE9A6-EAF7-4EF2-A571-7742AC272896}" type="slidenum">
              <a:rPr lang="it-IT" smtClean="0">
                <a:solidFill>
                  <a:prstClr val="black"/>
                </a:solidFill>
              </a:rPr>
              <a:pPr/>
              <a:t>3</a:t>
            </a:fld>
            <a:endParaRPr lang="it-IT" dirty="0">
              <a:solidFill>
                <a:prstClr val="black"/>
              </a:solidFill>
            </a:endParaRPr>
          </a:p>
        </p:txBody>
      </p:sp>
      <p:sp>
        <p:nvSpPr>
          <p:cNvPr id="5" name="Segnaposto piè di pagina 4">
            <a:extLst>
              <a:ext uri="{FF2B5EF4-FFF2-40B4-BE49-F238E27FC236}">
                <a16:creationId xmlns:a16="http://schemas.microsoft.com/office/drawing/2014/main" id="{E7660CFB-613E-6C33-9717-93A3982FC468}"/>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312383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8BAF8-0F8E-B787-B2BF-C80D9EC7BF8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5B328D6-DD9E-29B6-0457-E770EED5B06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CB1F209-B32E-56E1-0307-4731EE47609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C76AC19-9E1B-068E-C1E4-8030A6A0B694}"/>
              </a:ext>
            </a:extLst>
          </p:cNvPr>
          <p:cNvSpPr>
            <a:spLocks noGrp="1"/>
          </p:cNvSpPr>
          <p:nvPr>
            <p:ph type="sldNum" sz="quarter" idx="10"/>
          </p:nvPr>
        </p:nvSpPr>
        <p:spPr/>
        <p:txBody>
          <a:bodyPr/>
          <a:lstStyle/>
          <a:p>
            <a:fld id="{DC0AE9A6-EAF7-4EF2-A571-7742AC272896}" type="slidenum">
              <a:rPr lang="it-IT" smtClean="0">
                <a:solidFill>
                  <a:prstClr val="black"/>
                </a:solidFill>
              </a:rPr>
              <a:pPr/>
              <a:t>4</a:t>
            </a:fld>
            <a:endParaRPr lang="it-IT" dirty="0">
              <a:solidFill>
                <a:prstClr val="black"/>
              </a:solidFill>
            </a:endParaRPr>
          </a:p>
        </p:txBody>
      </p:sp>
      <p:sp>
        <p:nvSpPr>
          <p:cNvPr id="5" name="Segnaposto piè di pagina 4">
            <a:extLst>
              <a:ext uri="{FF2B5EF4-FFF2-40B4-BE49-F238E27FC236}">
                <a16:creationId xmlns:a16="http://schemas.microsoft.com/office/drawing/2014/main" id="{F5CEAC4E-5235-A41D-5760-5F18306728EC}"/>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311823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E0097-9140-CC38-DB8B-E462F84AA4D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C1971B1-190A-D22A-8C57-F819BD7A04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C94E1EF-AA32-4687-40B6-D93E8AD3AAB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5C09B4C-E74E-D0B5-4B3D-A6D839498AEA}"/>
              </a:ext>
            </a:extLst>
          </p:cNvPr>
          <p:cNvSpPr>
            <a:spLocks noGrp="1"/>
          </p:cNvSpPr>
          <p:nvPr>
            <p:ph type="sldNum" sz="quarter" idx="10"/>
          </p:nvPr>
        </p:nvSpPr>
        <p:spPr/>
        <p:txBody>
          <a:bodyPr/>
          <a:lstStyle/>
          <a:p>
            <a:fld id="{DC0AE9A6-EAF7-4EF2-A571-7742AC272896}" type="slidenum">
              <a:rPr lang="it-IT" smtClean="0">
                <a:solidFill>
                  <a:prstClr val="black"/>
                </a:solidFill>
              </a:rPr>
              <a:pPr/>
              <a:t>5</a:t>
            </a:fld>
            <a:endParaRPr lang="it-IT" dirty="0">
              <a:solidFill>
                <a:prstClr val="black"/>
              </a:solidFill>
            </a:endParaRPr>
          </a:p>
        </p:txBody>
      </p:sp>
      <p:sp>
        <p:nvSpPr>
          <p:cNvPr id="5" name="Segnaposto piè di pagina 4">
            <a:extLst>
              <a:ext uri="{FF2B5EF4-FFF2-40B4-BE49-F238E27FC236}">
                <a16:creationId xmlns:a16="http://schemas.microsoft.com/office/drawing/2014/main" id="{85CC2B1B-1ED3-F6FF-C68D-60CE93E5CF7F}"/>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2020286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AA3B5-DDC1-5F79-E264-2F8BF039376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0CD1660-585C-3802-8C6D-A4F4B799E97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CBAB478-EB9C-65C1-689D-D8F7AF76A7D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C535274-36E9-1648-E327-95A6368F8C6D}"/>
              </a:ext>
            </a:extLst>
          </p:cNvPr>
          <p:cNvSpPr>
            <a:spLocks noGrp="1"/>
          </p:cNvSpPr>
          <p:nvPr>
            <p:ph type="sldNum" sz="quarter" idx="10"/>
          </p:nvPr>
        </p:nvSpPr>
        <p:spPr/>
        <p:txBody>
          <a:bodyPr/>
          <a:lstStyle/>
          <a:p>
            <a:fld id="{DC0AE9A6-EAF7-4EF2-A571-7742AC272896}" type="slidenum">
              <a:rPr lang="it-IT" smtClean="0">
                <a:solidFill>
                  <a:prstClr val="black"/>
                </a:solidFill>
              </a:rPr>
              <a:pPr/>
              <a:t>6</a:t>
            </a:fld>
            <a:endParaRPr lang="it-IT" dirty="0">
              <a:solidFill>
                <a:prstClr val="black"/>
              </a:solidFill>
            </a:endParaRPr>
          </a:p>
        </p:txBody>
      </p:sp>
      <p:sp>
        <p:nvSpPr>
          <p:cNvPr id="5" name="Segnaposto piè di pagina 4">
            <a:extLst>
              <a:ext uri="{FF2B5EF4-FFF2-40B4-BE49-F238E27FC236}">
                <a16:creationId xmlns:a16="http://schemas.microsoft.com/office/drawing/2014/main" id="{66CF2A9A-4927-FCB5-669A-688A916B9CCF}"/>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166646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402CD-B6B4-29AF-09C6-C7482BC38ED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C04E6D3-87D0-CD8D-7F9E-804B27C4965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260A8B3-63F6-B694-B0DD-C0EE8F23E60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BAC8185-B0A5-DCE4-B9EC-FE249810D6CB}"/>
              </a:ext>
            </a:extLst>
          </p:cNvPr>
          <p:cNvSpPr>
            <a:spLocks noGrp="1"/>
          </p:cNvSpPr>
          <p:nvPr>
            <p:ph type="sldNum" sz="quarter" idx="10"/>
          </p:nvPr>
        </p:nvSpPr>
        <p:spPr/>
        <p:txBody>
          <a:bodyPr/>
          <a:lstStyle/>
          <a:p>
            <a:fld id="{DC0AE9A6-EAF7-4EF2-A571-7742AC272896}" type="slidenum">
              <a:rPr lang="it-IT" smtClean="0">
                <a:solidFill>
                  <a:prstClr val="black"/>
                </a:solidFill>
              </a:rPr>
              <a:pPr/>
              <a:t>7</a:t>
            </a:fld>
            <a:endParaRPr lang="it-IT" dirty="0">
              <a:solidFill>
                <a:prstClr val="black"/>
              </a:solidFill>
            </a:endParaRPr>
          </a:p>
        </p:txBody>
      </p:sp>
      <p:sp>
        <p:nvSpPr>
          <p:cNvPr id="5" name="Segnaposto piè di pagina 4">
            <a:extLst>
              <a:ext uri="{FF2B5EF4-FFF2-40B4-BE49-F238E27FC236}">
                <a16:creationId xmlns:a16="http://schemas.microsoft.com/office/drawing/2014/main" id="{E1427F7B-53FD-19D0-4898-988F29598C35}"/>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3053905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2F587-E752-B594-0514-47246508E11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EEF0071-51E7-186F-FB05-DE006109F57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C56A49D-4BF4-77AC-283B-4014ADB8C46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D5E6057-BA7D-D99A-DA5F-11517F4CF131}"/>
              </a:ext>
            </a:extLst>
          </p:cNvPr>
          <p:cNvSpPr>
            <a:spLocks noGrp="1"/>
          </p:cNvSpPr>
          <p:nvPr>
            <p:ph type="sldNum" sz="quarter" idx="10"/>
          </p:nvPr>
        </p:nvSpPr>
        <p:spPr/>
        <p:txBody>
          <a:bodyPr/>
          <a:lstStyle/>
          <a:p>
            <a:fld id="{DC0AE9A6-EAF7-4EF2-A571-7742AC272896}" type="slidenum">
              <a:rPr lang="it-IT" smtClean="0">
                <a:solidFill>
                  <a:prstClr val="black"/>
                </a:solidFill>
              </a:rPr>
              <a:pPr/>
              <a:t>8</a:t>
            </a:fld>
            <a:endParaRPr lang="it-IT" dirty="0">
              <a:solidFill>
                <a:prstClr val="black"/>
              </a:solidFill>
            </a:endParaRPr>
          </a:p>
        </p:txBody>
      </p:sp>
      <p:sp>
        <p:nvSpPr>
          <p:cNvPr id="5" name="Segnaposto piè di pagina 4">
            <a:extLst>
              <a:ext uri="{FF2B5EF4-FFF2-40B4-BE49-F238E27FC236}">
                <a16:creationId xmlns:a16="http://schemas.microsoft.com/office/drawing/2014/main" id="{A5FC322A-3661-C358-4DA3-41B1D07BD3BC}"/>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20335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E4668-E065-C4AC-6B36-3775792333B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A6FA27C-CB9B-3AF7-E36A-FD1B22FF91F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BBED90A-FD6E-C3C1-39E6-97E2AE84568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62D86CA-3E2E-362B-8859-77AEBFDDFA9B}"/>
              </a:ext>
            </a:extLst>
          </p:cNvPr>
          <p:cNvSpPr>
            <a:spLocks noGrp="1"/>
          </p:cNvSpPr>
          <p:nvPr>
            <p:ph type="sldNum" sz="quarter" idx="10"/>
          </p:nvPr>
        </p:nvSpPr>
        <p:spPr/>
        <p:txBody>
          <a:bodyPr/>
          <a:lstStyle/>
          <a:p>
            <a:fld id="{DC0AE9A6-EAF7-4EF2-A571-7742AC272896}" type="slidenum">
              <a:rPr lang="it-IT" smtClean="0">
                <a:solidFill>
                  <a:prstClr val="black"/>
                </a:solidFill>
              </a:rPr>
              <a:pPr/>
              <a:t>9</a:t>
            </a:fld>
            <a:endParaRPr lang="it-IT" dirty="0">
              <a:solidFill>
                <a:prstClr val="black"/>
              </a:solidFill>
            </a:endParaRPr>
          </a:p>
        </p:txBody>
      </p:sp>
      <p:sp>
        <p:nvSpPr>
          <p:cNvPr id="5" name="Segnaposto piè di pagina 4">
            <a:extLst>
              <a:ext uri="{FF2B5EF4-FFF2-40B4-BE49-F238E27FC236}">
                <a16:creationId xmlns:a16="http://schemas.microsoft.com/office/drawing/2014/main" id="{9405196D-DC05-D8F7-81DA-A300482A8C6C}"/>
              </a:ext>
            </a:extLst>
          </p:cNvPr>
          <p:cNvSpPr>
            <a:spLocks noGrp="1"/>
          </p:cNvSpPr>
          <p:nvPr>
            <p:ph type="ftr" sz="quarter" idx="11"/>
          </p:nvPr>
        </p:nvSpPr>
        <p:spPr/>
        <p:txBody>
          <a:bodyPr/>
          <a:lstStyle/>
          <a:p>
            <a:endParaRPr lang="it-IT" dirty="0">
              <a:solidFill>
                <a:prstClr val="black"/>
              </a:solidFill>
            </a:endParaRPr>
          </a:p>
        </p:txBody>
      </p:sp>
    </p:spTree>
    <p:extLst>
      <p:ext uri="{BB962C8B-B14F-4D97-AF65-F5344CB8AC3E}">
        <p14:creationId xmlns:p14="http://schemas.microsoft.com/office/powerpoint/2010/main" val="183125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cxnSp>
        <p:nvCxnSpPr>
          <p:cNvPr id="7" name="Connettore 1 6"/>
          <p:cNvCxnSpPr/>
          <p:nvPr userDrawn="1"/>
        </p:nvCxnSpPr>
        <p:spPr>
          <a:xfrm>
            <a:off x="250825" y="673153"/>
            <a:ext cx="864235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00" y="194266"/>
            <a:ext cx="1560004" cy="368161"/>
          </a:xfrm>
          <a:prstGeom prst="rect">
            <a:avLst/>
          </a:prstGeom>
        </p:spPr>
      </p:pic>
    </p:spTree>
    <p:extLst>
      <p:ext uri="{BB962C8B-B14F-4D97-AF65-F5344CB8AC3E}">
        <p14:creationId xmlns:p14="http://schemas.microsoft.com/office/powerpoint/2010/main" val="357002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17B5A25-D14C-4C13-87C0-EA6A8DEAEC35}" type="datetime1">
              <a:rPr lang="it-IT" smtClean="0"/>
              <a:t>13/03/2025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a:t>4.11.2020 - DC SCCPI - Settore Servizi Catastali</a:t>
            </a: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197627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5A6F8FEA-F054-4E6C-B274-BB64685C90F6}" type="datetime1">
              <a:rPr lang="it-IT" smtClean="0"/>
              <a:t>13/03/2025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a:t>4.11.2020 - DC SCCPI - Settore Servizi Catastali</a:t>
            </a: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4172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124074" y="194265"/>
            <a:ext cx="6769101" cy="368161"/>
          </a:xfrm>
        </p:spPr>
        <p:txBody>
          <a:bodyPr>
            <a:noAutofit/>
          </a:bodyPr>
          <a:lstStyle>
            <a:lvl1pPr algn="l">
              <a:defRPr sz="2000" b="1">
                <a:solidFill>
                  <a:schemeClr val="tx2">
                    <a:lumMod val="60000"/>
                    <a:lumOff val="40000"/>
                  </a:schemeClr>
                </a:solidFill>
                <a:latin typeface="+mj-lt"/>
                <a:cs typeface="Times New Roman" pitchFamily="18" charset="0"/>
              </a:defRPr>
            </a:lvl1pPr>
          </a:lstStyle>
          <a:p>
            <a:r>
              <a:rPr lang="it-IT" dirty="0"/>
              <a:t>Fare clic per modificare lo stile del titolo</a:t>
            </a:r>
          </a:p>
        </p:txBody>
      </p:sp>
      <p:sp>
        <p:nvSpPr>
          <p:cNvPr id="10" name="Segnaposto contenuto 2"/>
          <p:cNvSpPr>
            <a:spLocks noGrp="1"/>
          </p:cNvSpPr>
          <p:nvPr>
            <p:ph idx="1"/>
          </p:nvPr>
        </p:nvSpPr>
        <p:spPr>
          <a:xfrm>
            <a:off x="250825" y="991269"/>
            <a:ext cx="8642350" cy="5317456"/>
          </a:xfrm>
          <a:prstGeom prst="rect">
            <a:avLst/>
          </a:prstGeo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lang="it-IT" sz="1100" b="0" kern="1200" dirty="0">
                <a:solidFill>
                  <a:schemeClr val="tx1"/>
                </a:solidFill>
                <a:latin typeface="+mj-lt"/>
                <a:ea typeface="Verdana" panose="020B0604030504040204" pitchFamily="34" charset="0"/>
                <a:cs typeface="Verdana" panose="020B060403050404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cxnSp>
        <p:nvCxnSpPr>
          <p:cNvPr id="11" name="Connettore 1 10"/>
          <p:cNvCxnSpPr/>
          <p:nvPr userDrawn="1"/>
        </p:nvCxnSpPr>
        <p:spPr>
          <a:xfrm>
            <a:off x="250825" y="673153"/>
            <a:ext cx="864235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00" y="194266"/>
            <a:ext cx="1560004" cy="368161"/>
          </a:xfrm>
          <a:prstGeom prst="rect">
            <a:avLst/>
          </a:prstGeom>
        </p:spPr>
      </p:pic>
      <p:sp>
        <p:nvSpPr>
          <p:cNvPr id="12" name="Segnaposto data 3"/>
          <p:cNvSpPr>
            <a:spLocks noGrp="1"/>
          </p:cNvSpPr>
          <p:nvPr>
            <p:ph type="dt" sz="half" idx="10"/>
          </p:nvPr>
        </p:nvSpPr>
        <p:spPr>
          <a:xfrm>
            <a:off x="251520" y="6453335"/>
            <a:ext cx="1080000" cy="288777"/>
          </a:xfrm>
          <a:prstGeom prst="rect">
            <a:avLst/>
          </a:prstGeom>
        </p:spPr>
        <p:txBody>
          <a:bodyPr/>
          <a:lstStyle>
            <a:lvl1pPr>
              <a:defRPr sz="1100" b="0">
                <a:effectLst/>
              </a:defRPr>
            </a:lvl1pPr>
          </a:lstStyle>
          <a:p>
            <a:fld id="{CE3B9765-40AB-48AF-8271-DA003077C8D9}" type="datetime1">
              <a:rPr lang="it-IT" smtClean="0"/>
              <a:t>13/03/2025</a:t>
            </a:fld>
            <a:endParaRPr lang="it-IT" dirty="0"/>
          </a:p>
        </p:txBody>
      </p:sp>
      <p:sp>
        <p:nvSpPr>
          <p:cNvPr id="16" name="Segnaposto piè di pagina 4"/>
          <p:cNvSpPr>
            <a:spLocks noGrp="1"/>
          </p:cNvSpPr>
          <p:nvPr>
            <p:ph type="ftr" sz="quarter" idx="11"/>
          </p:nvPr>
        </p:nvSpPr>
        <p:spPr>
          <a:xfrm>
            <a:off x="4824496" y="6453335"/>
            <a:ext cx="3528000" cy="288777"/>
          </a:xfrm>
          <a:prstGeom prst="rect">
            <a:avLst/>
          </a:prstGeom>
        </p:spPr>
        <p:txBody>
          <a:bodyPr/>
          <a:lstStyle>
            <a:lvl1pPr algn="l">
              <a:defRPr sz="1100" b="0">
                <a:effectLst/>
              </a:defRPr>
            </a:lvl1pPr>
          </a:lstStyle>
          <a:p>
            <a:r>
              <a:rPr lang="it-IT"/>
              <a:t>4.11.2020 - DC SCCPI - Settore Servizi Catastali</a:t>
            </a:r>
            <a:endParaRPr lang="it-IT" dirty="0"/>
          </a:p>
        </p:txBody>
      </p:sp>
      <p:sp>
        <p:nvSpPr>
          <p:cNvPr id="17" name="Segnaposto numero diapositiva 5"/>
          <p:cNvSpPr>
            <a:spLocks noGrp="1"/>
          </p:cNvSpPr>
          <p:nvPr>
            <p:ph type="sldNum" sz="quarter" idx="12"/>
          </p:nvPr>
        </p:nvSpPr>
        <p:spPr>
          <a:xfrm>
            <a:off x="8460480" y="6453335"/>
            <a:ext cx="432000" cy="288777"/>
          </a:xfrm>
          <a:prstGeom prst="rect">
            <a:avLst/>
          </a:prstGeom>
        </p:spPr>
        <p:txBody>
          <a:bodyPr/>
          <a:lstStyle>
            <a:lvl1pPr algn="r">
              <a:defRPr sz="1100" b="0">
                <a:effectLst/>
              </a:defRPr>
            </a:lvl1pPr>
          </a:lstStyle>
          <a:p>
            <a:fld id="{A8CBF5B2-028F-4E29-A8FB-D914875C6F2F}" type="slidenum">
              <a:rPr lang="it-IT" smtClean="0"/>
              <a:pPr/>
              <a:t>‹N›</a:t>
            </a:fld>
            <a:endParaRPr lang="it-IT" dirty="0"/>
          </a:p>
        </p:txBody>
      </p:sp>
      <p:pic>
        <p:nvPicPr>
          <p:cNvPr id="18" name="Picture 2" descr="http://www.targatocn.it/fileadmin/archivio/targatocn/old/A/agenzia%20entrate%20ook.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355976" y="6414043"/>
            <a:ext cx="420796" cy="36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08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414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FC04996F-D091-43AD-BA2E-19791513E6DB}" type="datetime1">
              <a:rPr lang="it-IT" smtClean="0"/>
              <a:t>13/03/2025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a:t>4.11.2020 - DC SCCPI - Settore Servizi Catastali</a:t>
            </a: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371900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B5553D3A-26A2-4D73-B68D-5F25E420BCC0}" type="datetime1">
              <a:rPr lang="it-IT" smtClean="0"/>
              <a:t>13/03/2025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a:t>4.11.2020 - DC SCCPI - Settore Servizi Catastali</a:t>
            </a: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226754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69C0759A-4DC2-450C-90D6-BB47D4026427}" type="datetime1">
              <a:rPr lang="it-IT" smtClean="0"/>
              <a:t>13/03/2025</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r>
              <a:rPr lang="it-IT"/>
              <a:t>4.11.2020 - DC SCCPI - Settore Servizi Catastali</a:t>
            </a:r>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271616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AF30FB84-6EF3-4664-9173-A7E147E9B106}" type="datetime1">
              <a:rPr lang="it-IT" smtClean="0"/>
              <a:t>13/03/2025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r>
              <a:rPr lang="it-IT"/>
              <a:t>4.11.2020 - DC SCCPI - Settore Servizi Catastali</a:t>
            </a:r>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376583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153FE714-3DA9-4C40-ACD8-74FE040DF0A1}" type="datetime1">
              <a:rPr lang="it-IT" smtClean="0"/>
              <a:t>13/03/2025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r>
              <a:rPr lang="it-IT"/>
              <a:t>4.11.2020 - DC SCCPI - Settore Servizi Catastali</a:t>
            </a: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48302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91450EA7-A81B-484F-854C-9927FA522CAC}" type="datetime1">
              <a:rPr lang="it-IT" smtClean="0"/>
              <a:t>13/03/2025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a:t>4.11.2020 - DC SCCPI - Settore Servizi Catastali</a:t>
            </a: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188753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46EC6631-8582-4D7A-A5D5-B4030FD0F099}" type="datetime1">
              <a:rPr lang="it-IT" smtClean="0"/>
              <a:t>13/03/2025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a:t>4.11.2020 - DC SCCPI - Settore Servizi Catastali</a:t>
            </a: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15828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p:cNvSpPr>
            <a:spLocks noGrp="1"/>
          </p:cNvSpPr>
          <p:nvPr>
            <p:ph type="dt" sz="half" idx="2"/>
          </p:nvPr>
        </p:nvSpPr>
        <p:spPr>
          <a:xfrm>
            <a:off x="251520" y="6453335"/>
            <a:ext cx="1080000" cy="288777"/>
          </a:xfrm>
          <a:prstGeom prst="rect">
            <a:avLst/>
          </a:prstGeom>
        </p:spPr>
        <p:txBody>
          <a:bodyPr lIns="0" tIns="36000" rIns="0" bIns="36000"/>
          <a:lstStyle>
            <a:lvl1pPr>
              <a:defRPr sz="1200"/>
            </a:lvl1pPr>
          </a:lstStyle>
          <a:p>
            <a:fld id="{2C48F8A7-4FA4-4BFF-BBCA-627FC8E3394D}" type="datetime1">
              <a:rPr lang="it-IT" smtClean="0"/>
              <a:t>13/03/2025</a:t>
            </a:fld>
            <a:endParaRPr lang="it-IT" dirty="0"/>
          </a:p>
        </p:txBody>
      </p:sp>
      <p:sp>
        <p:nvSpPr>
          <p:cNvPr id="8" name="Segnaposto piè di pagina 4"/>
          <p:cNvSpPr>
            <a:spLocks noGrp="1"/>
          </p:cNvSpPr>
          <p:nvPr>
            <p:ph type="ftr" sz="quarter" idx="3"/>
          </p:nvPr>
        </p:nvSpPr>
        <p:spPr>
          <a:xfrm>
            <a:off x="4788024" y="6453335"/>
            <a:ext cx="3528000" cy="288777"/>
          </a:xfrm>
          <a:prstGeom prst="rect">
            <a:avLst/>
          </a:prstGeom>
        </p:spPr>
        <p:txBody>
          <a:bodyPr lIns="0" tIns="36000" rIns="0" bIns="36000"/>
          <a:lstStyle>
            <a:lvl1pPr algn="l">
              <a:defRPr sz="1200"/>
            </a:lvl1pPr>
          </a:lstStyle>
          <a:p>
            <a:r>
              <a:rPr lang="it-IT"/>
              <a:t>4.11.2020 - DC SCCPI - Settore Servizi Catastali</a:t>
            </a:r>
            <a:endParaRPr lang="it-IT" dirty="0"/>
          </a:p>
        </p:txBody>
      </p:sp>
      <p:sp>
        <p:nvSpPr>
          <p:cNvPr id="9" name="Segnaposto numero diapositiva 5"/>
          <p:cNvSpPr>
            <a:spLocks noGrp="1"/>
          </p:cNvSpPr>
          <p:nvPr>
            <p:ph type="sldNum" sz="quarter" idx="4"/>
          </p:nvPr>
        </p:nvSpPr>
        <p:spPr>
          <a:xfrm>
            <a:off x="8460480" y="6453335"/>
            <a:ext cx="432000" cy="288777"/>
          </a:xfrm>
          <a:prstGeom prst="rect">
            <a:avLst/>
          </a:prstGeom>
        </p:spPr>
        <p:txBody>
          <a:bodyPr lIns="0" tIns="36000" rIns="0" bIns="36000"/>
          <a:lstStyle>
            <a:lvl1pPr algn="r">
              <a:defRPr sz="1200"/>
            </a:lvl1pPr>
          </a:lstStyle>
          <a:p>
            <a:fld id="{A8CBF5B2-028F-4E29-A8FB-D914875C6F2F}" type="slidenum">
              <a:rPr lang="it-IT" smtClean="0"/>
              <a:pPr/>
              <a:t>‹N›</a:t>
            </a:fld>
            <a:endParaRPr lang="it-IT" dirty="0"/>
          </a:p>
        </p:txBody>
      </p:sp>
      <p:pic>
        <p:nvPicPr>
          <p:cNvPr id="10" name="Picture 2" descr="http://www.targatocn.it/fileadmin/archivio/targatocn/old/A/agenzia%20entrate%20ook.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4355976" y="6414043"/>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1" name="Line 9"/>
          <p:cNvSpPr>
            <a:spLocks noChangeShapeType="1"/>
          </p:cNvSpPr>
          <p:nvPr userDrawn="1"/>
        </p:nvSpPr>
        <p:spPr bwMode="auto">
          <a:xfrm>
            <a:off x="250826" y="6454670"/>
            <a:ext cx="4149002" cy="0"/>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sz="1200"/>
          </a:p>
        </p:txBody>
      </p:sp>
      <p:sp>
        <p:nvSpPr>
          <p:cNvPr id="12" name="Line 11"/>
          <p:cNvSpPr>
            <a:spLocks noChangeShapeType="1"/>
          </p:cNvSpPr>
          <p:nvPr userDrawn="1"/>
        </p:nvSpPr>
        <p:spPr bwMode="auto">
          <a:xfrm flipV="1">
            <a:off x="4776772" y="6742113"/>
            <a:ext cx="4116403" cy="7334"/>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sz="1200"/>
          </a:p>
        </p:txBody>
      </p:sp>
    </p:spTree>
    <p:extLst>
      <p:ext uri="{BB962C8B-B14F-4D97-AF65-F5344CB8AC3E}">
        <p14:creationId xmlns:p14="http://schemas.microsoft.com/office/powerpoint/2010/main" val="14537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1800" b="1"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jpe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6.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jpe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3411" y="4877"/>
            <a:ext cx="9107035" cy="6827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i="1" dirty="0"/>
              <a:t>Direzione Centrale Servizi Catastali, Cartografici </a:t>
            </a:r>
          </a:p>
          <a:p>
            <a:r>
              <a:rPr lang="it-IT" b="1" i="1" dirty="0"/>
              <a:t>e di Pubblicità Immobiliare </a:t>
            </a:r>
          </a:p>
        </p:txBody>
      </p:sp>
      <p:pic>
        <p:nvPicPr>
          <p:cNvPr id="9" name="Picture 13" descr="logo trasp"/>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563888" y="2132856"/>
            <a:ext cx="5519737"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250826" y="1700808"/>
            <a:ext cx="8642350" cy="4612098"/>
          </a:xfrm>
          <a:prstGeom prst="rect">
            <a:avLst/>
          </a:prstGeom>
        </p:spPr>
        <p:txBody>
          <a:bodyPr>
            <a:normAutofit/>
          </a:bodyPr>
          <a:lstStyle/>
          <a:p>
            <a:pPr marL="0" indent="0" algn="r">
              <a:lnSpc>
                <a:spcPts val="1900"/>
              </a:lnSpc>
              <a:buNone/>
            </a:pPr>
            <a:endParaRPr lang="it-IT" b="1" i="1" dirty="0">
              <a:solidFill>
                <a:schemeClr val="accent6">
                  <a:lumMod val="75000"/>
                </a:schemeClr>
              </a:solidFill>
              <a:cs typeface="Times New Roman" pitchFamily="18" charset="0"/>
            </a:endParaRPr>
          </a:p>
          <a:p>
            <a:pPr marL="0" lvl="1" algn="r">
              <a:lnSpc>
                <a:spcPts val="3200"/>
              </a:lnSpc>
              <a:spcBef>
                <a:spcPts val="0"/>
              </a:spcBef>
            </a:pPr>
            <a:endParaRPr lang="it-IT" sz="2400" b="1" i="1" dirty="0">
              <a:solidFill>
                <a:schemeClr val="accent6">
                  <a:lumMod val="75000"/>
                </a:schemeClr>
              </a:solidFill>
              <a:cs typeface="Times New Roman" pitchFamily="18" charset="0"/>
            </a:endParaRPr>
          </a:p>
          <a:p>
            <a:pPr marL="0" lvl="1" algn="r">
              <a:lnSpc>
                <a:spcPts val="3200"/>
              </a:lnSpc>
              <a:spcBef>
                <a:spcPts val="0"/>
              </a:spcBef>
            </a:pPr>
            <a:r>
              <a:rPr lang="it-IT" sz="2600" b="1" i="1" dirty="0">
                <a:solidFill>
                  <a:schemeClr val="tx2"/>
                </a:solidFill>
                <a:cs typeface="Times New Roman" pitchFamily="18" charset="0"/>
              </a:rPr>
              <a:t>Incontro con i rappresentanti dei </a:t>
            </a:r>
          </a:p>
          <a:p>
            <a:pPr marL="0" lvl="1" algn="r">
              <a:lnSpc>
                <a:spcPts val="3200"/>
              </a:lnSpc>
              <a:spcBef>
                <a:spcPts val="0"/>
              </a:spcBef>
            </a:pPr>
            <a:r>
              <a:rPr lang="it-IT" sz="2600" b="1" i="1" dirty="0">
                <a:solidFill>
                  <a:schemeClr val="tx2"/>
                </a:solidFill>
                <a:cs typeface="Times New Roman" pitchFamily="18" charset="0"/>
              </a:rPr>
              <a:t>collegi e consigli nazionali</a:t>
            </a:r>
          </a:p>
          <a:p>
            <a:pPr marL="0" lvl="1" algn="r">
              <a:lnSpc>
                <a:spcPts val="3200"/>
              </a:lnSpc>
              <a:spcBef>
                <a:spcPts val="0"/>
              </a:spcBef>
            </a:pPr>
            <a:endParaRPr lang="it-IT" sz="3000" b="1" i="1" dirty="0">
              <a:solidFill>
                <a:schemeClr val="tx2"/>
              </a:solidFill>
              <a:cs typeface="Times New Roman" pitchFamily="18" charset="0"/>
            </a:endParaRPr>
          </a:p>
          <a:p>
            <a:pPr marL="0" lvl="1" algn="r">
              <a:lnSpc>
                <a:spcPts val="3200"/>
              </a:lnSpc>
              <a:spcBef>
                <a:spcPts val="0"/>
              </a:spcBef>
            </a:pPr>
            <a:r>
              <a:rPr lang="it-IT" sz="2200" b="1" i="1" dirty="0">
                <a:solidFill>
                  <a:srgbClr val="C00000"/>
                </a:solidFill>
                <a:cs typeface="Times New Roman" pitchFamily="18" charset="0"/>
              </a:rPr>
              <a:t>Provvedimento prot. n. 38133/2025 </a:t>
            </a:r>
          </a:p>
          <a:p>
            <a:pPr marL="0" lvl="1" algn="r">
              <a:lnSpc>
                <a:spcPts val="3200"/>
              </a:lnSpc>
              <a:spcBef>
                <a:spcPts val="0"/>
              </a:spcBef>
            </a:pPr>
            <a:r>
              <a:rPr lang="it-IT" sz="2200" b="1" i="1" dirty="0">
                <a:solidFill>
                  <a:srgbClr val="C00000"/>
                </a:solidFill>
                <a:cs typeface="Times New Roman" pitchFamily="18" charset="0"/>
              </a:rPr>
              <a:t>Comunicazioni di compliance ex art. 1 comma 86 </a:t>
            </a:r>
          </a:p>
          <a:p>
            <a:pPr marL="0" lvl="1" algn="r">
              <a:lnSpc>
                <a:spcPts val="3200"/>
              </a:lnSpc>
              <a:spcBef>
                <a:spcPts val="0"/>
              </a:spcBef>
            </a:pPr>
            <a:r>
              <a:rPr lang="it-IT" sz="2200" b="1" i="1" dirty="0">
                <a:solidFill>
                  <a:srgbClr val="C00000"/>
                </a:solidFill>
                <a:cs typeface="Times New Roman" pitchFamily="18" charset="0"/>
              </a:rPr>
              <a:t>Legge di Bilancio 2024 (controllo interventi edilizi agevolati)</a:t>
            </a:r>
          </a:p>
          <a:p>
            <a:pPr marL="0" indent="0" algn="r">
              <a:buNone/>
            </a:pPr>
            <a:endParaRPr lang="it-IT" sz="1800" i="1" dirty="0">
              <a:cs typeface="Times New Roman" pitchFamily="18" charset="0"/>
            </a:endParaRPr>
          </a:p>
          <a:p>
            <a:pPr marL="0" indent="0" algn="r">
              <a:buNone/>
            </a:pPr>
            <a:endParaRPr lang="it-IT" sz="1800" i="1" dirty="0">
              <a:cs typeface="Times New Roman" pitchFamily="18" charset="0"/>
            </a:endParaRPr>
          </a:p>
          <a:p>
            <a:pPr marL="0" indent="0" algn="r">
              <a:buNone/>
            </a:pPr>
            <a:endParaRPr lang="it-IT" sz="1800" i="1" dirty="0">
              <a:cs typeface="Times New Roman" pitchFamily="18" charset="0"/>
            </a:endParaRPr>
          </a:p>
          <a:p>
            <a:pPr algn="just"/>
            <a:r>
              <a:rPr lang="it-IT" sz="1600" i="1" dirty="0">
                <a:solidFill>
                  <a:schemeClr val="tx2"/>
                </a:solidFill>
                <a:cs typeface="Times New Roman" pitchFamily="18" charset="0"/>
              </a:rPr>
              <a:t>Roma, 13/03/2025 						</a:t>
            </a:r>
            <a:endParaRPr lang="it-IT" sz="1600" b="1" i="1" dirty="0">
              <a:solidFill>
                <a:schemeClr val="tx2"/>
              </a:solidFill>
              <a:cs typeface="Times New Roman" pitchFamily="18" charset="0"/>
            </a:endParaRPr>
          </a:p>
          <a:p>
            <a:pPr marL="0" indent="0" algn="r">
              <a:buNone/>
            </a:pPr>
            <a:endParaRPr lang="it-IT" sz="1800" i="1" dirty="0">
              <a:cs typeface="Times New Roman" pitchFamily="18" charset="0"/>
            </a:endParaRPr>
          </a:p>
          <a:p>
            <a:pPr marL="0" indent="0" algn="r">
              <a:buNone/>
            </a:pPr>
            <a:endParaRPr lang="it-IT" sz="1800" i="1" dirty="0">
              <a:cs typeface="Times New Roman" pitchFamily="18" charset="0"/>
            </a:endParaRPr>
          </a:p>
          <a:p>
            <a:pPr marL="0" indent="0" algn="r">
              <a:buNone/>
            </a:pPr>
            <a:endParaRPr lang="it-IT" sz="1800" i="1" dirty="0">
              <a:cs typeface="Times New Roman" pitchFamily="18" charset="0"/>
            </a:endParaRPr>
          </a:p>
        </p:txBody>
      </p:sp>
      <p:pic>
        <p:nvPicPr>
          <p:cNvPr id="13" name="Immagine 5" descr="definitiv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582" y="336320"/>
            <a:ext cx="2299017" cy="54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 di testo 2"/>
          <p:cNvSpPr txBox="1">
            <a:spLocks noChangeArrowheads="1"/>
          </p:cNvSpPr>
          <p:nvPr/>
        </p:nvSpPr>
        <p:spPr bwMode="auto">
          <a:xfrm>
            <a:off x="130324" y="980728"/>
            <a:ext cx="3145532" cy="566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it-IT" sz="1000" b="1" i="1" dirty="0">
                <a:solidFill>
                  <a:srgbClr val="000080"/>
                </a:solidFill>
                <a:effectLst/>
                <a:latin typeface="Century Gothic" panose="020B0502020202020204" pitchFamily="34" charset="0"/>
                <a:ea typeface="Times New Roman"/>
                <a:cs typeface="Times New Roman"/>
              </a:rPr>
              <a:t>Direzione Centrale Servizi Catastali, Cartografici </a:t>
            </a:r>
            <a:endParaRPr lang="it-IT" sz="1000" b="1" i="1" dirty="0">
              <a:effectLst/>
              <a:latin typeface="Century Gothic" panose="020B0502020202020204" pitchFamily="34" charset="0"/>
              <a:ea typeface="Times New Roman"/>
              <a:cs typeface="Times New Roman"/>
            </a:endParaRPr>
          </a:p>
          <a:p>
            <a:pPr algn="ctr">
              <a:spcAft>
                <a:spcPts val="0"/>
              </a:spcAft>
            </a:pPr>
            <a:r>
              <a:rPr lang="it-IT" sz="1000" b="1" i="1" dirty="0">
                <a:solidFill>
                  <a:srgbClr val="000080"/>
                </a:solidFill>
                <a:effectLst/>
                <a:latin typeface="Century Gothic" panose="020B0502020202020204" pitchFamily="34" charset="0"/>
                <a:ea typeface="Times New Roman"/>
                <a:cs typeface="Times New Roman"/>
              </a:rPr>
              <a:t>e di Pubblicità Immobiliare</a:t>
            </a:r>
          </a:p>
          <a:p>
            <a:pPr algn="ctr">
              <a:spcAft>
                <a:spcPts val="0"/>
              </a:spcAft>
            </a:pPr>
            <a:endParaRPr lang="it-IT" sz="1000" b="1" i="1" dirty="0">
              <a:solidFill>
                <a:srgbClr val="000080"/>
              </a:solidFill>
              <a:effectLst/>
              <a:latin typeface="Century Gothic" panose="020B0502020202020204" pitchFamily="34" charset="0"/>
              <a:ea typeface="Times New Roman"/>
              <a:cs typeface="Times New Roman"/>
            </a:endParaRPr>
          </a:p>
        </p:txBody>
      </p:sp>
    </p:spTree>
    <p:extLst>
      <p:ext uri="{BB962C8B-B14F-4D97-AF65-F5344CB8AC3E}">
        <p14:creationId xmlns:p14="http://schemas.microsoft.com/office/powerpoint/2010/main" val="314995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C5D0-8DBC-B525-C08B-82AA9F4350E9}"/>
            </a:ext>
          </a:extLst>
        </p:cNvPr>
        <p:cNvGrpSpPr/>
        <p:nvPr/>
      </p:nvGrpSpPr>
      <p:grpSpPr>
        <a:xfrm>
          <a:off x="0" y="0"/>
          <a:ext cx="0" cy="0"/>
          <a:chOff x="0" y="0"/>
          <a:chExt cx="0" cy="0"/>
        </a:xfrm>
      </p:grpSpPr>
      <p:sp>
        <p:nvSpPr>
          <p:cNvPr id="11" name="AutoShape 2" descr="Risultati immagini per database">
            <a:extLst>
              <a:ext uri="{FF2B5EF4-FFF2-40B4-BE49-F238E27FC236}">
                <a16:creationId xmlns:a16="http://schemas.microsoft.com/office/drawing/2014/main" id="{5DB39ECB-25DE-D0A3-E5CB-7DFC4DE9263E}"/>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3EC598CC-D1D6-4041-58BD-357BE0A808D1}"/>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AED58404-AEF0-12F6-AB10-C7C739CC3182}"/>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10</a:t>
            </a:fld>
            <a:endParaRPr lang="it-IT" sz="1100" dirty="0"/>
          </a:p>
        </p:txBody>
      </p:sp>
      <p:sp>
        <p:nvSpPr>
          <p:cNvPr id="3" name="CasellaDiTesto 2">
            <a:extLst>
              <a:ext uri="{FF2B5EF4-FFF2-40B4-BE49-F238E27FC236}">
                <a16:creationId xmlns:a16="http://schemas.microsoft.com/office/drawing/2014/main" id="{0538D462-C8DE-EFDF-1FC1-28C39826DCA2}"/>
              </a:ext>
            </a:extLst>
          </p:cNvPr>
          <p:cNvSpPr txBox="1"/>
          <p:nvPr/>
        </p:nvSpPr>
        <p:spPr>
          <a:xfrm>
            <a:off x="2987824" y="160337"/>
            <a:ext cx="4320480"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Quando si deve presentare la dichiarazione</a:t>
            </a:r>
            <a:endParaRPr lang="it-IT" i="1" dirty="0"/>
          </a:p>
        </p:txBody>
      </p:sp>
      <p:pic>
        <p:nvPicPr>
          <p:cNvPr id="4" name="Immagine 3">
            <a:extLst>
              <a:ext uri="{FF2B5EF4-FFF2-40B4-BE49-F238E27FC236}">
                <a16:creationId xmlns:a16="http://schemas.microsoft.com/office/drawing/2014/main" id="{F1E7D095-3A5D-42A2-571A-16F94CFA1A6B}"/>
              </a:ext>
            </a:extLst>
          </p:cNvPr>
          <p:cNvPicPr>
            <a:picLocks noChangeAspect="1"/>
          </p:cNvPicPr>
          <p:nvPr/>
        </p:nvPicPr>
        <p:blipFill>
          <a:blip r:embed="rId3"/>
          <a:stretch>
            <a:fillRect/>
          </a:stretch>
        </p:blipFill>
        <p:spPr>
          <a:xfrm>
            <a:off x="215900" y="980728"/>
            <a:ext cx="4861282" cy="2592288"/>
          </a:xfrm>
          <a:prstGeom prst="rect">
            <a:avLst/>
          </a:prstGeom>
        </p:spPr>
      </p:pic>
      <p:pic>
        <p:nvPicPr>
          <p:cNvPr id="9" name="Immagine 8">
            <a:extLst>
              <a:ext uri="{FF2B5EF4-FFF2-40B4-BE49-F238E27FC236}">
                <a16:creationId xmlns:a16="http://schemas.microsoft.com/office/drawing/2014/main" id="{03623CC4-7A2A-3783-1CB2-AE2B7ADB45FC}"/>
              </a:ext>
            </a:extLst>
          </p:cNvPr>
          <p:cNvPicPr>
            <a:picLocks noChangeAspect="1"/>
          </p:cNvPicPr>
          <p:nvPr/>
        </p:nvPicPr>
        <p:blipFill>
          <a:blip r:embed="rId4"/>
          <a:stretch>
            <a:fillRect/>
          </a:stretch>
        </p:blipFill>
        <p:spPr>
          <a:xfrm>
            <a:off x="5220072" y="764704"/>
            <a:ext cx="3467384" cy="2277695"/>
          </a:xfrm>
          <a:prstGeom prst="rect">
            <a:avLst/>
          </a:prstGeom>
        </p:spPr>
      </p:pic>
      <p:pic>
        <p:nvPicPr>
          <p:cNvPr id="13" name="Immagine 12">
            <a:extLst>
              <a:ext uri="{FF2B5EF4-FFF2-40B4-BE49-F238E27FC236}">
                <a16:creationId xmlns:a16="http://schemas.microsoft.com/office/drawing/2014/main" id="{49B843D1-544E-F589-F7A9-FF0F6C8CC38B}"/>
              </a:ext>
            </a:extLst>
          </p:cNvPr>
          <p:cNvPicPr>
            <a:picLocks noChangeAspect="1"/>
          </p:cNvPicPr>
          <p:nvPr/>
        </p:nvPicPr>
        <p:blipFill>
          <a:blip r:embed="rId5"/>
          <a:stretch>
            <a:fillRect/>
          </a:stretch>
        </p:blipFill>
        <p:spPr>
          <a:xfrm>
            <a:off x="5662698" y="2957194"/>
            <a:ext cx="3117068" cy="3352126"/>
          </a:xfrm>
          <a:prstGeom prst="rect">
            <a:avLst/>
          </a:prstGeom>
        </p:spPr>
      </p:pic>
      <p:grpSp>
        <p:nvGrpSpPr>
          <p:cNvPr id="15" name="Gruppo 14">
            <a:extLst>
              <a:ext uri="{FF2B5EF4-FFF2-40B4-BE49-F238E27FC236}">
                <a16:creationId xmlns:a16="http://schemas.microsoft.com/office/drawing/2014/main" id="{75A7C06B-3034-D471-5299-1B12D2581B30}"/>
              </a:ext>
            </a:extLst>
          </p:cNvPr>
          <p:cNvGrpSpPr/>
          <p:nvPr/>
        </p:nvGrpSpPr>
        <p:grpSpPr>
          <a:xfrm>
            <a:off x="1814972" y="3717032"/>
            <a:ext cx="3117068" cy="2592288"/>
            <a:chOff x="1043608" y="3088066"/>
            <a:chExt cx="3643958" cy="3293262"/>
          </a:xfrm>
        </p:grpSpPr>
        <p:pic>
          <p:nvPicPr>
            <p:cNvPr id="5" name="Immagine 4">
              <a:extLst>
                <a:ext uri="{FF2B5EF4-FFF2-40B4-BE49-F238E27FC236}">
                  <a16:creationId xmlns:a16="http://schemas.microsoft.com/office/drawing/2014/main" id="{EFDFE891-D35E-6616-918A-C456C3C4C26B}"/>
                </a:ext>
              </a:extLst>
            </p:cNvPr>
            <p:cNvPicPr>
              <a:picLocks noChangeAspect="1"/>
            </p:cNvPicPr>
            <p:nvPr/>
          </p:nvPicPr>
          <p:blipFill>
            <a:blip r:embed="rId6"/>
            <a:stretch>
              <a:fillRect/>
            </a:stretch>
          </p:blipFill>
          <p:spPr>
            <a:xfrm>
              <a:off x="1043608" y="3088066"/>
              <a:ext cx="3592824" cy="1264987"/>
            </a:xfrm>
            <a:prstGeom prst="rect">
              <a:avLst/>
            </a:prstGeom>
          </p:spPr>
        </p:pic>
        <p:pic>
          <p:nvPicPr>
            <p:cNvPr id="14" name="Immagine 13">
              <a:extLst>
                <a:ext uri="{FF2B5EF4-FFF2-40B4-BE49-F238E27FC236}">
                  <a16:creationId xmlns:a16="http://schemas.microsoft.com/office/drawing/2014/main" id="{E66E24E2-FC97-D964-8EE3-27DC04D23CAD}"/>
                </a:ext>
              </a:extLst>
            </p:cNvPr>
            <p:cNvPicPr>
              <a:picLocks noChangeAspect="1"/>
            </p:cNvPicPr>
            <p:nvPr/>
          </p:nvPicPr>
          <p:blipFill>
            <a:blip r:embed="rId7"/>
            <a:stretch>
              <a:fillRect/>
            </a:stretch>
          </p:blipFill>
          <p:spPr>
            <a:xfrm>
              <a:off x="1043608" y="4247415"/>
              <a:ext cx="3643958" cy="2133913"/>
            </a:xfrm>
            <a:prstGeom prst="rect">
              <a:avLst/>
            </a:prstGeom>
          </p:spPr>
        </p:pic>
      </p:grpSp>
    </p:spTree>
    <p:extLst>
      <p:ext uri="{BB962C8B-B14F-4D97-AF65-F5344CB8AC3E}">
        <p14:creationId xmlns:p14="http://schemas.microsoft.com/office/powerpoint/2010/main" val="196468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5DEF2-331F-B6AE-981A-3B4C046C93A5}"/>
            </a:ext>
          </a:extLst>
        </p:cNvPr>
        <p:cNvGrpSpPr/>
        <p:nvPr/>
      </p:nvGrpSpPr>
      <p:grpSpPr>
        <a:xfrm>
          <a:off x="0" y="0"/>
          <a:ext cx="0" cy="0"/>
          <a:chOff x="0" y="0"/>
          <a:chExt cx="0" cy="0"/>
        </a:xfrm>
      </p:grpSpPr>
      <p:sp>
        <p:nvSpPr>
          <p:cNvPr id="11" name="AutoShape 2" descr="Risultati immagini per database">
            <a:extLst>
              <a:ext uri="{FF2B5EF4-FFF2-40B4-BE49-F238E27FC236}">
                <a16:creationId xmlns:a16="http://schemas.microsoft.com/office/drawing/2014/main" id="{3B838951-6678-EF32-D203-B0C291057FAD}"/>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944C3781-3165-821C-99F6-FEEE600E0E8C}"/>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28C08721-D9E2-3CE2-77BF-4ADBDF21BB20}"/>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11</a:t>
            </a:fld>
            <a:endParaRPr lang="it-IT" sz="1100" dirty="0"/>
          </a:p>
        </p:txBody>
      </p:sp>
      <p:sp>
        <p:nvSpPr>
          <p:cNvPr id="3" name="CasellaDiTesto 2">
            <a:extLst>
              <a:ext uri="{FF2B5EF4-FFF2-40B4-BE49-F238E27FC236}">
                <a16:creationId xmlns:a16="http://schemas.microsoft.com/office/drawing/2014/main" id="{5898FE52-A1A1-9833-6975-1A59CBD27329}"/>
              </a:ext>
            </a:extLst>
          </p:cNvPr>
          <p:cNvSpPr txBox="1"/>
          <p:nvPr/>
        </p:nvSpPr>
        <p:spPr>
          <a:xfrm>
            <a:off x="2987824" y="160337"/>
            <a:ext cx="4320480"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FAQ</a:t>
            </a:r>
            <a:endParaRPr lang="it-IT" i="1" dirty="0"/>
          </a:p>
        </p:txBody>
      </p:sp>
      <p:sp>
        <p:nvSpPr>
          <p:cNvPr id="2" name="CasellaDiTesto 1">
            <a:extLst>
              <a:ext uri="{FF2B5EF4-FFF2-40B4-BE49-F238E27FC236}">
                <a16:creationId xmlns:a16="http://schemas.microsoft.com/office/drawing/2014/main" id="{1A5EA65F-FA49-21F3-402F-21161824C4A2}"/>
              </a:ext>
            </a:extLst>
          </p:cNvPr>
          <p:cNvSpPr txBox="1"/>
          <p:nvPr/>
        </p:nvSpPr>
        <p:spPr>
          <a:xfrm>
            <a:off x="520700" y="764704"/>
            <a:ext cx="8083748" cy="1138773"/>
          </a:xfrm>
          <a:prstGeom prst="rect">
            <a:avLst/>
          </a:prstGeom>
          <a:noFill/>
        </p:spPr>
        <p:txBody>
          <a:bodyPr wrap="square" rtlCol="0">
            <a:spAutoFit/>
          </a:bodyPr>
          <a:lstStyle/>
          <a:p>
            <a:pPr algn="just"/>
            <a:r>
              <a:rPr lang="it-IT" sz="1700" dirty="0">
                <a:solidFill>
                  <a:srgbClr val="FF0000"/>
                </a:solidFill>
              </a:rPr>
              <a:t>D. Come funziona il servizio </a:t>
            </a:r>
            <a:r>
              <a:rPr lang="it-IT" sz="1700" i="1" dirty="0">
                <a:solidFill>
                  <a:srgbClr val="FF0000"/>
                </a:solidFill>
                <a:effectLst>
                  <a:outerShdw blurRad="38100" dist="38100" dir="2700000" algn="tl">
                    <a:srgbClr val="000000">
                      <a:alpha val="43137"/>
                    </a:srgbClr>
                  </a:outerShdw>
                </a:effectLst>
              </a:rPr>
              <a:t>Consegna documenti e Istanze</a:t>
            </a:r>
            <a:r>
              <a:rPr lang="it-IT" sz="1700" dirty="0">
                <a:solidFill>
                  <a:srgbClr val="FF0000"/>
                </a:solidFill>
              </a:rPr>
              <a:t>?</a:t>
            </a:r>
          </a:p>
          <a:p>
            <a:pPr algn="just"/>
            <a:r>
              <a:rPr lang="it-IT" sz="1700" dirty="0">
                <a:solidFill>
                  <a:schemeClr val="accent3">
                    <a:lumMod val="75000"/>
                  </a:schemeClr>
                </a:solidFill>
              </a:rPr>
              <a:t>R. Al servizio si accede dall’Area Riservata del sito internet dell’Agenzia. Al servizio si accede con le credenziali SPID, CIE, CNS o Entratel/Fisconline, ed è possibile operare per se stessi ovvero presentando la delega rilasciata dal delegante.</a:t>
            </a:r>
          </a:p>
        </p:txBody>
      </p:sp>
      <p:sp>
        <p:nvSpPr>
          <p:cNvPr id="4" name="CasellaDiTesto 3">
            <a:extLst>
              <a:ext uri="{FF2B5EF4-FFF2-40B4-BE49-F238E27FC236}">
                <a16:creationId xmlns:a16="http://schemas.microsoft.com/office/drawing/2014/main" id="{BC407421-C8D2-5148-F17E-70F8FB254A6A}"/>
              </a:ext>
            </a:extLst>
          </p:cNvPr>
          <p:cNvSpPr txBox="1"/>
          <p:nvPr/>
        </p:nvSpPr>
        <p:spPr>
          <a:xfrm>
            <a:off x="520700" y="1951672"/>
            <a:ext cx="8083748" cy="1400383"/>
          </a:xfrm>
          <a:prstGeom prst="rect">
            <a:avLst/>
          </a:prstGeom>
          <a:noFill/>
        </p:spPr>
        <p:txBody>
          <a:bodyPr wrap="square" rtlCol="0">
            <a:spAutoFit/>
          </a:bodyPr>
          <a:lstStyle/>
          <a:p>
            <a:pPr algn="just"/>
            <a:r>
              <a:rPr lang="it-IT" sz="1700" dirty="0">
                <a:solidFill>
                  <a:srgbClr val="FF0000"/>
                </a:solidFill>
              </a:rPr>
              <a:t>D. Come giustificare la «presunta anomalia»?</a:t>
            </a:r>
          </a:p>
          <a:p>
            <a:pPr algn="just"/>
            <a:r>
              <a:rPr lang="it-IT" sz="1700" dirty="0">
                <a:solidFill>
                  <a:schemeClr val="accent3">
                    <a:lumMod val="75000"/>
                  </a:schemeClr>
                </a:solidFill>
              </a:rPr>
              <a:t>R. Le verifiche riguardano l’assenza della dichiarazione per immobili sui quali sono stati eseguiti interventi edilizi agevolati. Per dimostrare che la variazione non è necessaria, occorre motivare tale circostanza, anche attraverso allegazione di documentazione a supporto.</a:t>
            </a:r>
          </a:p>
        </p:txBody>
      </p:sp>
      <p:sp>
        <p:nvSpPr>
          <p:cNvPr id="5" name="CasellaDiTesto 4">
            <a:extLst>
              <a:ext uri="{FF2B5EF4-FFF2-40B4-BE49-F238E27FC236}">
                <a16:creationId xmlns:a16="http://schemas.microsoft.com/office/drawing/2014/main" id="{6FDDB791-BEB1-AAED-086F-0D1934C95C99}"/>
              </a:ext>
            </a:extLst>
          </p:cNvPr>
          <p:cNvSpPr txBox="1"/>
          <p:nvPr/>
        </p:nvSpPr>
        <p:spPr>
          <a:xfrm>
            <a:off x="504914" y="3429000"/>
            <a:ext cx="8083748" cy="1400383"/>
          </a:xfrm>
          <a:prstGeom prst="rect">
            <a:avLst/>
          </a:prstGeom>
          <a:noFill/>
        </p:spPr>
        <p:txBody>
          <a:bodyPr wrap="square" rtlCol="0">
            <a:spAutoFit/>
          </a:bodyPr>
          <a:lstStyle/>
          <a:p>
            <a:pPr algn="just"/>
            <a:r>
              <a:rPr lang="it-IT" sz="1700" dirty="0">
                <a:solidFill>
                  <a:srgbClr val="FF0000"/>
                </a:solidFill>
              </a:rPr>
              <a:t>D. Come dichiarare gli interventi che riguardano singole unità immobiliari eseguiti su parti comuni (ad esempio, un impianto fotovoltaico a servizio esclusivo di una sola unità immobiliare)?</a:t>
            </a:r>
          </a:p>
          <a:p>
            <a:pPr algn="just"/>
            <a:r>
              <a:rPr lang="it-IT" sz="1700" dirty="0">
                <a:solidFill>
                  <a:schemeClr val="accent3">
                    <a:lumMod val="75000"/>
                  </a:schemeClr>
                </a:solidFill>
              </a:rPr>
              <a:t>R. Possono essere utilizzate le causali di dichiarazione indicate nel Vademecum Docfa (a titolo esemplificativo, le causali </a:t>
            </a:r>
            <a:r>
              <a:rPr lang="it-IT" sz="1700" i="1" dirty="0">
                <a:solidFill>
                  <a:schemeClr val="accent3">
                    <a:lumMod val="75000"/>
                  </a:schemeClr>
                </a:solidFill>
              </a:rPr>
              <a:t>Ristrutturazione </a:t>
            </a:r>
            <a:r>
              <a:rPr lang="it-IT" sz="1700" dirty="0">
                <a:solidFill>
                  <a:schemeClr val="accent3">
                    <a:lumMod val="75000"/>
                  </a:schemeClr>
                </a:solidFill>
              </a:rPr>
              <a:t>o</a:t>
            </a:r>
            <a:r>
              <a:rPr lang="it-IT" sz="1700" i="1" dirty="0">
                <a:solidFill>
                  <a:schemeClr val="accent3">
                    <a:lumMod val="75000"/>
                  </a:schemeClr>
                </a:solidFill>
              </a:rPr>
              <a:t> Ampliamento</a:t>
            </a:r>
            <a:r>
              <a:rPr lang="it-IT" sz="1700" dirty="0">
                <a:solidFill>
                  <a:schemeClr val="accent3">
                    <a:lumMod val="75000"/>
                  </a:schemeClr>
                </a:solidFill>
              </a:rPr>
              <a:t>).</a:t>
            </a:r>
          </a:p>
        </p:txBody>
      </p:sp>
      <p:sp>
        <p:nvSpPr>
          <p:cNvPr id="6" name="CasellaDiTesto 5">
            <a:extLst>
              <a:ext uri="{FF2B5EF4-FFF2-40B4-BE49-F238E27FC236}">
                <a16:creationId xmlns:a16="http://schemas.microsoft.com/office/drawing/2014/main" id="{3B840071-B152-40BA-B408-090FF3A10E55}"/>
              </a:ext>
            </a:extLst>
          </p:cNvPr>
          <p:cNvSpPr txBox="1"/>
          <p:nvPr/>
        </p:nvSpPr>
        <p:spPr>
          <a:xfrm>
            <a:off x="530126" y="4976007"/>
            <a:ext cx="8083748" cy="1400383"/>
          </a:xfrm>
          <a:prstGeom prst="rect">
            <a:avLst/>
          </a:prstGeom>
          <a:noFill/>
        </p:spPr>
        <p:txBody>
          <a:bodyPr wrap="square" rtlCol="0">
            <a:spAutoFit/>
          </a:bodyPr>
          <a:lstStyle/>
          <a:p>
            <a:pPr algn="just"/>
            <a:r>
              <a:rPr lang="it-IT" sz="1700" dirty="0">
                <a:solidFill>
                  <a:srgbClr val="FF0000"/>
                </a:solidFill>
              </a:rPr>
              <a:t>D. In caso di realizzazione del cappotto termico, è necessario presentare la variazione?</a:t>
            </a:r>
            <a:endParaRPr lang="it-IT" sz="1700" i="1" dirty="0">
              <a:solidFill>
                <a:srgbClr val="FF0000"/>
              </a:solidFill>
              <a:effectLst>
                <a:outerShdw blurRad="38100" dist="38100" dir="2700000" algn="tl">
                  <a:srgbClr val="000000">
                    <a:alpha val="43137"/>
                  </a:srgbClr>
                </a:outerShdw>
              </a:effectLst>
            </a:endParaRPr>
          </a:p>
          <a:p>
            <a:pPr algn="just"/>
            <a:r>
              <a:rPr lang="it-IT" sz="1700" dirty="0">
                <a:solidFill>
                  <a:schemeClr val="accent3">
                    <a:lumMod val="75000"/>
                  </a:schemeClr>
                </a:solidFill>
              </a:rPr>
              <a:t>R. La sola esecuzione del cappotto non comporta modifiche alla consistenza sicché non è necessaria la variazione per questa ragione. È invece rimessa al soggetto obbligato e al suo consulente la verifica del complesso degli interventi edilizi aventi riflesso sul valore (e, dunque, sul reddito) dell’unità immobiliare.</a:t>
            </a:r>
          </a:p>
        </p:txBody>
      </p:sp>
    </p:spTree>
    <p:extLst>
      <p:ext uri="{BB962C8B-B14F-4D97-AF65-F5344CB8AC3E}">
        <p14:creationId xmlns:p14="http://schemas.microsoft.com/office/powerpoint/2010/main" val="376038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D412A-328F-7DD3-6DE7-2214D2BAFC79}"/>
            </a:ext>
          </a:extLst>
        </p:cNvPr>
        <p:cNvGrpSpPr/>
        <p:nvPr/>
      </p:nvGrpSpPr>
      <p:grpSpPr>
        <a:xfrm>
          <a:off x="0" y="0"/>
          <a:ext cx="0" cy="0"/>
          <a:chOff x="0" y="0"/>
          <a:chExt cx="0" cy="0"/>
        </a:xfrm>
      </p:grpSpPr>
      <p:sp>
        <p:nvSpPr>
          <p:cNvPr id="11" name="AutoShape 2" descr="Risultati immagini per database">
            <a:extLst>
              <a:ext uri="{FF2B5EF4-FFF2-40B4-BE49-F238E27FC236}">
                <a16:creationId xmlns:a16="http://schemas.microsoft.com/office/drawing/2014/main" id="{A1C74DB6-BCCD-0FFF-2E57-F2F29BA2B475}"/>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2C8573C2-731E-0D3F-56B3-44F38E258C9D}"/>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AB98069D-B727-A5C4-559A-4656E55AB21B}"/>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12</a:t>
            </a:fld>
            <a:endParaRPr lang="it-IT" sz="1100" dirty="0"/>
          </a:p>
        </p:txBody>
      </p:sp>
      <p:sp>
        <p:nvSpPr>
          <p:cNvPr id="3" name="CasellaDiTesto 2">
            <a:extLst>
              <a:ext uri="{FF2B5EF4-FFF2-40B4-BE49-F238E27FC236}">
                <a16:creationId xmlns:a16="http://schemas.microsoft.com/office/drawing/2014/main" id="{395EFBF5-5726-D4DA-F771-661EB9142278}"/>
              </a:ext>
            </a:extLst>
          </p:cNvPr>
          <p:cNvSpPr txBox="1"/>
          <p:nvPr/>
        </p:nvSpPr>
        <p:spPr>
          <a:xfrm>
            <a:off x="2987824" y="160337"/>
            <a:ext cx="4320480"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FAQ</a:t>
            </a:r>
            <a:endParaRPr lang="it-IT" i="1" dirty="0"/>
          </a:p>
        </p:txBody>
      </p:sp>
      <p:sp>
        <p:nvSpPr>
          <p:cNvPr id="4" name="CasellaDiTesto 3">
            <a:extLst>
              <a:ext uri="{FF2B5EF4-FFF2-40B4-BE49-F238E27FC236}">
                <a16:creationId xmlns:a16="http://schemas.microsoft.com/office/drawing/2014/main" id="{EACF704B-65CD-CFA0-C54F-04877471EEBF}"/>
              </a:ext>
            </a:extLst>
          </p:cNvPr>
          <p:cNvSpPr txBox="1"/>
          <p:nvPr/>
        </p:nvSpPr>
        <p:spPr>
          <a:xfrm>
            <a:off x="520700" y="836712"/>
            <a:ext cx="8083748" cy="1661993"/>
          </a:xfrm>
          <a:prstGeom prst="rect">
            <a:avLst/>
          </a:prstGeom>
          <a:noFill/>
        </p:spPr>
        <p:txBody>
          <a:bodyPr wrap="square" rtlCol="0">
            <a:spAutoFit/>
          </a:bodyPr>
          <a:lstStyle/>
          <a:p>
            <a:pPr algn="just"/>
            <a:r>
              <a:rPr lang="it-IT" sz="1700" dirty="0">
                <a:solidFill>
                  <a:srgbClr val="FF0000"/>
                </a:solidFill>
              </a:rPr>
              <a:t>D. La dichiarazione tardiva è in sanzione?</a:t>
            </a:r>
          </a:p>
          <a:p>
            <a:pPr algn="just"/>
            <a:r>
              <a:rPr lang="it-IT" sz="1700" dirty="0">
                <a:solidFill>
                  <a:schemeClr val="accent3">
                    <a:lumMod val="75000"/>
                  </a:schemeClr>
                </a:solidFill>
              </a:rPr>
              <a:t>R. La dichiarazione tardiva è sempre in sanzione. Il Provvedimento del Direttore dell’Agenzia delle entrate disciplina l’avvio della campagna di </a:t>
            </a:r>
            <a:r>
              <a:rPr lang="it-IT" sz="1700" i="1" dirty="0">
                <a:solidFill>
                  <a:schemeClr val="accent3">
                    <a:lumMod val="75000"/>
                  </a:schemeClr>
                </a:solidFill>
              </a:rPr>
              <a:t>compliance</a:t>
            </a:r>
            <a:r>
              <a:rPr lang="it-IT" sz="1700" dirty="0">
                <a:solidFill>
                  <a:schemeClr val="accent3">
                    <a:lumMod val="75000"/>
                  </a:schemeClr>
                </a:solidFill>
              </a:rPr>
              <a:t>, ma non fissa nuovi termini per la regolarizzazione degli immobili. Tutti gli interventi edilizi – agevolati o meno – devono essere dichiarati entro 30 giorni dall’ultimazione, quando incidenti sulla consistenza o sul classamento.</a:t>
            </a:r>
          </a:p>
        </p:txBody>
      </p:sp>
      <p:sp>
        <p:nvSpPr>
          <p:cNvPr id="6" name="CasellaDiTesto 5">
            <a:extLst>
              <a:ext uri="{FF2B5EF4-FFF2-40B4-BE49-F238E27FC236}">
                <a16:creationId xmlns:a16="http://schemas.microsoft.com/office/drawing/2014/main" id="{E69E6A27-DC4A-288B-8C21-BA189DCC496D}"/>
              </a:ext>
            </a:extLst>
          </p:cNvPr>
          <p:cNvSpPr txBox="1"/>
          <p:nvPr/>
        </p:nvSpPr>
        <p:spPr>
          <a:xfrm>
            <a:off x="520700" y="2636912"/>
            <a:ext cx="8083748" cy="1661993"/>
          </a:xfrm>
          <a:prstGeom prst="rect">
            <a:avLst/>
          </a:prstGeom>
          <a:noFill/>
        </p:spPr>
        <p:txBody>
          <a:bodyPr wrap="square" rtlCol="0">
            <a:spAutoFit/>
          </a:bodyPr>
          <a:lstStyle/>
          <a:p>
            <a:pPr algn="just"/>
            <a:r>
              <a:rPr lang="it-IT" sz="1700" dirty="0">
                <a:solidFill>
                  <a:srgbClr val="FF0000"/>
                </a:solidFill>
              </a:rPr>
              <a:t>D. Come viene calcolato l’importo della sanzione?</a:t>
            </a:r>
          </a:p>
          <a:p>
            <a:pPr algn="just"/>
            <a:r>
              <a:rPr lang="it-IT" sz="1700" dirty="0">
                <a:solidFill>
                  <a:schemeClr val="accent3">
                    <a:lumMod val="75000"/>
                  </a:schemeClr>
                </a:solidFill>
              </a:rPr>
              <a:t>R. Gli importi delle sanzioni sono definiti per Legge e non vi è alcuna possibilità di modularli diversamente dall’attuale quadro normativo. È tuttavia possibile – in sede di presentazione della dichiarazione – avvalersi dell’istituto del ravvedimento, per il quale le recenti modifiche normative hanno introdotto ulteriori agevolazioni legate alla fattispecie del cumulo giuridico.</a:t>
            </a:r>
          </a:p>
        </p:txBody>
      </p:sp>
      <p:sp>
        <p:nvSpPr>
          <p:cNvPr id="7" name="CasellaDiTesto 6">
            <a:extLst>
              <a:ext uri="{FF2B5EF4-FFF2-40B4-BE49-F238E27FC236}">
                <a16:creationId xmlns:a16="http://schemas.microsoft.com/office/drawing/2014/main" id="{EEC01716-8B2D-268D-7E57-2600A98D26FB}"/>
              </a:ext>
            </a:extLst>
          </p:cNvPr>
          <p:cNvSpPr txBox="1"/>
          <p:nvPr/>
        </p:nvSpPr>
        <p:spPr>
          <a:xfrm>
            <a:off x="558840" y="4467665"/>
            <a:ext cx="8083748" cy="1400383"/>
          </a:xfrm>
          <a:prstGeom prst="rect">
            <a:avLst/>
          </a:prstGeom>
          <a:noFill/>
        </p:spPr>
        <p:txBody>
          <a:bodyPr wrap="square" rtlCol="0">
            <a:spAutoFit/>
          </a:bodyPr>
          <a:lstStyle/>
          <a:p>
            <a:pPr algn="just"/>
            <a:r>
              <a:rPr lang="it-IT" sz="1700" dirty="0">
                <a:solidFill>
                  <a:srgbClr val="FF0000"/>
                </a:solidFill>
              </a:rPr>
              <a:t>D. E’ possibile definire una causale specifica per gli interventi edilizi agevolati?</a:t>
            </a:r>
            <a:endParaRPr lang="it-IT" sz="1700" i="1" dirty="0">
              <a:solidFill>
                <a:srgbClr val="FF0000"/>
              </a:solidFill>
              <a:effectLst>
                <a:outerShdw blurRad="38100" dist="38100" dir="2700000" algn="tl">
                  <a:srgbClr val="000000">
                    <a:alpha val="43137"/>
                  </a:srgbClr>
                </a:outerShdw>
              </a:effectLst>
            </a:endParaRPr>
          </a:p>
          <a:p>
            <a:pPr algn="just"/>
            <a:r>
              <a:rPr lang="it-IT" sz="1700" dirty="0">
                <a:solidFill>
                  <a:schemeClr val="accent3">
                    <a:lumMod val="75000"/>
                  </a:schemeClr>
                </a:solidFill>
              </a:rPr>
              <a:t>R. Al momento non appare necessaria. Sia che trattasi di interventi edilizi agevolati che di interventi non agevolati di manutenzione ordinaria o straordinaria, le attuali causali consentono una corretta descrizione dell’intervento eseguito (ad esempio, la causale </a:t>
            </a:r>
            <a:r>
              <a:rPr lang="it-IT" sz="1700" i="1" dirty="0">
                <a:solidFill>
                  <a:schemeClr val="accent3">
                    <a:lumMod val="75000"/>
                  </a:schemeClr>
                </a:solidFill>
              </a:rPr>
              <a:t>Ristrutturazione</a:t>
            </a:r>
            <a:r>
              <a:rPr lang="it-IT" sz="1700" dirty="0">
                <a:solidFill>
                  <a:schemeClr val="accent3">
                    <a:lumMod val="75000"/>
                  </a:schemeClr>
                </a:solidFill>
              </a:rPr>
              <a:t> ha un carattere di sufficiente genericità).</a:t>
            </a:r>
          </a:p>
        </p:txBody>
      </p:sp>
    </p:spTree>
    <p:extLst>
      <p:ext uri="{BB962C8B-B14F-4D97-AF65-F5344CB8AC3E}">
        <p14:creationId xmlns:p14="http://schemas.microsoft.com/office/powerpoint/2010/main" val="43388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33757-6DB7-18E1-9A6E-48701764D879}"/>
            </a:ext>
          </a:extLst>
        </p:cNvPr>
        <p:cNvGrpSpPr/>
        <p:nvPr/>
      </p:nvGrpSpPr>
      <p:grpSpPr>
        <a:xfrm>
          <a:off x="0" y="0"/>
          <a:ext cx="0" cy="0"/>
          <a:chOff x="0" y="0"/>
          <a:chExt cx="0" cy="0"/>
        </a:xfrm>
      </p:grpSpPr>
      <p:sp>
        <p:nvSpPr>
          <p:cNvPr id="11" name="AutoShape 2" descr="Risultati immagini per database">
            <a:extLst>
              <a:ext uri="{FF2B5EF4-FFF2-40B4-BE49-F238E27FC236}">
                <a16:creationId xmlns:a16="http://schemas.microsoft.com/office/drawing/2014/main" id="{0C375A44-4C7F-EE7C-479C-64E121125D51}"/>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A1AFB843-C486-BF05-372D-C952F6158A74}"/>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56CD2C18-CC50-B9D8-72C0-A84B96DF58AE}"/>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13</a:t>
            </a:fld>
            <a:endParaRPr lang="it-IT" sz="1100" dirty="0"/>
          </a:p>
        </p:txBody>
      </p:sp>
      <p:sp>
        <p:nvSpPr>
          <p:cNvPr id="3" name="CasellaDiTesto 2">
            <a:extLst>
              <a:ext uri="{FF2B5EF4-FFF2-40B4-BE49-F238E27FC236}">
                <a16:creationId xmlns:a16="http://schemas.microsoft.com/office/drawing/2014/main" id="{D7578C48-CB6F-9943-4701-2428829605D7}"/>
              </a:ext>
            </a:extLst>
          </p:cNvPr>
          <p:cNvSpPr txBox="1"/>
          <p:nvPr/>
        </p:nvSpPr>
        <p:spPr>
          <a:xfrm>
            <a:off x="2987824" y="160337"/>
            <a:ext cx="4320480"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FAQ</a:t>
            </a:r>
            <a:endParaRPr lang="it-IT" i="1" dirty="0"/>
          </a:p>
        </p:txBody>
      </p:sp>
      <p:sp>
        <p:nvSpPr>
          <p:cNvPr id="5" name="CasellaDiTesto 4">
            <a:extLst>
              <a:ext uri="{FF2B5EF4-FFF2-40B4-BE49-F238E27FC236}">
                <a16:creationId xmlns:a16="http://schemas.microsoft.com/office/drawing/2014/main" id="{9F92413C-F994-D0D1-4A4D-A788E5430CD0}"/>
              </a:ext>
            </a:extLst>
          </p:cNvPr>
          <p:cNvSpPr txBox="1"/>
          <p:nvPr/>
        </p:nvSpPr>
        <p:spPr>
          <a:xfrm>
            <a:off x="504914" y="1075958"/>
            <a:ext cx="8083748" cy="4801314"/>
          </a:xfrm>
          <a:prstGeom prst="rect">
            <a:avLst/>
          </a:prstGeom>
          <a:noFill/>
        </p:spPr>
        <p:txBody>
          <a:bodyPr wrap="square" rtlCol="0">
            <a:spAutoFit/>
          </a:bodyPr>
          <a:lstStyle/>
          <a:p>
            <a:pPr algn="just"/>
            <a:r>
              <a:rPr lang="it-IT" sz="1700" dirty="0">
                <a:solidFill>
                  <a:srgbClr val="FF0000"/>
                </a:solidFill>
              </a:rPr>
              <a:t>D. Quando all’unità immobiliare è già attribuita la classe massima in una data categoria e non ne viene modificata la consistenza, occorre presentare la dichiarazione di aggiornamento?</a:t>
            </a:r>
          </a:p>
          <a:p>
            <a:pPr algn="just"/>
            <a:r>
              <a:rPr lang="it-IT" sz="1700" dirty="0">
                <a:solidFill>
                  <a:schemeClr val="accent3">
                    <a:lumMod val="75000"/>
                  </a:schemeClr>
                </a:solidFill>
              </a:rPr>
              <a:t>R. L’art. 11 comma 2 del decreto-legge 14 marzo 1988, n. 70 precisa che «</a:t>
            </a:r>
            <a:r>
              <a:rPr lang="it-IT" sz="1700" i="1" dirty="0">
                <a:solidFill>
                  <a:schemeClr val="accent3">
                    <a:lumMod val="75000"/>
                  </a:schemeClr>
                </a:solidFill>
              </a:rPr>
              <a:t>Il classamento delle unità immobiliari urbane site in zone censuarie o in comuni nei quali il quadro di tariffa alla data del classamento stesso non è stato integrato a norma dell'articolo 64 del regolamento approvato con decreto del Presidente della Repubblica 1° dicembre 1949, n. 1142, </a:t>
            </a:r>
            <a:r>
              <a:rPr lang="it-IT" sz="1700" b="1" i="1" dirty="0">
                <a:solidFill>
                  <a:schemeClr val="accent3">
                    <a:lumMod val="75000"/>
                  </a:schemeClr>
                </a:solidFill>
              </a:rPr>
              <a:t>può essere effettuato anche per comparazione con il quadro di tariffa di altra zona censuaria del medesimo comune o di altro comune della medesima provincia che abbia analoghe caratteristiche socio-economiche e di tipologia edilizia; negli atti deve essere annotato che il classamento è stato effettuato per comparazione, con l'indicazione della zona censuaria o del comune di riferimento</a:t>
            </a:r>
            <a:r>
              <a:rPr lang="it-IT" sz="1700" dirty="0">
                <a:solidFill>
                  <a:schemeClr val="accent3">
                    <a:lumMod val="75000"/>
                  </a:schemeClr>
                </a:solidFill>
              </a:rPr>
              <a:t>».</a:t>
            </a:r>
          </a:p>
          <a:p>
            <a:pPr algn="just"/>
            <a:r>
              <a:rPr lang="it-IT" sz="1700" dirty="0">
                <a:solidFill>
                  <a:schemeClr val="accent3">
                    <a:lumMod val="75000"/>
                  </a:schemeClr>
                </a:solidFill>
              </a:rPr>
              <a:t>Di norma, dunque, la dichiarazione è sempre necessaria: certamente quando il complesso degli interventi edilizi eseguiti comporti una modifica della categoria (ad esempio, un’unità di categoria A/4 o A/5 molto probabilmente non potrà essere confermata in tale categoria, a seguito di interventi edilizi di riqualificazione), sia quando, a seguito dell’intervento, il livello di redditività dell’unità immobiliare la renda non più comparabile con quelle censite nella classe massima della zona censuaria di riferimento. </a:t>
            </a:r>
          </a:p>
        </p:txBody>
      </p:sp>
    </p:spTree>
    <p:extLst>
      <p:ext uri="{BB962C8B-B14F-4D97-AF65-F5344CB8AC3E}">
        <p14:creationId xmlns:p14="http://schemas.microsoft.com/office/powerpoint/2010/main" val="164205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FBAAC-9B16-D8FD-18D7-860783CA3109}"/>
            </a:ext>
          </a:extLst>
        </p:cNvPr>
        <p:cNvGrpSpPr/>
        <p:nvPr/>
      </p:nvGrpSpPr>
      <p:grpSpPr>
        <a:xfrm>
          <a:off x="0" y="0"/>
          <a:ext cx="0" cy="0"/>
          <a:chOff x="0" y="0"/>
          <a:chExt cx="0" cy="0"/>
        </a:xfrm>
      </p:grpSpPr>
      <p:sp>
        <p:nvSpPr>
          <p:cNvPr id="11" name="AutoShape 2" descr="Risultati immagini per database">
            <a:extLst>
              <a:ext uri="{FF2B5EF4-FFF2-40B4-BE49-F238E27FC236}">
                <a16:creationId xmlns:a16="http://schemas.microsoft.com/office/drawing/2014/main" id="{BC8B6B6F-35E0-CFC9-F473-562FBC87F7CD}"/>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B154ACD8-4042-9396-9F95-B160A0299785}"/>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B7216DE8-C8B1-CE91-52A8-E5AE6A73A022}"/>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2</a:t>
            </a:fld>
            <a:endParaRPr lang="it-IT" sz="1100" dirty="0"/>
          </a:p>
        </p:txBody>
      </p:sp>
      <p:sp>
        <p:nvSpPr>
          <p:cNvPr id="3" name="CasellaDiTesto 2">
            <a:extLst>
              <a:ext uri="{FF2B5EF4-FFF2-40B4-BE49-F238E27FC236}">
                <a16:creationId xmlns:a16="http://schemas.microsoft.com/office/drawing/2014/main" id="{F70761BB-038A-5E04-72E9-6279C42C9510}"/>
              </a:ext>
            </a:extLst>
          </p:cNvPr>
          <p:cNvSpPr txBox="1"/>
          <p:nvPr/>
        </p:nvSpPr>
        <p:spPr>
          <a:xfrm>
            <a:off x="2987824" y="160337"/>
            <a:ext cx="3888408"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Indice</a:t>
            </a:r>
          </a:p>
        </p:txBody>
      </p:sp>
      <p:graphicFrame>
        <p:nvGraphicFramePr>
          <p:cNvPr id="18" name="Diagramma 17">
            <a:extLst>
              <a:ext uri="{FF2B5EF4-FFF2-40B4-BE49-F238E27FC236}">
                <a16:creationId xmlns:a16="http://schemas.microsoft.com/office/drawing/2014/main" id="{D6C1F9B3-94D3-94CB-667D-DCC0AD5EEE3E}"/>
              </a:ext>
            </a:extLst>
          </p:cNvPr>
          <p:cNvGraphicFramePr/>
          <p:nvPr>
            <p:extLst>
              <p:ext uri="{D42A27DB-BD31-4B8C-83A1-F6EECF244321}">
                <p14:modId xmlns:p14="http://schemas.microsoft.com/office/powerpoint/2010/main" val="526570317"/>
              </p:ext>
            </p:extLst>
          </p:nvPr>
        </p:nvGraphicFramePr>
        <p:xfrm>
          <a:off x="4067944" y="1844824"/>
          <a:ext cx="4680520"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Immagine 18">
            <a:extLst>
              <a:ext uri="{FF2B5EF4-FFF2-40B4-BE49-F238E27FC236}">
                <a16:creationId xmlns:a16="http://schemas.microsoft.com/office/drawing/2014/main" id="{B2B8F7B8-1A9B-0683-91C7-41792FAEECDE}"/>
              </a:ext>
            </a:extLst>
          </p:cNvPr>
          <p:cNvPicPr>
            <a:picLocks noChangeAspect="1"/>
          </p:cNvPicPr>
          <p:nvPr/>
        </p:nvPicPr>
        <p:blipFill>
          <a:blip r:embed="rId8"/>
          <a:stretch>
            <a:fillRect/>
          </a:stretch>
        </p:blipFill>
        <p:spPr>
          <a:xfrm>
            <a:off x="601887" y="1844824"/>
            <a:ext cx="3250033" cy="3199904"/>
          </a:xfrm>
          <a:prstGeom prst="rect">
            <a:avLst/>
          </a:prstGeom>
        </p:spPr>
      </p:pic>
    </p:spTree>
    <p:extLst>
      <p:ext uri="{BB962C8B-B14F-4D97-AF65-F5344CB8AC3E}">
        <p14:creationId xmlns:p14="http://schemas.microsoft.com/office/powerpoint/2010/main" val="74919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4992C-73E1-100E-651F-81C0830CFE3D}"/>
            </a:ext>
          </a:extLst>
        </p:cNvPr>
        <p:cNvGrpSpPr/>
        <p:nvPr/>
      </p:nvGrpSpPr>
      <p:grpSpPr>
        <a:xfrm>
          <a:off x="0" y="0"/>
          <a:ext cx="0" cy="0"/>
          <a:chOff x="0" y="0"/>
          <a:chExt cx="0" cy="0"/>
        </a:xfrm>
      </p:grpSpPr>
      <p:sp>
        <p:nvSpPr>
          <p:cNvPr id="11" name="AutoShape 2" descr="Risultati immagini per database">
            <a:extLst>
              <a:ext uri="{FF2B5EF4-FFF2-40B4-BE49-F238E27FC236}">
                <a16:creationId xmlns:a16="http://schemas.microsoft.com/office/drawing/2014/main" id="{CE97B323-C9B7-6924-763A-C8C7481A1E78}"/>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3B76367D-D9AD-C115-4656-FA1D3DD051AF}"/>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C789E0D4-9C03-9443-6949-4062A9BEC672}"/>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3</a:t>
            </a:fld>
            <a:endParaRPr lang="it-IT" sz="1100" dirty="0"/>
          </a:p>
        </p:txBody>
      </p:sp>
      <p:sp>
        <p:nvSpPr>
          <p:cNvPr id="3" name="CasellaDiTesto 2">
            <a:extLst>
              <a:ext uri="{FF2B5EF4-FFF2-40B4-BE49-F238E27FC236}">
                <a16:creationId xmlns:a16="http://schemas.microsoft.com/office/drawing/2014/main" id="{07FFA552-E505-D1B3-5516-CCFEBB3494BB}"/>
              </a:ext>
            </a:extLst>
          </p:cNvPr>
          <p:cNvSpPr txBox="1"/>
          <p:nvPr/>
        </p:nvSpPr>
        <p:spPr>
          <a:xfrm>
            <a:off x="2987824" y="160337"/>
            <a:ext cx="3888408"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Il Provvedimento prot. n. 38133/2025</a:t>
            </a:r>
          </a:p>
        </p:txBody>
      </p:sp>
      <p:pic>
        <p:nvPicPr>
          <p:cNvPr id="7" name="Immagine 6">
            <a:extLst>
              <a:ext uri="{FF2B5EF4-FFF2-40B4-BE49-F238E27FC236}">
                <a16:creationId xmlns:a16="http://schemas.microsoft.com/office/drawing/2014/main" id="{46765501-5C4B-B7DA-BDE2-E3BECE34C6FB}"/>
              </a:ext>
            </a:extLst>
          </p:cNvPr>
          <p:cNvPicPr>
            <a:picLocks noChangeAspect="1"/>
          </p:cNvPicPr>
          <p:nvPr/>
        </p:nvPicPr>
        <p:blipFill>
          <a:blip r:embed="rId3"/>
          <a:stretch>
            <a:fillRect/>
          </a:stretch>
        </p:blipFill>
        <p:spPr>
          <a:xfrm>
            <a:off x="215900" y="1100600"/>
            <a:ext cx="5063446" cy="1896352"/>
          </a:xfrm>
          <a:prstGeom prst="rect">
            <a:avLst/>
          </a:prstGeom>
        </p:spPr>
      </p:pic>
      <p:pic>
        <p:nvPicPr>
          <p:cNvPr id="9" name="Immagine 8">
            <a:extLst>
              <a:ext uri="{FF2B5EF4-FFF2-40B4-BE49-F238E27FC236}">
                <a16:creationId xmlns:a16="http://schemas.microsoft.com/office/drawing/2014/main" id="{698B133A-3FBC-64A3-1329-07BBF3D2E12B}"/>
              </a:ext>
            </a:extLst>
          </p:cNvPr>
          <p:cNvPicPr>
            <a:picLocks noChangeAspect="1"/>
          </p:cNvPicPr>
          <p:nvPr/>
        </p:nvPicPr>
        <p:blipFill>
          <a:blip r:embed="rId4"/>
          <a:stretch>
            <a:fillRect/>
          </a:stretch>
        </p:blipFill>
        <p:spPr>
          <a:xfrm>
            <a:off x="5183824" y="884576"/>
            <a:ext cx="3708656" cy="3532595"/>
          </a:xfrm>
          <a:prstGeom prst="rect">
            <a:avLst/>
          </a:prstGeom>
        </p:spPr>
      </p:pic>
      <p:pic>
        <p:nvPicPr>
          <p:cNvPr id="13" name="Immagine 12">
            <a:extLst>
              <a:ext uri="{FF2B5EF4-FFF2-40B4-BE49-F238E27FC236}">
                <a16:creationId xmlns:a16="http://schemas.microsoft.com/office/drawing/2014/main" id="{FDFB603D-273D-B8DD-8626-2BA2026DEA4D}"/>
              </a:ext>
            </a:extLst>
          </p:cNvPr>
          <p:cNvPicPr>
            <a:picLocks noChangeAspect="1"/>
          </p:cNvPicPr>
          <p:nvPr/>
        </p:nvPicPr>
        <p:blipFill>
          <a:blip r:embed="rId5"/>
          <a:stretch>
            <a:fillRect/>
          </a:stretch>
        </p:blipFill>
        <p:spPr>
          <a:xfrm>
            <a:off x="323528" y="3717032"/>
            <a:ext cx="5216666" cy="2135782"/>
          </a:xfrm>
          <a:prstGeom prst="rect">
            <a:avLst/>
          </a:prstGeom>
        </p:spPr>
      </p:pic>
    </p:spTree>
    <p:extLst>
      <p:ext uri="{BB962C8B-B14F-4D97-AF65-F5344CB8AC3E}">
        <p14:creationId xmlns:p14="http://schemas.microsoft.com/office/powerpoint/2010/main" val="290105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63E6D-C322-CA87-A0B8-6316FC4BCCD6}"/>
            </a:ext>
          </a:extLst>
        </p:cNvPr>
        <p:cNvGrpSpPr/>
        <p:nvPr/>
      </p:nvGrpSpPr>
      <p:grpSpPr>
        <a:xfrm>
          <a:off x="0" y="0"/>
          <a:ext cx="0" cy="0"/>
          <a:chOff x="0" y="0"/>
          <a:chExt cx="0" cy="0"/>
        </a:xfrm>
      </p:grpSpPr>
      <p:sp>
        <p:nvSpPr>
          <p:cNvPr id="11" name="AutoShape 2" descr="Risultati immagini per database">
            <a:extLst>
              <a:ext uri="{FF2B5EF4-FFF2-40B4-BE49-F238E27FC236}">
                <a16:creationId xmlns:a16="http://schemas.microsoft.com/office/drawing/2014/main" id="{5F43FD75-AB9A-D3A3-D510-ACB67D8FF3B7}"/>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7DE5DDC8-8CE5-F02E-EFFA-B4C900DACC75}"/>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54EA1C9E-0E65-FEDD-9E2A-4C4D3C5F99E2}"/>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4</a:t>
            </a:fld>
            <a:endParaRPr lang="it-IT" sz="1100" dirty="0"/>
          </a:p>
        </p:txBody>
      </p:sp>
      <p:sp>
        <p:nvSpPr>
          <p:cNvPr id="3" name="CasellaDiTesto 2">
            <a:extLst>
              <a:ext uri="{FF2B5EF4-FFF2-40B4-BE49-F238E27FC236}">
                <a16:creationId xmlns:a16="http://schemas.microsoft.com/office/drawing/2014/main" id="{3358796D-5851-874A-FB7F-13C5E41CA5EC}"/>
              </a:ext>
            </a:extLst>
          </p:cNvPr>
          <p:cNvSpPr txBox="1"/>
          <p:nvPr/>
        </p:nvSpPr>
        <p:spPr>
          <a:xfrm>
            <a:off x="2987824" y="160337"/>
            <a:ext cx="3888408"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Le liste selettive</a:t>
            </a:r>
            <a:endParaRPr lang="it-IT" i="1" dirty="0"/>
          </a:p>
        </p:txBody>
      </p:sp>
      <p:pic>
        <p:nvPicPr>
          <p:cNvPr id="4" name="Immagine 3">
            <a:extLst>
              <a:ext uri="{FF2B5EF4-FFF2-40B4-BE49-F238E27FC236}">
                <a16:creationId xmlns:a16="http://schemas.microsoft.com/office/drawing/2014/main" id="{B1ED246B-613C-F798-1A8C-B39D97C2FB74}"/>
              </a:ext>
            </a:extLst>
          </p:cNvPr>
          <p:cNvPicPr>
            <a:picLocks noChangeAspect="1"/>
          </p:cNvPicPr>
          <p:nvPr/>
        </p:nvPicPr>
        <p:blipFill>
          <a:blip r:embed="rId3"/>
          <a:stretch>
            <a:fillRect/>
          </a:stretch>
        </p:blipFill>
        <p:spPr>
          <a:xfrm>
            <a:off x="395536" y="3068961"/>
            <a:ext cx="3647439" cy="2592288"/>
          </a:xfrm>
          <a:prstGeom prst="rect">
            <a:avLst/>
          </a:prstGeom>
        </p:spPr>
      </p:pic>
      <p:sp>
        <p:nvSpPr>
          <p:cNvPr id="5" name="CasellaDiTesto 4">
            <a:extLst>
              <a:ext uri="{FF2B5EF4-FFF2-40B4-BE49-F238E27FC236}">
                <a16:creationId xmlns:a16="http://schemas.microsoft.com/office/drawing/2014/main" id="{3FEF7EBF-D2FE-CDD1-20CA-2D2C7EE9FB04}"/>
              </a:ext>
            </a:extLst>
          </p:cNvPr>
          <p:cNvSpPr txBox="1"/>
          <p:nvPr/>
        </p:nvSpPr>
        <p:spPr>
          <a:xfrm>
            <a:off x="395560" y="764704"/>
            <a:ext cx="3888408" cy="396000"/>
          </a:xfrm>
          <a:prstGeom prst="rect">
            <a:avLst/>
          </a:prstGeom>
        </p:spPr>
        <p:txBody>
          <a:bodyPr vert="horz" lIns="91440" tIns="45720" rIns="91440" bIns="45720" rtlCol="0" anchor="ctr">
            <a:normAutofit fontScale="62500" lnSpcReduction="20000"/>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r>
              <a:rPr lang="it-IT" dirty="0"/>
              <a:t>Legge di Bilancio 2024 - 30 dicembre 2023, n. 213 – art. 1</a:t>
            </a:r>
          </a:p>
        </p:txBody>
      </p:sp>
      <p:sp>
        <p:nvSpPr>
          <p:cNvPr id="6" name="CasellaDiTesto 5">
            <a:extLst>
              <a:ext uri="{FF2B5EF4-FFF2-40B4-BE49-F238E27FC236}">
                <a16:creationId xmlns:a16="http://schemas.microsoft.com/office/drawing/2014/main" id="{6759018E-9643-293D-B131-09DEBEEA4154}"/>
              </a:ext>
            </a:extLst>
          </p:cNvPr>
          <p:cNvSpPr txBox="1"/>
          <p:nvPr/>
        </p:nvSpPr>
        <p:spPr>
          <a:xfrm>
            <a:off x="359196" y="1299778"/>
            <a:ext cx="3564732" cy="1569660"/>
          </a:xfrm>
          <a:prstGeom prst="rect">
            <a:avLst/>
          </a:prstGeom>
          <a:noFill/>
        </p:spPr>
        <p:txBody>
          <a:bodyPr wrap="square">
            <a:spAutoFit/>
          </a:bodyPr>
          <a:lstStyle/>
          <a:p>
            <a:pPr algn="just"/>
            <a:r>
              <a:rPr lang="it-IT" sz="1200" i="1" dirty="0">
                <a:effectLst/>
                <a:latin typeface="AsterStcc-Tondo"/>
                <a:ea typeface="Calibri" panose="020F0502020204030204" pitchFamily="34" charset="0"/>
              </a:rPr>
              <a:t>86. L’Agenzia delle entrate, con riferimento alle unità immobiliari oggetto degli interventi … verifica, sulla base di </a:t>
            </a:r>
            <a:r>
              <a:rPr lang="it-IT" sz="1200" b="1" i="1" dirty="0">
                <a:solidFill>
                  <a:srgbClr val="FF0000"/>
                </a:solidFill>
                <a:effectLst/>
                <a:latin typeface="AsterStcc-Tondo"/>
                <a:ea typeface="Calibri" panose="020F0502020204030204" pitchFamily="34" charset="0"/>
              </a:rPr>
              <a:t>specifiche liste selettive </a:t>
            </a:r>
            <a:r>
              <a:rPr lang="it-IT" sz="1200" i="1" dirty="0">
                <a:effectLst/>
                <a:latin typeface="AsterStcc-Tondo"/>
                <a:ea typeface="Calibri" panose="020F0502020204030204" pitchFamily="34" charset="0"/>
              </a:rPr>
              <a:t>elaborate con l’utilizzo delle moderne tecnologie di interoperabilità e analisi delle banche dati, se sia stata presentata, ove prevista, la dichiarazione di cui all’articolo 1, commi 1 e 2, del regolamento di cui al decreto del Ministro delle finanze 19 aprile 1994, n. 701, …</a:t>
            </a:r>
            <a:endParaRPr lang="it-IT" sz="1200" dirty="0">
              <a:effectLst/>
              <a:latin typeface="Calibri" panose="020F0502020204030204" pitchFamily="34" charset="0"/>
              <a:ea typeface="Calibri" panose="020F0502020204030204" pitchFamily="34" charset="0"/>
            </a:endParaRPr>
          </a:p>
        </p:txBody>
      </p:sp>
      <p:sp>
        <p:nvSpPr>
          <p:cNvPr id="8" name="CasellaDiTesto 7">
            <a:extLst>
              <a:ext uri="{FF2B5EF4-FFF2-40B4-BE49-F238E27FC236}">
                <a16:creationId xmlns:a16="http://schemas.microsoft.com/office/drawing/2014/main" id="{3D0D4A88-592F-4FF7-D9C1-F08B631F7019}"/>
              </a:ext>
            </a:extLst>
          </p:cNvPr>
          <p:cNvSpPr txBox="1"/>
          <p:nvPr/>
        </p:nvSpPr>
        <p:spPr>
          <a:xfrm>
            <a:off x="4355976" y="773553"/>
            <a:ext cx="4572000" cy="5293757"/>
          </a:xfrm>
          <a:prstGeom prst="rect">
            <a:avLst/>
          </a:prstGeom>
          <a:noFill/>
        </p:spPr>
        <p:txBody>
          <a:bodyPr wrap="square">
            <a:spAutoFit/>
          </a:bodyPr>
          <a:lstStyle/>
          <a:p>
            <a:pPr algn="just"/>
            <a:r>
              <a:rPr lang="it-IT" sz="1300" dirty="0">
                <a:latin typeface="Aptos" panose="020B0004020202020204" pitchFamily="34" charset="0"/>
                <a:ea typeface="Aptos" panose="020B0004020202020204" pitchFamily="34" charset="0"/>
              </a:rPr>
              <a:t>Nella predisposizione delle liste selettive di cui all’articolo 1, comma 86, della legge 30 dicembre 2023, n. 213, l’Agenzia delle entrate, al fine di garantire efficienza al processo di comunicazione di posizioni potenzialmente meritevoli di denuncia di variazione catastale, contenendo al massimo l’impatto sui contribuenti, ha previsto che l’invio delle lettere di compliance riguarderà, in una prima fase, gli intestatari catastali di immobili oggetto degli interventi di cui all’articolo 119 del decreto-legge 19 maggio 2020, n. 34, che risultano all’attualità </a:t>
            </a:r>
            <a:r>
              <a:rPr lang="it-IT" sz="1300" b="1" dirty="0">
                <a:latin typeface="Aptos" panose="020B0004020202020204" pitchFamily="34" charset="0"/>
                <a:ea typeface="Aptos" panose="020B0004020202020204" pitchFamily="34" charset="0"/>
              </a:rPr>
              <a:t>iscritti in Catasto privi di rendita catastale o con valori catastali di modesta entità rispetto ai costi sostenuti per effettuare gli interventi edilizi </a:t>
            </a:r>
            <a:r>
              <a:rPr lang="it-IT" sz="1300" dirty="0">
                <a:latin typeface="Aptos" panose="020B0004020202020204" pitchFamily="34" charset="0"/>
                <a:ea typeface="Aptos" panose="020B0004020202020204" pitchFamily="34" charset="0"/>
              </a:rPr>
              <a:t>in argomento; in entrambi i casi, è ragionevole ipotizzare che l’esecuzione degli interventi di recupero del patrimonio edilizio possa aver comportato una modifica nella consistenza o nell’attribuzione della categoria e della classe dell’immobile.</a:t>
            </a:r>
          </a:p>
          <a:p>
            <a:pPr algn="just"/>
            <a:endParaRPr lang="it-IT" sz="1300" dirty="0">
              <a:latin typeface="Aptos" panose="020B0004020202020204" pitchFamily="34" charset="0"/>
              <a:ea typeface="Aptos" panose="020B0004020202020204" pitchFamily="34" charset="0"/>
            </a:endParaRPr>
          </a:p>
          <a:p>
            <a:pPr algn="just"/>
            <a:r>
              <a:rPr lang="it-IT" sz="1300" dirty="0">
                <a:latin typeface="Aptos" panose="020B0004020202020204" pitchFamily="34" charset="0"/>
                <a:ea typeface="Aptos" panose="020B0004020202020204" pitchFamily="34" charset="0"/>
              </a:rPr>
              <a:t>L’Agenzia ha, quindi, escluso un invio generalizzato di comunicazioni di compliance a tutti i contribuenti, ferma </a:t>
            </a:r>
            <a:r>
              <a:rPr lang="it-IT" sz="1300" b="1" dirty="0">
                <a:latin typeface="Aptos" panose="020B0004020202020204" pitchFamily="34" charset="0"/>
                <a:ea typeface="Aptos" panose="020B0004020202020204" pitchFamily="34" charset="0"/>
              </a:rPr>
              <a:t>restando la valutazione della sussistenza dell’obbligo dichiarativo in capo ai soggetti di cui all’articolo 3 del Regio decreto-legge richiamato</a:t>
            </a:r>
            <a:r>
              <a:rPr lang="it-IT" sz="1300" dirty="0">
                <a:latin typeface="Aptos" panose="020B0004020202020204" pitchFamily="34" charset="0"/>
                <a:ea typeface="Aptos" panose="020B0004020202020204" pitchFamily="34" charset="0"/>
              </a:rPr>
              <a:t>, ovvero ai titolari di diritti reali. Nel caso di ricezione di una comunicazione di compliance da parte dell’Agenzia, al contribuente è data comunque la possibilità di dimostrare che tale obbligo non sussiste.</a:t>
            </a:r>
          </a:p>
        </p:txBody>
      </p:sp>
    </p:spTree>
    <p:extLst>
      <p:ext uri="{BB962C8B-B14F-4D97-AF65-F5344CB8AC3E}">
        <p14:creationId xmlns:p14="http://schemas.microsoft.com/office/powerpoint/2010/main" val="221893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45F2C-77A2-7AC8-2A75-D64479F95D56}"/>
            </a:ext>
          </a:extLst>
        </p:cNvPr>
        <p:cNvGrpSpPr/>
        <p:nvPr/>
      </p:nvGrpSpPr>
      <p:grpSpPr>
        <a:xfrm>
          <a:off x="0" y="0"/>
          <a:ext cx="0" cy="0"/>
          <a:chOff x="0" y="0"/>
          <a:chExt cx="0" cy="0"/>
        </a:xfrm>
      </p:grpSpPr>
      <p:sp>
        <p:nvSpPr>
          <p:cNvPr id="11" name="AutoShape 2" descr="Risultati immagini per database">
            <a:extLst>
              <a:ext uri="{FF2B5EF4-FFF2-40B4-BE49-F238E27FC236}">
                <a16:creationId xmlns:a16="http://schemas.microsoft.com/office/drawing/2014/main" id="{52DC6D4E-4AD3-CED9-0454-24D348F3B819}"/>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641431B7-9CDB-B85D-25B1-D6F42A769A4A}"/>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17BB104C-CBAF-2D48-DF3C-CF23BA986A35}"/>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5</a:t>
            </a:fld>
            <a:endParaRPr lang="it-IT" sz="1100" dirty="0"/>
          </a:p>
        </p:txBody>
      </p:sp>
      <p:sp>
        <p:nvSpPr>
          <p:cNvPr id="3" name="CasellaDiTesto 2">
            <a:extLst>
              <a:ext uri="{FF2B5EF4-FFF2-40B4-BE49-F238E27FC236}">
                <a16:creationId xmlns:a16="http://schemas.microsoft.com/office/drawing/2014/main" id="{CED755C3-FBED-F33C-D90A-E9504101E205}"/>
              </a:ext>
            </a:extLst>
          </p:cNvPr>
          <p:cNvSpPr txBox="1"/>
          <p:nvPr/>
        </p:nvSpPr>
        <p:spPr>
          <a:xfrm>
            <a:off x="2987824" y="160337"/>
            <a:ext cx="4464496"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Le liste selettive – </a:t>
            </a:r>
            <a:r>
              <a:rPr lang="it-IT" i="1" dirty="0"/>
              <a:t>distribuzione geografica</a:t>
            </a:r>
          </a:p>
        </p:txBody>
      </p:sp>
      <p:graphicFrame>
        <p:nvGraphicFramePr>
          <p:cNvPr id="2" name="Grafico 1">
            <a:extLst>
              <a:ext uri="{FF2B5EF4-FFF2-40B4-BE49-F238E27FC236}">
                <a16:creationId xmlns:a16="http://schemas.microsoft.com/office/drawing/2014/main" id="{002FA29E-4592-565B-447F-E14881676672}"/>
              </a:ext>
            </a:extLst>
          </p:cNvPr>
          <p:cNvGraphicFramePr>
            <a:graphicFrameLocks/>
          </p:cNvGraphicFramePr>
          <p:nvPr>
            <p:extLst>
              <p:ext uri="{D42A27DB-BD31-4B8C-83A1-F6EECF244321}">
                <p14:modId xmlns:p14="http://schemas.microsoft.com/office/powerpoint/2010/main" val="1375768199"/>
              </p:ext>
            </p:extLst>
          </p:nvPr>
        </p:nvGraphicFramePr>
        <p:xfrm>
          <a:off x="215900" y="1628800"/>
          <a:ext cx="8748588"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37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7F207-39EC-3E5C-F315-2D9CBC1317CA}"/>
            </a:ext>
          </a:extLst>
        </p:cNvPr>
        <p:cNvGrpSpPr/>
        <p:nvPr/>
      </p:nvGrpSpPr>
      <p:grpSpPr>
        <a:xfrm>
          <a:off x="0" y="0"/>
          <a:ext cx="0" cy="0"/>
          <a:chOff x="0" y="0"/>
          <a:chExt cx="0" cy="0"/>
        </a:xfrm>
      </p:grpSpPr>
      <p:sp>
        <p:nvSpPr>
          <p:cNvPr id="62" name="Rettangolo con angoli arrotondati 61">
            <a:extLst>
              <a:ext uri="{FF2B5EF4-FFF2-40B4-BE49-F238E27FC236}">
                <a16:creationId xmlns:a16="http://schemas.microsoft.com/office/drawing/2014/main" id="{E013C87D-920F-5617-32E0-355C15A0D093}"/>
              </a:ext>
            </a:extLst>
          </p:cNvPr>
          <p:cNvSpPr/>
          <p:nvPr/>
        </p:nvSpPr>
        <p:spPr>
          <a:xfrm>
            <a:off x="262312" y="3068960"/>
            <a:ext cx="3626851" cy="2960712"/>
          </a:xfrm>
          <a:prstGeom prst="roundRect">
            <a:avLst>
              <a:gd name="adj" fmla="val 8210"/>
            </a:avLst>
          </a:prstGeom>
          <a:ln/>
        </p:spPr>
        <p:style>
          <a:lnRef idx="2">
            <a:schemeClr val="accent5"/>
          </a:lnRef>
          <a:fillRef idx="1">
            <a:schemeClr val="lt1"/>
          </a:fillRef>
          <a:effectRef idx="0">
            <a:schemeClr val="accent5"/>
          </a:effectRef>
          <a:fontRef idx="minor">
            <a:schemeClr val="dk1"/>
          </a:fontRef>
        </p:style>
        <p:txBody>
          <a:bodyPr rtlCol="0" anchor="t" anchorCtr="0"/>
          <a:lstStyle/>
          <a:p>
            <a:r>
              <a:rPr lang="it-IT" b="1" dirty="0">
                <a:solidFill>
                  <a:schemeClr val="tx2">
                    <a:lumMod val="75000"/>
                  </a:schemeClr>
                </a:solidFill>
              </a:rPr>
              <a:t>Ufficio provinciale - Territorio</a:t>
            </a:r>
          </a:p>
        </p:txBody>
      </p:sp>
      <p:sp>
        <p:nvSpPr>
          <p:cNvPr id="11" name="AutoShape 2" descr="Risultati immagini per database">
            <a:extLst>
              <a:ext uri="{FF2B5EF4-FFF2-40B4-BE49-F238E27FC236}">
                <a16:creationId xmlns:a16="http://schemas.microsoft.com/office/drawing/2014/main" id="{2AD3AAB8-09F7-02E1-E8A8-15067755601A}"/>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CA5DB2C6-6FB2-173E-7F3E-0F38F73B0CFB}"/>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46DB7FEC-5E51-0F58-4A92-6838AC19B9FD}"/>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6</a:t>
            </a:fld>
            <a:endParaRPr lang="it-IT" sz="1100" dirty="0"/>
          </a:p>
        </p:txBody>
      </p:sp>
      <p:sp>
        <p:nvSpPr>
          <p:cNvPr id="3" name="CasellaDiTesto 2">
            <a:extLst>
              <a:ext uri="{FF2B5EF4-FFF2-40B4-BE49-F238E27FC236}">
                <a16:creationId xmlns:a16="http://schemas.microsoft.com/office/drawing/2014/main" id="{147067A5-FFCD-2A91-8D8C-CFF3D22102D4}"/>
              </a:ext>
            </a:extLst>
          </p:cNvPr>
          <p:cNvSpPr txBox="1"/>
          <p:nvPr/>
        </p:nvSpPr>
        <p:spPr>
          <a:xfrm>
            <a:off x="2987824" y="160337"/>
            <a:ext cx="3888408"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Il processo</a:t>
            </a:r>
            <a:endParaRPr lang="it-IT" i="1" dirty="0"/>
          </a:p>
        </p:txBody>
      </p:sp>
      <p:pic>
        <p:nvPicPr>
          <p:cNvPr id="2" name="Immagine 1">
            <a:extLst>
              <a:ext uri="{FF2B5EF4-FFF2-40B4-BE49-F238E27FC236}">
                <a16:creationId xmlns:a16="http://schemas.microsoft.com/office/drawing/2014/main" id="{BF8B3D6E-F750-A7A7-5F80-4233F8347DDE}"/>
              </a:ext>
            </a:extLst>
          </p:cNvPr>
          <p:cNvPicPr>
            <a:picLocks noChangeAspect="1"/>
          </p:cNvPicPr>
          <p:nvPr/>
        </p:nvPicPr>
        <p:blipFill>
          <a:blip r:embed="rId3"/>
          <a:stretch>
            <a:fillRect/>
          </a:stretch>
        </p:blipFill>
        <p:spPr>
          <a:xfrm>
            <a:off x="1870470" y="1323297"/>
            <a:ext cx="1621410" cy="1386044"/>
          </a:xfrm>
          <a:prstGeom prst="rect">
            <a:avLst/>
          </a:prstGeom>
          <a:ln>
            <a:noFill/>
          </a:ln>
          <a:effectLst>
            <a:outerShdw blurRad="292100" dist="139700" dir="2700000" algn="tl" rotWithShape="0">
              <a:srgbClr val="333333">
                <a:alpha val="65000"/>
              </a:srgbClr>
            </a:outerShdw>
          </a:effectLst>
        </p:spPr>
      </p:pic>
      <p:cxnSp>
        <p:nvCxnSpPr>
          <p:cNvPr id="6" name="Connettore a gomito 5">
            <a:extLst>
              <a:ext uri="{FF2B5EF4-FFF2-40B4-BE49-F238E27FC236}">
                <a16:creationId xmlns:a16="http://schemas.microsoft.com/office/drawing/2014/main" id="{5C395364-444B-01C3-3274-9441C2FF6A9D}"/>
              </a:ext>
            </a:extLst>
          </p:cNvPr>
          <p:cNvCxnSpPr>
            <a:cxnSpLocks/>
            <a:stCxn id="2" idx="3"/>
            <a:endCxn id="1032" idx="1"/>
          </p:cNvCxnSpPr>
          <p:nvPr/>
        </p:nvCxnSpPr>
        <p:spPr>
          <a:xfrm>
            <a:off x="3491880" y="2016319"/>
            <a:ext cx="3956193" cy="294687"/>
          </a:xfrm>
          <a:prstGeom prst="bentConnector3">
            <a:avLst>
              <a:gd name="adj1" fmla="val 41648"/>
            </a:avLst>
          </a:prstGeom>
          <a:ln w="28575">
            <a:solidFill>
              <a:schemeClr val="bg1">
                <a:lumMod val="75000"/>
              </a:schemeClr>
            </a:solidFill>
            <a:headEnd type="diamond"/>
            <a:tailEnd type="triangle" w="lg" len="lg"/>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3CBA52C6-A487-CDFA-B649-DA2692C5B399}"/>
              </a:ext>
            </a:extLst>
          </p:cNvPr>
          <p:cNvPicPr>
            <a:picLocks noChangeAspect="1"/>
          </p:cNvPicPr>
          <p:nvPr/>
        </p:nvPicPr>
        <p:blipFill>
          <a:blip r:embed="rId4"/>
          <a:stretch>
            <a:fillRect/>
          </a:stretch>
        </p:blipFill>
        <p:spPr>
          <a:xfrm>
            <a:off x="7448073" y="1552405"/>
            <a:ext cx="540000" cy="390331"/>
          </a:xfrm>
          <a:prstGeom prst="rect">
            <a:avLst/>
          </a:prstGeom>
        </p:spPr>
      </p:pic>
      <p:cxnSp>
        <p:nvCxnSpPr>
          <p:cNvPr id="14" name="Connettore a gomito 13">
            <a:extLst>
              <a:ext uri="{FF2B5EF4-FFF2-40B4-BE49-F238E27FC236}">
                <a16:creationId xmlns:a16="http://schemas.microsoft.com/office/drawing/2014/main" id="{90847215-76BD-C332-9520-BD84063A94FC}"/>
              </a:ext>
            </a:extLst>
          </p:cNvPr>
          <p:cNvCxnSpPr>
            <a:cxnSpLocks/>
            <a:stCxn id="2" idx="3"/>
            <a:endCxn id="13" idx="1"/>
          </p:cNvCxnSpPr>
          <p:nvPr/>
        </p:nvCxnSpPr>
        <p:spPr>
          <a:xfrm flipV="1">
            <a:off x="3491880" y="1747571"/>
            <a:ext cx="3956193" cy="268748"/>
          </a:xfrm>
          <a:prstGeom prst="bentConnector3">
            <a:avLst>
              <a:gd name="adj1" fmla="val 41648"/>
            </a:avLst>
          </a:prstGeom>
          <a:ln w="28575">
            <a:solidFill>
              <a:schemeClr val="bg1">
                <a:lumMod val="75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EB2531D8-5672-F663-93CF-CD706259E86C}"/>
              </a:ext>
            </a:extLst>
          </p:cNvPr>
          <p:cNvSpPr txBox="1"/>
          <p:nvPr/>
        </p:nvSpPr>
        <p:spPr>
          <a:xfrm>
            <a:off x="7309275" y="1223595"/>
            <a:ext cx="817596" cy="322587"/>
          </a:xfrm>
          <a:prstGeom prst="rect">
            <a:avLst/>
          </a:prstGeom>
          <a:noFill/>
        </p:spPr>
        <p:txBody>
          <a:bodyPr wrap="square" lIns="36000" tIns="36000" rIns="36000" bIns="36000" rtlCol="0">
            <a:noAutofit/>
          </a:bodyPr>
          <a:lstStyle>
            <a:defPPr>
              <a:defRPr lang="it-IT"/>
            </a:defPPr>
            <a:lvl1pPr>
              <a:defRPr sz="1400" b="1"/>
            </a:lvl1pPr>
          </a:lstStyle>
          <a:p>
            <a:pPr algn="ctr"/>
            <a:r>
              <a:rPr lang="it-IT" sz="1000" b="0" dirty="0"/>
              <a:t>Cassetto</a:t>
            </a:r>
          </a:p>
          <a:p>
            <a:pPr algn="ctr"/>
            <a:r>
              <a:rPr lang="it-IT" sz="1000" b="0" dirty="0"/>
              <a:t>fiscale</a:t>
            </a:r>
          </a:p>
        </p:txBody>
      </p:sp>
      <p:pic>
        <p:nvPicPr>
          <p:cNvPr id="23" name="Immagine 22">
            <a:extLst>
              <a:ext uri="{FF2B5EF4-FFF2-40B4-BE49-F238E27FC236}">
                <a16:creationId xmlns:a16="http://schemas.microsoft.com/office/drawing/2014/main" id="{A21C6A19-7398-8F2B-E2B7-0F6D63BC6509}"/>
              </a:ext>
            </a:extLst>
          </p:cNvPr>
          <p:cNvPicPr>
            <a:picLocks noChangeAspect="1"/>
          </p:cNvPicPr>
          <p:nvPr/>
        </p:nvPicPr>
        <p:blipFill>
          <a:blip r:embed="rId5"/>
          <a:stretch>
            <a:fillRect/>
          </a:stretch>
        </p:blipFill>
        <p:spPr>
          <a:xfrm>
            <a:off x="5401022" y="2636912"/>
            <a:ext cx="1619250" cy="978297"/>
          </a:xfrm>
          <a:prstGeom prst="rect">
            <a:avLst/>
          </a:prstGeom>
          <a:ln>
            <a:noFill/>
          </a:ln>
          <a:effectLst>
            <a:outerShdw blurRad="292100" dist="139700" dir="2700000" algn="tl" rotWithShape="0">
              <a:srgbClr val="333333">
                <a:alpha val="65000"/>
              </a:srgbClr>
            </a:outerShdw>
          </a:effectLst>
        </p:spPr>
      </p:pic>
      <p:cxnSp>
        <p:nvCxnSpPr>
          <p:cNvPr id="25" name="Connettore 2 24">
            <a:extLst>
              <a:ext uri="{FF2B5EF4-FFF2-40B4-BE49-F238E27FC236}">
                <a16:creationId xmlns:a16="http://schemas.microsoft.com/office/drawing/2014/main" id="{A4B7A8E1-117B-7802-286B-FD1EA3649A9F}"/>
              </a:ext>
            </a:extLst>
          </p:cNvPr>
          <p:cNvCxnSpPr>
            <a:cxnSpLocks/>
            <a:stCxn id="21" idx="1"/>
            <a:endCxn id="1036" idx="3"/>
          </p:cNvCxnSpPr>
          <p:nvPr/>
        </p:nvCxnSpPr>
        <p:spPr>
          <a:xfrm flipH="1">
            <a:off x="7067094" y="3456889"/>
            <a:ext cx="385226" cy="2444"/>
          </a:xfrm>
          <a:prstGeom prst="straightConnector1">
            <a:avLst/>
          </a:prstGeom>
          <a:ln w="28575">
            <a:solidFill>
              <a:srgbClr val="00B050"/>
            </a:solidFill>
            <a:headEnd type="oval"/>
            <a:tailEnd type="triangle" w="lg" len="lg"/>
          </a:ln>
        </p:spPr>
        <p:style>
          <a:lnRef idx="1">
            <a:schemeClr val="accent1"/>
          </a:lnRef>
          <a:fillRef idx="0">
            <a:schemeClr val="accent1"/>
          </a:fillRef>
          <a:effectRef idx="0">
            <a:schemeClr val="accent1"/>
          </a:effectRef>
          <a:fontRef idx="minor">
            <a:schemeClr val="tx1"/>
          </a:fontRef>
        </p:style>
      </p:cxnSp>
      <p:pic>
        <p:nvPicPr>
          <p:cNvPr id="31" name="Immagine 30">
            <a:extLst>
              <a:ext uri="{FF2B5EF4-FFF2-40B4-BE49-F238E27FC236}">
                <a16:creationId xmlns:a16="http://schemas.microsoft.com/office/drawing/2014/main" id="{E493054A-DCF4-519A-AFED-D120F97304B4}"/>
              </a:ext>
            </a:extLst>
          </p:cNvPr>
          <p:cNvPicPr>
            <a:picLocks noChangeAspect="1"/>
          </p:cNvPicPr>
          <p:nvPr/>
        </p:nvPicPr>
        <p:blipFill>
          <a:blip r:embed="rId6"/>
          <a:stretch>
            <a:fillRect/>
          </a:stretch>
        </p:blipFill>
        <p:spPr>
          <a:xfrm>
            <a:off x="4355976" y="3068960"/>
            <a:ext cx="2209973" cy="1315549"/>
          </a:xfrm>
          <a:prstGeom prst="rect">
            <a:avLst/>
          </a:prstGeom>
          <a:ln>
            <a:noFill/>
          </a:ln>
          <a:effectLst>
            <a:outerShdw blurRad="292100" dist="139700" dir="2700000" algn="tl" rotWithShape="0">
              <a:srgbClr val="333333">
                <a:alpha val="65000"/>
              </a:srgbClr>
            </a:outerShdw>
          </a:effectLst>
        </p:spPr>
      </p:pic>
      <p:pic>
        <p:nvPicPr>
          <p:cNvPr id="1026" name="Picture 2" descr="Immagini di Icona Produzione - Download gratuiti su Freepik">
            <a:extLst>
              <a:ext uri="{FF2B5EF4-FFF2-40B4-BE49-F238E27FC236}">
                <a16:creationId xmlns:a16="http://schemas.microsoft.com/office/drawing/2014/main" id="{452F38EC-DDC5-B7CE-6FE0-77904B4A85B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640" y="1181501"/>
            <a:ext cx="893093" cy="893093"/>
          </a:xfrm>
          <a:prstGeom prst="rect">
            <a:avLst/>
          </a:prstGeom>
          <a:noFill/>
          <a:extLst>
            <a:ext uri="{909E8E84-426E-40DD-AFC4-6F175D3DCCD1}">
              <a14:hiddenFill xmlns:a14="http://schemas.microsoft.com/office/drawing/2010/main">
                <a:solidFill>
                  <a:srgbClr val="FFFFFF"/>
                </a:solidFill>
              </a14:hiddenFill>
            </a:ext>
          </a:extLst>
        </p:spPr>
      </p:pic>
      <p:sp>
        <p:nvSpPr>
          <p:cNvPr id="40" name="CasellaDiTesto 39">
            <a:extLst>
              <a:ext uri="{FF2B5EF4-FFF2-40B4-BE49-F238E27FC236}">
                <a16:creationId xmlns:a16="http://schemas.microsoft.com/office/drawing/2014/main" id="{C31786E0-926D-9BC7-5153-6DEB0FEE6A93}"/>
              </a:ext>
            </a:extLst>
          </p:cNvPr>
          <p:cNvSpPr txBox="1"/>
          <p:nvPr/>
        </p:nvSpPr>
        <p:spPr>
          <a:xfrm>
            <a:off x="4371274" y="2348880"/>
            <a:ext cx="2432974" cy="307777"/>
          </a:xfrm>
          <a:prstGeom prst="rect">
            <a:avLst/>
          </a:prstGeom>
          <a:noFill/>
        </p:spPr>
        <p:txBody>
          <a:bodyPr wrap="square" lIns="36000" tIns="36000" rIns="36000" bIns="36000" rtlCol="0">
            <a:noAutofit/>
          </a:bodyPr>
          <a:lstStyle>
            <a:defPPr>
              <a:defRPr lang="it-IT"/>
            </a:defPPr>
            <a:lvl1pPr>
              <a:defRPr sz="1400" b="1"/>
            </a:lvl1pPr>
          </a:lstStyle>
          <a:p>
            <a:pPr algn="ctr"/>
            <a:r>
              <a:rPr lang="it-IT" dirty="0"/>
              <a:t>Consegna documenti e istanze</a:t>
            </a:r>
          </a:p>
        </p:txBody>
      </p:sp>
      <p:pic>
        <p:nvPicPr>
          <p:cNvPr id="1036" name="Picture 12" descr="Risposta e - Scaricare icone gratuite">
            <a:extLst>
              <a:ext uri="{FF2B5EF4-FFF2-40B4-BE49-F238E27FC236}">
                <a16:creationId xmlns:a16="http://schemas.microsoft.com/office/drawing/2014/main" id="{CAFDF183-87C8-5EED-C037-AFF107866D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3563" y="3067567"/>
            <a:ext cx="783531" cy="783531"/>
          </a:xfrm>
          <a:prstGeom prst="rect">
            <a:avLst/>
          </a:prstGeom>
          <a:noFill/>
          <a:extLst>
            <a:ext uri="{909E8E84-426E-40DD-AFC4-6F175D3DCCD1}">
              <a14:hiddenFill xmlns:a14="http://schemas.microsoft.com/office/drawing/2010/main">
                <a:solidFill>
                  <a:srgbClr val="FFFFFF"/>
                </a:solidFill>
              </a14:hiddenFill>
            </a:ext>
          </a:extLst>
        </p:spPr>
      </p:pic>
      <p:sp>
        <p:nvSpPr>
          <p:cNvPr id="42" name="Rettangolo con angoli arrotondati 41">
            <a:extLst>
              <a:ext uri="{FF2B5EF4-FFF2-40B4-BE49-F238E27FC236}">
                <a16:creationId xmlns:a16="http://schemas.microsoft.com/office/drawing/2014/main" id="{5D7FBA8B-0614-6CE8-5F5E-CD534D49BE60}"/>
              </a:ext>
            </a:extLst>
          </p:cNvPr>
          <p:cNvSpPr/>
          <p:nvPr/>
        </p:nvSpPr>
        <p:spPr>
          <a:xfrm>
            <a:off x="4095962" y="836613"/>
            <a:ext cx="4724510" cy="5472707"/>
          </a:xfrm>
          <a:prstGeom prst="roundRect">
            <a:avLst>
              <a:gd name="adj" fmla="val 8210"/>
            </a:avLst>
          </a:prstGeom>
          <a:no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it-IT" b="1" dirty="0">
                <a:solidFill>
                  <a:srgbClr val="CC9900"/>
                </a:solidFill>
              </a:rPr>
              <a:t>Utente</a:t>
            </a:r>
          </a:p>
        </p:txBody>
      </p:sp>
      <p:cxnSp>
        <p:nvCxnSpPr>
          <p:cNvPr id="51" name="Connettore a gomito 50">
            <a:extLst>
              <a:ext uri="{FF2B5EF4-FFF2-40B4-BE49-F238E27FC236}">
                <a16:creationId xmlns:a16="http://schemas.microsoft.com/office/drawing/2014/main" id="{9BBC1CCF-9EBD-3AAB-DF70-B85921B3621E}"/>
              </a:ext>
            </a:extLst>
          </p:cNvPr>
          <p:cNvCxnSpPr>
            <a:cxnSpLocks/>
            <a:stCxn id="21" idx="2"/>
            <a:endCxn id="43" idx="6"/>
          </p:cNvCxnSpPr>
          <p:nvPr/>
        </p:nvCxnSpPr>
        <p:spPr>
          <a:xfrm rot="5400000">
            <a:off x="4717231" y="1187362"/>
            <a:ext cx="465563" cy="6084616"/>
          </a:xfrm>
          <a:prstGeom prst="bentConnector2">
            <a:avLst/>
          </a:prstGeom>
          <a:ln w="28575">
            <a:solidFill>
              <a:srgbClr val="00B050"/>
            </a:solidFill>
            <a:headEnd type="oval"/>
            <a:tailEnd type="triangle" w="lg" len="lg"/>
          </a:ln>
        </p:spPr>
        <p:style>
          <a:lnRef idx="1">
            <a:schemeClr val="accent1"/>
          </a:lnRef>
          <a:fillRef idx="0">
            <a:schemeClr val="accent1"/>
          </a:fillRef>
          <a:effectRef idx="0">
            <a:schemeClr val="accent1"/>
          </a:effectRef>
          <a:fontRef idx="minor">
            <a:schemeClr val="tx1"/>
          </a:fontRef>
        </p:style>
      </p:cxnSp>
      <p:pic>
        <p:nvPicPr>
          <p:cNvPr id="48" name="Picture 21">
            <a:extLst>
              <a:ext uri="{FF2B5EF4-FFF2-40B4-BE49-F238E27FC236}">
                <a16:creationId xmlns:a16="http://schemas.microsoft.com/office/drawing/2014/main" id="{6B73BFFB-4718-8E39-92F7-C74431E132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148663">
            <a:off x="7415572" y="4430029"/>
            <a:ext cx="720000" cy="1082024"/>
          </a:xfrm>
          <a:prstGeom prst="rect">
            <a:avLst/>
          </a:prstGeom>
          <a:noFill/>
          <a:ln w="6350" algn="ctr">
            <a:solidFill>
              <a:schemeClr val="bg2"/>
            </a:solidFill>
            <a:miter lim="800000"/>
            <a:headEnd/>
            <a:tailEnd/>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49" name="Picture 22">
            <a:extLst>
              <a:ext uri="{FF2B5EF4-FFF2-40B4-BE49-F238E27FC236}">
                <a16:creationId xmlns:a16="http://schemas.microsoft.com/office/drawing/2014/main" id="{789CCDB7-CE83-4651-4F5D-C9300C335AC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191401">
            <a:off x="6991902" y="4391328"/>
            <a:ext cx="720000" cy="1091700"/>
          </a:xfrm>
          <a:prstGeom prst="rect">
            <a:avLst/>
          </a:prstGeom>
          <a:noFill/>
          <a:ln w="6350">
            <a:solidFill>
              <a:schemeClr val="bg2"/>
            </a:solidFill>
            <a:miter lim="800000"/>
            <a:headEnd/>
            <a:tailEnd/>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50" name="Text Box 23">
            <a:extLst>
              <a:ext uri="{FF2B5EF4-FFF2-40B4-BE49-F238E27FC236}">
                <a16:creationId xmlns:a16="http://schemas.microsoft.com/office/drawing/2014/main" id="{B7AF04A4-0AA3-F328-0D10-71CD80AAA73A}"/>
              </a:ext>
            </a:extLst>
          </p:cNvPr>
          <p:cNvSpPr txBox="1">
            <a:spLocks noChangeArrowheads="1"/>
          </p:cNvSpPr>
          <p:nvPr/>
        </p:nvSpPr>
        <p:spPr bwMode="auto">
          <a:xfrm>
            <a:off x="2123728" y="4488932"/>
            <a:ext cx="936000" cy="252000"/>
          </a:xfrm>
          <a:prstGeom prst="rect">
            <a:avLst/>
          </a:prstGeom>
          <a:solidFill>
            <a:schemeClr val="bg2"/>
          </a:solidFill>
          <a:ln>
            <a:noFill/>
          </a:ln>
          <a:effectLst/>
        </p:spPr>
        <p:txBody>
          <a:bodyPr lIns="36000" tIns="36000" rIns="36000" bIns="36000" anchor="ctr" anchorCtr="1"/>
          <a:lstStyle>
            <a:lvl1pPr defTabSz="801688">
              <a:defRPr>
                <a:solidFill>
                  <a:schemeClr val="tx1"/>
                </a:solidFill>
                <a:latin typeface="Arial" panose="020B0604020202020204" pitchFamily="34" charset="0"/>
              </a:defRPr>
            </a:lvl1pPr>
            <a:lvl2pPr marL="400050" defTabSz="801688">
              <a:defRPr>
                <a:solidFill>
                  <a:schemeClr val="tx1"/>
                </a:solidFill>
                <a:latin typeface="Arial" panose="020B0604020202020204" pitchFamily="34" charset="0"/>
              </a:defRPr>
            </a:lvl2pPr>
            <a:lvl3pPr marL="801688" defTabSz="801688">
              <a:defRPr>
                <a:solidFill>
                  <a:schemeClr val="tx1"/>
                </a:solidFill>
                <a:latin typeface="Arial" panose="020B0604020202020204" pitchFamily="34" charset="0"/>
              </a:defRPr>
            </a:lvl3pPr>
            <a:lvl4pPr marL="1201738" defTabSz="801688">
              <a:defRPr>
                <a:solidFill>
                  <a:schemeClr val="tx1"/>
                </a:solidFill>
                <a:latin typeface="Arial" panose="020B0604020202020204" pitchFamily="34" charset="0"/>
              </a:defRPr>
            </a:lvl4pPr>
            <a:lvl5pPr marL="1603375" defTabSz="801688">
              <a:defRPr>
                <a:solidFill>
                  <a:schemeClr val="tx1"/>
                </a:solidFill>
                <a:latin typeface="Arial" panose="020B0604020202020204" pitchFamily="34" charset="0"/>
              </a:defRPr>
            </a:lvl5pPr>
            <a:lvl6pPr marL="2060575" defTabSz="801688" fontAlgn="base">
              <a:spcBef>
                <a:spcPct val="0"/>
              </a:spcBef>
              <a:spcAft>
                <a:spcPct val="0"/>
              </a:spcAft>
              <a:defRPr>
                <a:solidFill>
                  <a:schemeClr val="tx1"/>
                </a:solidFill>
                <a:latin typeface="Arial" panose="020B0604020202020204" pitchFamily="34" charset="0"/>
              </a:defRPr>
            </a:lvl6pPr>
            <a:lvl7pPr marL="2517775" defTabSz="801688" fontAlgn="base">
              <a:spcBef>
                <a:spcPct val="0"/>
              </a:spcBef>
              <a:spcAft>
                <a:spcPct val="0"/>
              </a:spcAft>
              <a:defRPr>
                <a:solidFill>
                  <a:schemeClr val="tx1"/>
                </a:solidFill>
                <a:latin typeface="Arial" panose="020B0604020202020204" pitchFamily="34" charset="0"/>
              </a:defRPr>
            </a:lvl7pPr>
            <a:lvl8pPr marL="2974975" defTabSz="801688" fontAlgn="base">
              <a:spcBef>
                <a:spcPct val="0"/>
              </a:spcBef>
              <a:spcAft>
                <a:spcPct val="0"/>
              </a:spcAft>
              <a:defRPr>
                <a:solidFill>
                  <a:schemeClr val="tx1"/>
                </a:solidFill>
                <a:latin typeface="Arial" panose="020B0604020202020204" pitchFamily="34" charset="0"/>
              </a:defRPr>
            </a:lvl8pPr>
            <a:lvl9pPr marL="3432175" defTabSz="801688" fontAlgn="base">
              <a:spcBef>
                <a:spcPct val="0"/>
              </a:spcBef>
              <a:spcAft>
                <a:spcPct val="0"/>
              </a:spcAft>
              <a:defRPr>
                <a:solidFill>
                  <a:schemeClr val="tx1"/>
                </a:solidFill>
                <a:latin typeface="Arial" panose="020B0604020202020204" pitchFamily="34" charset="0"/>
              </a:defRPr>
            </a:lvl9pPr>
          </a:lstStyle>
          <a:p>
            <a:pPr algn="ctr"/>
            <a:r>
              <a:rPr lang="en-GB" altLang="it-IT" sz="1100" b="1" dirty="0">
                <a:effectLst>
                  <a:outerShdw blurRad="38100" dist="38100" dir="2700000" algn="tl">
                    <a:srgbClr val="C0C0C0"/>
                  </a:outerShdw>
                </a:effectLst>
                <a:ea typeface="ＭＳ Ｐゴシック" panose="020B0600070205080204" pitchFamily="34" charset="-128"/>
              </a:rPr>
              <a:t>DOCFA</a:t>
            </a:r>
          </a:p>
        </p:txBody>
      </p:sp>
      <p:sp>
        <p:nvSpPr>
          <p:cNvPr id="54" name="Text Box 23">
            <a:extLst>
              <a:ext uri="{FF2B5EF4-FFF2-40B4-BE49-F238E27FC236}">
                <a16:creationId xmlns:a16="http://schemas.microsoft.com/office/drawing/2014/main" id="{257DBD15-DAB6-BAB9-8D5C-480956ADAC62}"/>
              </a:ext>
            </a:extLst>
          </p:cNvPr>
          <p:cNvSpPr txBox="1">
            <a:spLocks noChangeArrowheads="1"/>
          </p:cNvSpPr>
          <p:nvPr/>
        </p:nvSpPr>
        <p:spPr bwMode="auto">
          <a:xfrm>
            <a:off x="2123728" y="4150321"/>
            <a:ext cx="936000" cy="252000"/>
          </a:xfrm>
          <a:prstGeom prst="rect">
            <a:avLst/>
          </a:prstGeom>
          <a:solidFill>
            <a:schemeClr val="bg2"/>
          </a:solidFill>
          <a:ln>
            <a:noFill/>
          </a:ln>
          <a:effectLst/>
        </p:spPr>
        <p:txBody>
          <a:bodyPr lIns="36000" tIns="36000" rIns="36000" bIns="36000" anchor="ctr" anchorCtr="1"/>
          <a:lstStyle>
            <a:lvl1pPr defTabSz="801688">
              <a:defRPr>
                <a:solidFill>
                  <a:schemeClr val="tx1"/>
                </a:solidFill>
                <a:latin typeface="Arial" panose="020B0604020202020204" pitchFamily="34" charset="0"/>
              </a:defRPr>
            </a:lvl1pPr>
            <a:lvl2pPr marL="400050" defTabSz="801688">
              <a:defRPr>
                <a:solidFill>
                  <a:schemeClr val="tx1"/>
                </a:solidFill>
                <a:latin typeface="Arial" panose="020B0604020202020204" pitchFamily="34" charset="0"/>
              </a:defRPr>
            </a:lvl2pPr>
            <a:lvl3pPr marL="801688" defTabSz="801688">
              <a:defRPr>
                <a:solidFill>
                  <a:schemeClr val="tx1"/>
                </a:solidFill>
                <a:latin typeface="Arial" panose="020B0604020202020204" pitchFamily="34" charset="0"/>
              </a:defRPr>
            </a:lvl3pPr>
            <a:lvl4pPr marL="1201738" defTabSz="801688">
              <a:defRPr>
                <a:solidFill>
                  <a:schemeClr val="tx1"/>
                </a:solidFill>
                <a:latin typeface="Arial" panose="020B0604020202020204" pitchFamily="34" charset="0"/>
              </a:defRPr>
            </a:lvl4pPr>
            <a:lvl5pPr marL="1603375" defTabSz="801688">
              <a:defRPr>
                <a:solidFill>
                  <a:schemeClr val="tx1"/>
                </a:solidFill>
                <a:latin typeface="Arial" panose="020B0604020202020204" pitchFamily="34" charset="0"/>
              </a:defRPr>
            </a:lvl5pPr>
            <a:lvl6pPr marL="2060575" defTabSz="801688" fontAlgn="base">
              <a:spcBef>
                <a:spcPct val="0"/>
              </a:spcBef>
              <a:spcAft>
                <a:spcPct val="0"/>
              </a:spcAft>
              <a:defRPr>
                <a:solidFill>
                  <a:schemeClr val="tx1"/>
                </a:solidFill>
                <a:latin typeface="Arial" panose="020B0604020202020204" pitchFamily="34" charset="0"/>
              </a:defRPr>
            </a:lvl6pPr>
            <a:lvl7pPr marL="2517775" defTabSz="801688" fontAlgn="base">
              <a:spcBef>
                <a:spcPct val="0"/>
              </a:spcBef>
              <a:spcAft>
                <a:spcPct val="0"/>
              </a:spcAft>
              <a:defRPr>
                <a:solidFill>
                  <a:schemeClr val="tx1"/>
                </a:solidFill>
                <a:latin typeface="Arial" panose="020B0604020202020204" pitchFamily="34" charset="0"/>
              </a:defRPr>
            </a:lvl7pPr>
            <a:lvl8pPr marL="2974975" defTabSz="801688" fontAlgn="base">
              <a:spcBef>
                <a:spcPct val="0"/>
              </a:spcBef>
              <a:spcAft>
                <a:spcPct val="0"/>
              </a:spcAft>
              <a:defRPr>
                <a:solidFill>
                  <a:schemeClr val="tx1"/>
                </a:solidFill>
                <a:latin typeface="Arial" panose="020B0604020202020204" pitchFamily="34" charset="0"/>
              </a:defRPr>
            </a:lvl8pPr>
            <a:lvl9pPr marL="3432175" defTabSz="801688" fontAlgn="base">
              <a:spcBef>
                <a:spcPct val="0"/>
              </a:spcBef>
              <a:spcAft>
                <a:spcPct val="0"/>
              </a:spcAft>
              <a:defRPr>
                <a:solidFill>
                  <a:schemeClr val="tx1"/>
                </a:solidFill>
                <a:latin typeface="Arial" panose="020B0604020202020204" pitchFamily="34" charset="0"/>
              </a:defRPr>
            </a:lvl9pPr>
          </a:lstStyle>
          <a:p>
            <a:pPr algn="ctr"/>
            <a:r>
              <a:rPr lang="en-GB" altLang="it-IT" sz="1100" b="1" dirty="0">
                <a:effectLst>
                  <a:outerShdw blurRad="38100" dist="38100" dir="2700000" algn="tl">
                    <a:srgbClr val="C0C0C0"/>
                  </a:outerShdw>
                </a:effectLst>
                <a:ea typeface="ＭＳ Ｐゴシック" panose="020B0600070205080204" pitchFamily="34" charset="-128"/>
              </a:rPr>
              <a:t>RISPOSTA</a:t>
            </a:r>
          </a:p>
        </p:txBody>
      </p:sp>
      <p:pic>
        <p:nvPicPr>
          <p:cNvPr id="56" name="Immagine 55">
            <a:extLst>
              <a:ext uri="{FF2B5EF4-FFF2-40B4-BE49-F238E27FC236}">
                <a16:creationId xmlns:a16="http://schemas.microsoft.com/office/drawing/2014/main" id="{9144E5CA-F862-FF22-951A-E3CBE593EAC9}"/>
              </a:ext>
            </a:extLst>
          </p:cNvPr>
          <p:cNvPicPr>
            <a:picLocks noChangeAspect="1"/>
          </p:cNvPicPr>
          <p:nvPr/>
        </p:nvPicPr>
        <p:blipFill>
          <a:blip r:embed="rId11"/>
          <a:stretch>
            <a:fillRect/>
          </a:stretch>
        </p:blipFill>
        <p:spPr>
          <a:xfrm>
            <a:off x="467544" y="4013448"/>
            <a:ext cx="1404000" cy="982150"/>
          </a:xfrm>
          <a:prstGeom prst="rect">
            <a:avLst/>
          </a:prstGeom>
          <a:ln>
            <a:noFill/>
          </a:ln>
          <a:effectLst>
            <a:outerShdw blurRad="292100" dist="139700" dir="2700000" algn="tl" rotWithShape="0">
              <a:srgbClr val="333333">
                <a:alpha val="65000"/>
              </a:srgbClr>
            </a:outerShdw>
          </a:effectLst>
        </p:spPr>
      </p:pic>
      <p:cxnSp>
        <p:nvCxnSpPr>
          <p:cNvPr id="58" name="Connettore a gomito 57">
            <a:extLst>
              <a:ext uri="{FF2B5EF4-FFF2-40B4-BE49-F238E27FC236}">
                <a16:creationId xmlns:a16="http://schemas.microsoft.com/office/drawing/2014/main" id="{31FE86BC-7D80-9BC7-979C-56D3837E6CB8}"/>
              </a:ext>
            </a:extLst>
          </p:cNvPr>
          <p:cNvCxnSpPr>
            <a:cxnSpLocks/>
            <a:stCxn id="31" idx="1"/>
            <a:endCxn id="41" idx="6"/>
          </p:cNvCxnSpPr>
          <p:nvPr/>
        </p:nvCxnSpPr>
        <p:spPr>
          <a:xfrm rot="10800000" flipV="1">
            <a:off x="1907704" y="3726734"/>
            <a:ext cx="2448272" cy="394725"/>
          </a:xfrm>
          <a:prstGeom prst="bentConnector3">
            <a:avLst>
              <a:gd name="adj1" fmla="val 50000"/>
            </a:avLst>
          </a:prstGeom>
          <a:ln w="28575">
            <a:solidFill>
              <a:srgbClr val="00B050"/>
            </a:solidFill>
            <a:headEnd type="diamond"/>
            <a:tailEnd type="triangle" w="lg" len="lg"/>
          </a:ln>
        </p:spPr>
        <p:style>
          <a:lnRef idx="1">
            <a:schemeClr val="accent1"/>
          </a:lnRef>
          <a:fillRef idx="0">
            <a:schemeClr val="accent1"/>
          </a:fillRef>
          <a:effectRef idx="0">
            <a:schemeClr val="accent1"/>
          </a:effectRef>
          <a:fontRef idx="minor">
            <a:schemeClr val="tx1"/>
          </a:fontRef>
        </p:style>
      </p:cxnSp>
      <p:sp>
        <p:nvSpPr>
          <p:cNvPr id="1024" name="CasellaDiTesto 1023">
            <a:extLst>
              <a:ext uri="{FF2B5EF4-FFF2-40B4-BE49-F238E27FC236}">
                <a16:creationId xmlns:a16="http://schemas.microsoft.com/office/drawing/2014/main" id="{8BE56A33-D4FB-5857-05F7-213CA958AAAD}"/>
              </a:ext>
            </a:extLst>
          </p:cNvPr>
          <p:cNvSpPr txBox="1"/>
          <p:nvPr/>
        </p:nvSpPr>
        <p:spPr>
          <a:xfrm>
            <a:off x="1079704" y="4919447"/>
            <a:ext cx="828000" cy="828000"/>
          </a:xfrm>
          <a:prstGeom prst="flowChartDecision">
            <a:avLst/>
          </a:prstGeom>
          <a:solidFill>
            <a:schemeClr val="bg1"/>
          </a:solidFill>
          <a:ln w="28575">
            <a:solidFill>
              <a:schemeClr val="tx2">
                <a:lumMod val="60000"/>
                <a:lumOff val="40000"/>
              </a:schemeClr>
            </a:solidFill>
            <a:headEnd type="diamond"/>
            <a:tailEnd type="triangle" w="lg" len="lg"/>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defPPr>
              <a:defRPr lang="it-IT"/>
            </a:defPPr>
            <a:lvl1pPr algn="ctr"/>
          </a:lstStyle>
          <a:p>
            <a:r>
              <a:rPr lang="it-IT" sz="1400" dirty="0"/>
              <a:t>Verifica</a:t>
            </a:r>
          </a:p>
        </p:txBody>
      </p:sp>
      <p:cxnSp>
        <p:nvCxnSpPr>
          <p:cNvPr id="1029" name="Connettore 2 1028">
            <a:extLst>
              <a:ext uri="{FF2B5EF4-FFF2-40B4-BE49-F238E27FC236}">
                <a16:creationId xmlns:a16="http://schemas.microsoft.com/office/drawing/2014/main" id="{178DA4DB-8C6C-5F1F-24DA-EA8F2620A8A3}"/>
              </a:ext>
            </a:extLst>
          </p:cNvPr>
          <p:cNvCxnSpPr>
            <a:cxnSpLocks/>
          </p:cNvCxnSpPr>
          <p:nvPr/>
        </p:nvCxnSpPr>
        <p:spPr>
          <a:xfrm flipH="1" flipV="1">
            <a:off x="816539" y="5332676"/>
            <a:ext cx="263165" cy="896"/>
          </a:xfrm>
          <a:prstGeom prst="straightConnector1">
            <a:avLst/>
          </a:prstGeom>
          <a:ln w="28575">
            <a:solidFill>
              <a:srgbClr val="00B05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031" name="CasellaDiTesto 1030">
            <a:extLst>
              <a:ext uri="{FF2B5EF4-FFF2-40B4-BE49-F238E27FC236}">
                <a16:creationId xmlns:a16="http://schemas.microsoft.com/office/drawing/2014/main" id="{B195EAA4-C2BD-E34C-9A06-6E2AF732993A}"/>
              </a:ext>
            </a:extLst>
          </p:cNvPr>
          <p:cNvSpPr txBox="1"/>
          <p:nvPr/>
        </p:nvSpPr>
        <p:spPr>
          <a:xfrm>
            <a:off x="370028" y="5525616"/>
            <a:ext cx="709676" cy="360000"/>
          </a:xfrm>
          <a:prstGeom prst="rect">
            <a:avLst/>
          </a:prstGeom>
          <a:noFill/>
        </p:spPr>
        <p:txBody>
          <a:bodyPr wrap="square" lIns="36000" tIns="36000" rIns="36000" bIns="36000" rtlCol="0" anchor="ctr" anchorCtr="0">
            <a:noAutofit/>
          </a:bodyPr>
          <a:lstStyle>
            <a:defPPr>
              <a:defRPr lang="it-IT"/>
            </a:defPPr>
            <a:lvl1pPr>
              <a:defRPr sz="1400" b="1"/>
            </a:lvl1pPr>
          </a:lstStyle>
          <a:p>
            <a:r>
              <a:rPr lang="it-IT" sz="1000" dirty="0"/>
              <a:t>POSIZIONE</a:t>
            </a:r>
          </a:p>
          <a:p>
            <a:r>
              <a:rPr lang="it-IT" sz="1000" dirty="0"/>
              <a:t>CHIUSA</a:t>
            </a:r>
          </a:p>
        </p:txBody>
      </p:sp>
      <p:sp>
        <p:nvSpPr>
          <p:cNvPr id="1033" name="CasellaDiTesto 1032">
            <a:extLst>
              <a:ext uri="{FF2B5EF4-FFF2-40B4-BE49-F238E27FC236}">
                <a16:creationId xmlns:a16="http://schemas.microsoft.com/office/drawing/2014/main" id="{023090E6-ACF8-17AF-8E79-05B19DC86D8F}"/>
              </a:ext>
            </a:extLst>
          </p:cNvPr>
          <p:cNvSpPr txBox="1"/>
          <p:nvPr/>
        </p:nvSpPr>
        <p:spPr>
          <a:xfrm>
            <a:off x="467542" y="3730887"/>
            <a:ext cx="1404000" cy="216000"/>
          </a:xfrm>
          <a:prstGeom prst="rect">
            <a:avLst/>
          </a:prstGeom>
          <a:noFill/>
        </p:spPr>
        <p:txBody>
          <a:bodyPr wrap="square" lIns="36000" tIns="36000" rIns="36000" bIns="36000" rtlCol="0" anchor="ctr" anchorCtr="0">
            <a:noAutofit/>
          </a:bodyPr>
          <a:lstStyle>
            <a:defPPr>
              <a:defRPr lang="it-IT"/>
            </a:defPPr>
            <a:lvl1pPr>
              <a:defRPr sz="1400" b="1"/>
            </a:lvl1pPr>
          </a:lstStyle>
          <a:p>
            <a:pPr algn="ctr"/>
            <a:r>
              <a:rPr lang="it-IT" sz="1000" dirty="0"/>
              <a:t>SIT – NOTIFICA</a:t>
            </a:r>
          </a:p>
          <a:p>
            <a:pPr algn="ctr"/>
            <a:r>
              <a:rPr lang="it-IT" sz="1000" dirty="0"/>
              <a:t>Compliance </a:t>
            </a:r>
            <a:r>
              <a:rPr lang="it-IT" sz="1000" dirty="0" err="1"/>
              <a:t>suberbonus</a:t>
            </a:r>
            <a:endParaRPr lang="it-IT" sz="1000" dirty="0"/>
          </a:p>
        </p:txBody>
      </p:sp>
      <p:pic>
        <p:nvPicPr>
          <p:cNvPr id="1037" name="Immagine 1036" descr="Immagine che contiene simbolo, cerchio, logo, Elementi grafici&#10;&#10;Descrizione generata automaticamente">
            <a:extLst>
              <a:ext uri="{FF2B5EF4-FFF2-40B4-BE49-F238E27FC236}">
                <a16:creationId xmlns:a16="http://schemas.microsoft.com/office/drawing/2014/main" id="{6E5AB4EE-5088-113B-7730-0791F4F2C136}"/>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6193" y="5116173"/>
            <a:ext cx="432000" cy="434549"/>
          </a:xfrm>
          <a:prstGeom prst="rect">
            <a:avLst/>
          </a:prstGeom>
        </p:spPr>
      </p:pic>
      <p:pic>
        <p:nvPicPr>
          <p:cNvPr id="1040" name="Immagine 1039" descr="Immagine che contiene cerchio, Elementi grafici, simbolo, Policromia&#10;&#10;Descrizione generata automaticamente">
            <a:extLst>
              <a:ext uri="{FF2B5EF4-FFF2-40B4-BE49-F238E27FC236}">
                <a16:creationId xmlns:a16="http://schemas.microsoft.com/office/drawing/2014/main" id="{FEF2F048-7142-AEF8-2A85-34D8D436643E}"/>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539" y="5114868"/>
            <a:ext cx="432000" cy="437158"/>
          </a:xfrm>
          <a:prstGeom prst="rect">
            <a:avLst/>
          </a:prstGeom>
        </p:spPr>
      </p:pic>
      <p:cxnSp>
        <p:nvCxnSpPr>
          <p:cNvPr id="1042" name="Connettore 2 1041">
            <a:extLst>
              <a:ext uri="{FF2B5EF4-FFF2-40B4-BE49-F238E27FC236}">
                <a16:creationId xmlns:a16="http://schemas.microsoft.com/office/drawing/2014/main" id="{C97C3A1E-A294-CEF5-0A3C-EF573A2D6427}"/>
              </a:ext>
            </a:extLst>
          </p:cNvPr>
          <p:cNvCxnSpPr>
            <a:cxnSpLocks/>
          </p:cNvCxnSpPr>
          <p:nvPr/>
        </p:nvCxnSpPr>
        <p:spPr>
          <a:xfrm>
            <a:off x="1907704" y="5326540"/>
            <a:ext cx="228489" cy="5485"/>
          </a:xfrm>
          <a:prstGeom prst="straightConnector1">
            <a:avLst/>
          </a:prstGeom>
          <a:ln w="28575">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045" name="CasellaDiTesto 1044">
            <a:extLst>
              <a:ext uri="{FF2B5EF4-FFF2-40B4-BE49-F238E27FC236}">
                <a16:creationId xmlns:a16="http://schemas.microsoft.com/office/drawing/2014/main" id="{3DF017ED-B500-E8E4-43EF-8EB1F0CE998E}"/>
              </a:ext>
            </a:extLst>
          </p:cNvPr>
          <p:cNvSpPr txBox="1"/>
          <p:nvPr/>
        </p:nvSpPr>
        <p:spPr>
          <a:xfrm>
            <a:off x="1750597" y="5525616"/>
            <a:ext cx="817596" cy="360000"/>
          </a:xfrm>
          <a:prstGeom prst="rect">
            <a:avLst/>
          </a:prstGeom>
          <a:noFill/>
        </p:spPr>
        <p:txBody>
          <a:bodyPr wrap="square" lIns="36000" tIns="36000" rIns="36000" bIns="36000" rtlCol="0" anchor="ctr" anchorCtr="0">
            <a:noAutofit/>
          </a:bodyPr>
          <a:lstStyle>
            <a:defPPr>
              <a:defRPr lang="it-IT"/>
            </a:defPPr>
            <a:lvl1pPr>
              <a:defRPr sz="1400" b="1"/>
            </a:lvl1pPr>
          </a:lstStyle>
          <a:p>
            <a:pPr algn="r"/>
            <a:r>
              <a:rPr lang="it-IT" sz="1000" dirty="0"/>
              <a:t>DA ACCERTARE</a:t>
            </a:r>
          </a:p>
        </p:txBody>
      </p:sp>
      <p:pic>
        <p:nvPicPr>
          <p:cNvPr id="1047" name="Immagine 1046" descr="Immagine che contiene logo, simbolo, Carattere, Elementi grafici&#10;&#10;Descrizione generata automaticamente">
            <a:extLst>
              <a:ext uri="{FF2B5EF4-FFF2-40B4-BE49-F238E27FC236}">
                <a16:creationId xmlns:a16="http://schemas.microsoft.com/office/drawing/2014/main" id="{AC69CCD4-1B1A-7940-1133-5FCF77B20B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43808" y="4877544"/>
            <a:ext cx="948872" cy="911807"/>
          </a:xfrm>
          <a:prstGeom prst="rect">
            <a:avLst/>
          </a:prstGeom>
        </p:spPr>
      </p:pic>
      <p:cxnSp>
        <p:nvCxnSpPr>
          <p:cNvPr id="1048" name="Connettore 2 1047">
            <a:extLst>
              <a:ext uri="{FF2B5EF4-FFF2-40B4-BE49-F238E27FC236}">
                <a16:creationId xmlns:a16="http://schemas.microsoft.com/office/drawing/2014/main" id="{8C4E3978-A8E5-ADD6-68E3-2F7C1ED65143}"/>
              </a:ext>
            </a:extLst>
          </p:cNvPr>
          <p:cNvCxnSpPr>
            <a:cxnSpLocks/>
            <a:stCxn id="1037" idx="3"/>
            <a:endCxn id="52" idx="2"/>
          </p:cNvCxnSpPr>
          <p:nvPr/>
        </p:nvCxnSpPr>
        <p:spPr>
          <a:xfrm flipV="1">
            <a:off x="2568193" y="5331310"/>
            <a:ext cx="563647" cy="2138"/>
          </a:xfrm>
          <a:prstGeom prst="straightConnector1">
            <a:avLst/>
          </a:prstGeom>
          <a:ln w="28575">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B2DD1860-8986-CBB7-9845-A7E77199F7E1}"/>
              </a:ext>
            </a:extLst>
          </p:cNvPr>
          <p:cNvSpPr txBox="1"/>
          <p:nvPr/>
        </p:nvSpPr>
        <p:spPr>
          <a:xfrm>
            <a:off x="1870470" y="764704"/>
            <a:ext cx="1621410" cy="738664"/>
          </a:xfrm>
          <a:prstGeom prst="rect">
            <a:avLst/>
          </a:prstGeom>
          <a:noFill/>
        </p:spPr>
        <p:txBody>
          <a:bodyPr wrap="square" lIns="36000" tIns="36000" rIns="36000" bIns="36000" rtlCol="0">
            <a:noAutofit/>
          </a:bodyPr>
          <a:lstStyle/>
          <a:p>
            <a:pPr algn="ctr"/>
            <a:r>
              <a:rPr lang="it-IT" sz="1400" b="1" dirty="0"/>
              <a:t>Produzione e invio centralizzato</a:t>
            </a:r>
          </a:p>
        </p:txBody>
      </p:sp>
      <p:pic>
        <p:nvPicPr>
          <p:cNvPr id="1053" name="Picture 16" descr="Agenzia Entrate: dall'attribuzione della partita iva alla successione, al  via nuovi servizi online | SimplyBiz News">
            <a:extLst>
              <a:ext uri="{FF2B5EF4-FFF2-40B4-BE49-F238E27FC236}">
                <a16:creationId xmlns:a16="http://schemas.microsoft.com/office/drawing/2014/main" id="{9B8BABD6-FE50-72BD-8507-44A060C040D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140" y="848378"/>
            <a:ext cx="1293497" cy="110723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ttore a gomito 4">
            <a:extLst>
              <a:ext uri="{FF2B5EF4-FFF2-40B4-BE49-F238E27FC236}">
                <a16:creationId xmlns:a16="http://schemas.microsoft.com/office/drawing/2014/main" id="{FC40EC5F-E687-5EC9-963A-7B903BCEF453}"/>
              </a:ext>
            </a:extLst>
          </p:cNvPr>
          <p:cNvCxnSpPr>
            <a:cxnSpLocks/>
            <a:stCxn id="21" idx="3"/>
            <a:endCxn id="10" idx="3"/>
          </p:cNvCxnSpPr>
          <p:nvPr/>
        </p:nvCxnSpPr>
        <p:spPr>
          <a:xfrm flipH="1">
            <a:off x="6971514" y="3456889"/>
            <a:ext cx="1560806" cy="2544224"/>
          </a:xfrm>
          <a:prstGeom prst="bentConnector3">
            <a:avLst>
              <a:gd name="adj1" fmla="val -14646"/>
            </a:avLst>
          </a:prstGeom>
          <a:ln w="28575">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pic>
        <p:nvPicPr>
          <p:cNvPr id="10" name="Immagine 9" descr="Immagine che contiene simbolo, cerchio, logo, Elementi grafici&#10;&#10;Descrizione generata automaticamente">
            <a:extLst>
              <a:ext uri="{FF2B5EF4-FFF2-40B4-BE49-F238E27FC236}">
                <a16:creationId xmlns:a16="http://schemas.microsoft.com/office/drawing/2014/main" id="{2CD0CDC3-6ACB-9305-D046-5DA3874EAD15}"/>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39514" y="5783838"/>
            <a:ext cx="432000" cy="434549"/>
          </a:xfrm>
          <a:prstGeom prst="rect">
            <a:avLst/>
          </a:prstGeom>
        </p:spPr>
      </p:pic>
      <p:cxnSp>
        <p:nvCxnSpPr>
          <p:cNvPr id="16" name="Connettore a gomito 15">
            <a:extLst>
              <a:ext uri="{FF2B5EF4-FFF2-40B4-BE49-F238E27FC236}">
                <a16:creationId xmlns:a16="http://schemas.microsoft.com/office/drawing/2014/main" id="{C06363BE-F72F-A9B9-CF1D-2C57986090D0}"/>
              </a:ext>
            </a:extLst>
          </p:cNvPr>
          <p:cNvCxnSpPr>
            <a:cxnSpLocks/>
            <a:stCxn id="10" idx="1"/>
            <a:endCxn id="46" idx="6"/>
          </p:cNvCxnSpPr>
          <p:nvPr/>
        </p:nvCxnSpPr>
        <p:spPr>
          <a:xfrm rot="10800000">
            <a:off x="1907704" y="4793921"/>
            <a:ext cx="4631810" cy="1207193"/>
          </a:xfrm>
          <a:prstGeom prst="bentConnector3">
            <a:avLst>
              <a:gd name="adj1" fmla="val 50000"/>
            </a:avLst>
          </a:prstGeom>
          <a:ln w="28575">
            <a:solidFill>
              <a:srgbClr val="FF0000"/>
            </a:solidFill>
            <a:headEnd type="diamond"/>
            <a:tailEnd type="triangle" w="lg" len="lg"/>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C03A2E4D-ACF2-0A7E-B479-0F0A06E7AEDF}"/>
              </a:ext>
            </a:extLst>
          </p:cNvPr>
          <p:cNvSpPr txBox="1"/>
          <p:nvPr/>
        </p:nvSpPr>
        <p:spPr>
          <a:xfrm>
            <a:off x="250825" y="6075603"/>
            <a:ext cx="3985835" cy="346539"/>
          </a:xfrm>
          <a:prstGeom prst="rect">
            <a:avLst/>
          </a:prstGeom>
          <a:noFill/>
        </p:spPr>
        <p:txBody>
          <a:bodyPr wrap="square" lIns="36000" tIns="36000" rIns="36000" bIns="36000" rtlCol="0">
            <a:noAutofit/>
          </a:bodyPr>
          <a:lstStyle>
            <a:defPPr>
              <a:defRPr lang="it-IT"/>
            </a:defPPr>
            <a:lvl1pPr>
              <a:defRPr sz="1400" b="1"/>
            </a:lvl1pPr>
          </a:lstStyle>
          <a:p>
            <a:r>
              <a:rPr lang="it-IT" sz="900" b="0" dirty="0"/>
              <a:t>(*) Nel caso di esito verifica </a:t>
            </a:r>
            <a:r>
              <a:rPr lang="it-IT" sz="900" dirty="0"/>
              <a:t>DA ACCERTARE</a:t>
            </a:r>
            <a:r>
              <a:rPr lang="it-IT" sz="900" b="0" dirty="0"/>
              <a:t> la registrazione in iTaCA verrà eseguita trascorsi 30 gg dalla scadenza del termine di 90 gg per regolarizzare l’immobile.</a:t>
            </a:r>
          </a:p>
        </p:txBody>
      </p:sp>
      <p:sp>
        <p:nvSpPr>
          <p:cNvPr id="27" name="Text Box 23">
            <a:extLst>
              <a:ext uri="{FF2B5EF4-FFF2-40B4-BE49-F238E27FC236}">
                <a16:creationId xmlns:a16="http://schemas.microsoft.com/office/drawing/2014/main" id="{7242FB31-59E4-B510-2579-8B7879CABC8F}"/>
              </a:ext>
            </a:extLst>
          </p:cNvPr>
          <p:cNvSpPr txBox="1">
            <a:spLocks noChangeArrowheads="1"/>
          </p:cNvSpPr>
          <p:nvPr/>
        </p:nvSpPr>
        <p:spPr bwMode="auto">
          <a:xfrm>
            <a:off x="2123728" y="4824584"/>
            <a:ext cx="936000" cy="252000"/>
          </a:xfrm>
          <a:prstGeom prst="rect">
            <a:avLst/>
          </a:prstGeom>
          <a:solidFill>
            <a:schemeClr val="bg2"/>
          </a:solidFill>
          <a:ln>
            <a:noFill/>
          </a:ln>
          <a:effectLst/>
        </p:spPr>
        <p:txBody>
          <a:bodyPr lIns="36000" tIns="36000" rIns="36000" bIns="36000" anchor="ctr" anchorCtr="1"/>
          <a:lstStyle>
            <a:lvl1pPr defTabSz="801688">
              <a:defRPr>
                <a:solidFill>
                  <a:schemeClr val="tx1"/>
                </a:solidFill>
                <a:latin typeface="Arial" panose="020B0604020202020204" pitchFamily="34" charset="0"/>
              </a:defRPr>
            </a:lvl1pPr>
            <a:lvl2pPr marL="400050" defTabSz="801688">
              <a:defRPr>
                <a:solidFill>
                  <a:schemeClr val="tx1"/>
                </a:solidFill>
                <a:latin typeface="Arial" panose="020B0604020202020204" pitchFamily="34" charset="0"/>
              </a:defRPr>
            </a:lvl2pPr>
            <a:lvl3pPr marL="801688" defTabSz="801688">
              <a:defRPr>
                <a:solidFill>
                  <a:schemeClr val="tx1"/>
                </a:solidFill>
                <a:latin typeface="Arial" panose="020B0604020202020204" pitchFamily="34" charset="0"/>
              </a:defRPr>
            </a:lvl3pPr>
            <a:lvl4pPr marL="1201738" defTabSz="801688">
              <a:defRPr>
                <a:solidFill>
                  <a:schemeClr val="tx1"/>
                </a:solidFill>
                <a:latin typeface="Arial" panose="020B0604020202020204" pitchFamily="34" charset="0"/>
              </a:defRPr>
            </a:lvl4pPr>
            <a:lvl5pPr marL="1603375" defTabSz="801688">
              <a:defRPr>
                <a:solidFill>
                  <a:schemeClr val="tx1"/>
                </a:solidFill>
                <a:latin typeface="Arial" panose="020B0604020202020204" pitchFamily="34" charset="0"/>
              </a:defRPr>
            </a:lvl5pPr>
            <a:lvl6pPr marL="2060575" defTabSz="801688" fontAlgn="base">
              <a:spcBef>
                <a:spcPct val="0"/>
              </a:spcBef>
              <a:spcAft>
                <a:spcPct val="0"/>
              </a:spcAft>
              <a:defRPr>
                <a:solidFill>
                  <a:schemeClr val="tx1"/>
                </a:solidFill>
                <a:latin typeface="Arial" panose="020B0604020202020204" pitchFamily="34" charset="0"/>
              </a:defRPr>
            </a:lvl6pPr>
            <a:lvl7pPr marL="2517775" defTabSz="801688" fontAlgn="base">
              <a:spcBef>
                <a:spcPct val="0"/>
              </a:spcBef>
              <a:spcAft>
                <a:spcPct val="0"/>
              </a:spcAft>
              <a:defRPr>
                <a:solidFill>
                  <a:schemeClr val="tx1"/>
                </a:solidFill>
                <a:latin typeface="Arial" panose="020B0604020202020204" pitchFamily="34" charset="0"/>
              </a:defRPr>
            </a:lvl7pPr>
            <a:lvl8pPr marL="2974975" defTabSz="801688" fontAlgn="base">
              <a:spcBef>
                <a:spcPct val="0"/>
              </a:spcBef>
              <a:spcAft>
                <a:spcPct val="0"/>
              </a:spcAft>
              <a:defRPr>
                <a:solidFill>
                  <a:schemeClr val="tx1"/>
                </a:solidFill>
                <a:latin typeface="Arial" panose="020B0604020202020204" pitchFamily="34" charset="0"/>
              </a:defRPr>
            </a:lvl8pPr>
            <a:lvl9pPr marL="3432175" defTabSz="801688" fontAlgn="base">
              <a:spcBef>
                <a:spcPct val="0"/>
              </a:spcBef>
              <a:spcAft>
                <a:spcPct val="0"/>
              </a:spcAft>
              <a:defRPr>
                <a:solidFill>
                  <a:schemeClr val="tx1"/>
                </a:solidFill>
                <a:latin typeface="Arial" panose="020B0604020202020204" pitchFamily="34" charset="0"/>
              </a:defRPr>
            </a:lvl9pPr>
          </a:lstStyle>
          <a:p>
            <a:pPr algn="ctr"/>
            <a:r>
              <a:rPr lang="en-GB" altLang="it-IT" sz="1100" b="1" dirty="0">
                <a:effectLst>
                  <a:outerShdw blurRad="38100" dist="38100" dir="2700000" algn="tl">
                    <a:srgbClr val="C0C0C0"/>
                  </a:outerShdw>
                </a:effectLst>
                <a:ea typeface="ＭＳ Ｐゴシック" panose="020B0600070205080204" pitchFamily="34" charset="-128"/>
              </a:rPr>
              <a:t>NESSUNA </a:t>
            </a:r>
            <a:r>
              <a:rPr lang="en-GB" altLang="it-IT" sz="1100" b="1" baseline="30000" dirty="0">
                <a:effectLst>
                  <a:outerShdw blurRad="38100" dist="38100" dir="2700000" algn="tl">
                    <a:srgbClr val="C0C0C0"/>
                  </a:outerShdw>
                </a:effectLst>
                <a:ea typeface="ＭＳ Ｐゴシック" panose="020B0600070205080204" pitchFamily="34" charset="-128"/>
              </a:rPr>
              <a:t>(*)</a:t>
            </a:r>
          </a:p>
        </p:txBody>
      </p:sp>
      <p:sp>
        <p:nvSpPr>
          <p:cNvPr id="41" name="Ovale 40">
            <a:extLst>
              <a:ext uri="{FF2B5EF4-FFF2-40B4-BE49-F238E27FC236}">
                <a16:creationId xmlns:a16="http://schemas.microsoft.com/office/drawing/2014/main" id="{11370437-6D42-A017-2906-DFA22A1552ED}"/>
              </a:ext>
            </a:extLst>
          </p:cNvPr>
          <p:cNvSpPr/>
          <p:nvPr/>
        </p:nvSpPr>
        <p:spPr>
          <a:xfrm>
            <a:off x="1835696" y="4085456"/>
            <a:ext cx="72008" cy="720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a:extLst>
              <a:ext uri="{FF2B5EF4-FFF2-40B4-BE49-F238E27FC236}">
                <a16:creationId xmlns:a16="http://schemas.microsoft.com/office/drawing/2014/main" id="{933C6467-FA9D-B0FD-6C70-E59DC1E390E9}"/>
              </a:ext>
            </a:extLst>
          </p:cNvPr>
          <p:cNvSpPr/>
          <p:nvPr/>
        </p:nvSpPr>
        <p:spPr>
          <a:xfrm>
            <a:off x="1835696" y="4426448"/>
            <a:ext cx="72008" cy="720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a:extLst>
              <a:ext uri="{FF2B5EF4-FFF2-40B4-BE49-F238E27FC236}">
                <a16:creationId xmlns:a16="http://schemas.microsoft.com/office/drawing/2014/main" id="{9CD3A0C2-1DD2-151F-7940-A2D673F1E3FA}"/>
              </a:ext>
            </a:extLst>
          </p:cNvPr>
          <p:cNvSpPr/>
          <p:nvPr/>
        </p:nvSpPr>
        <p:spPr>
          <a:xfrm>
            <a:off x="1835696" y="4757916"/>
            <a:ext cx="72008" cy="720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a:extLst>
              <a:ext uri="{FF2B5EF4-FFF2-40B4-BE49-F238E27FC236}">
                <a16:creationId xmlns:a16="http://schemas.microsoft.com/office/drawing/2014/main" id="{52E6E1E9-9478-371A-6742-85C537DA8A45}"/>
              </a:ext>
            </a:extLst>
          </p:cNvPr>
          <p:cNvSpPr/>
          <p:nvPr/>
        </p:nvSpPr>
        <p:spPr>
          <a:xfrm>
            <a:off x="3131840" y="5295306"/>
            <a:ext cx="72008" cy="7200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2" descr="avviso di ricevimento raccomandata ar - excel ... sapevi che">
            <a:extLst>
              <a:ext uri="{FF2B5EF4-FFF2-40B4-BE49-F238E27FC236}">
                <a16:creationId xmlns:a16="http://schemas.microsoft.com/office/drawing/2014/main" id="{58DF4D9B-EE81-605B-0660-3B394F82C55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28088" y="2156767"/>
            <a:ext cx="730543" cy="37107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8" name="AutoShape 4" descr="IO (software) - Wikipedia">
            <a:extLst>
              <a:ext uri="{FF2B5EF4-FFF2-40B4-BE49-F238E27FC236}">
                <a16:creationId xmlns:a16="http://schemas.microsoft.com/office/drawing/2014/main" id="{8827B222-BD68-44FF-B07F-853137F8911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9" name="Immagine 28">
            <a:extLst>
              <a:ext uri="{FF2B5EF4-FFF2-40B4-BE49-F238E27FC236}">
                <a16:creationId xmlns:a16="http://schemas.microsoft.com/office/drawing/2014/main" id="{09E4E4A2-DE7D-845A-416A-A03AC1CE75CE}"/>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6441328" y="897593"/>
            <a:ext cx="468000" cy="829029"/>
          </a:xfrm>
          <a:prstGeom prst="rect">
            <a:avLst/>
          </a:prstGeom>
        </p:spPr>
      </p:pic>
      <p:pic>
        <p:nvPicPr>
          <p:cNvPr id="18" name="Picture 8" descr="IO, l'app dei servizi pubblici - App su Google Play">
            <a:extLst>
              <a:ext uri="{FF2B5EF4-FFF2-40B4-BE49-F238E27FC236}">
                <a16:creationId xmlns:a16="http://schemas.microsoft.com/office/drawing/2014/main" id="{26921819-8CFF-0A39-D073-5EA0857865A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79212" y="951512"/>
            <a:ext cx="540000"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ttore a gomito 18">
            <a:extLst>
              <a:ext uri="{FF2B5EF4-FFF2-40B4-BE49-F238E27FC236}">
                <a16:creationId xmlns:a16="http://schemas.microsoft.com/office/drawing/2014/main" id="{13FD9FA4-217F-729C-F64F-368B4F333086}"/>
              </a:ext>
            </a:extLst>
          </p:cNvPr>
          <p:cNvCxnSpPr>
            <a:cxnSpLocks/>
            <a:stCxn id="2" idx="3"/>
            <a:endCxn id="18" idx="1"/>
          </p:cNvCxnSpPr>
          <p:nvPr/>
        </p:nvCxnSpPr>
        <p:spPr>
          <a:xfrm flipV="1">
            <a:off x="3491880" y="1221512"/>
            <a:ext cx="3287332" cy="794807"/>
          </a:xfrm>
          <a:prstGeom prst="bentConnector3">
            <a:avLst>
              <a:gd name="adj1" fmla="val 50000"/>
            </a:avLst>
          </a:prstGeom>
          <a:ln w="28575">
            <a:solidFill>
              <a:schemeClr val="bg1">
                <a:lumMod val="75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5E4EC0D1-503D-0991-A75F-798229EAA48E}"/>
              </a:ext>
            </a:extLst>
          </p:cNvPr>
          <p:cNvSpPr txBox="1"/>
          <p:nvPr/>
        </p:nvSpPr>
        <p:spPr>
          <a:xfrm>
            <a:off x="7452320" y="2916889"/>
            <a:ext cx="1080000" cy="1080000"/>
          </a:xfrm>
          <a:prstGeom prst="flowChartDecision">
            <a:avLst/>
          </a:prstGeom>
          <a:solidFill>
            <a:schemeClr val="bg1"/>
          </a:solidFill>
          <a:ln w="28575">
            <a:solidFill>
              <a:srgbClr val="CC9900"/>
            </a:solidFill>
            <a:headEnd type="diamond"/>
            <a:tailEnd type="triangle" w="lg" len="lg"/>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defPPr>
              <a:defRPr lang="it-IT"/>
            </a:defPPr>
            <a:lvl1pPr algn="ctr"/>
          </a:lstStyle>
          <a:p>
            <a:r>
              <a:rPr lang="it-IT" sz="1400" dirty="0"/>
              <a:t>Azioni</a:t>
            </a:r>
          </a:p>
        </p:txBody>
      </p:sp>
      <p:pic>
        <p:nvPicPr>
          <p:cNvPr id="1028" name="Picture 4" descr="Icona Stickman Generic Gradient | Freepik">
            <a:extLst>
              <a:ext uri="{FF2B5EF4-FFF2-40B4-BE49-F238E27FC236}">
                <a16:creationId xmlns:a16="http://schemas.microsoft.com/office/drawing/2014/main" id="{3EB8288B-0C42-1081-F4FD-F0B6126D506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50224" y="836712"/>
            <a:ext cx="1286272" cy="12862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vincia di Reggio Emilia » Posta elettronica certificata">
            <a:extLst>
              <a:ext uri="{FF2B5EF4-FFF2-40B4-BE49-F238E27FC236}">
                <a16:creationId xmlns:a16="http://schemas.microsoft.com/office/drawing/2014/main" id="{F98A53FC-CDFE-8E21-6092-9447D2F9D80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48073" y="2041006"/>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56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49FC2-3764-AD1F-84A5-616195530B88}"/>
            </a:ext>
          </a:extLst>
        </p:cNvPr>
        <p:cNvGrpSpPr/>
        <p:nvPr/>
      </p:nvGrpSpPr>
      <p:grpSpPr>
        <a:xfrm>
          <a:off x="0" y="0"/>
          <a:ext cx="0" cy="0"/>
          <a:chOff x="0" y="0"/>
          <a:chExt cx="0" cy="0"/>
        </a:xfrm>
      </p:grpSpPr>
      <p:sp>
        <p:nvSpPr>
          <p:cNvPr id="11" name="AutoShape 2" descr="Risultati immagini per database">
            <a:extLst>
              <a:ext uri="{FF2B5EF4-FFF2-40B4-BE49-F238E27FC236}">
                <a16:creationId xmlns:a16="http://schemas.microsoft.com/office/drawing/2014/main" id="{BFE8EF9B-EF89-8CAF-630D-1A909025A4C3}"/>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51EA3F05-A6CB-41B5-DAF6-ACBBB7E58C63}"/>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7593A8AA-B3AC-8E31-0936-EAF228262721}"/>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7</a:t>
            </a:fld>
            <a:endParaRPr lang="it-IT" sz="1100" dirty="0"/>
          </a:p>
        </p:txBody>
      </p:sp>
      <p:sp>
        <p:nvSpPr>
          <p:cNvPr id="8" name="CasellaDiTesto 7">
            <a:extLst>
              <a:ext uri="{FF2B5EF4-FFF2-40B4-BE49-F238E27FC236}">
                <a16:creationId xmlns:a16="http://schemas.microsoft.com/office/drawing/2014/main" id="{B24F34C8-04C6-A2AB-8C05-721B4088F9F7}"/>
              </a:ext>
            </a:extLst>
          </p:cNvPr>
          <p:cNvSpPr txBox="1"/>
          <p:nvPr/>
        </p:nvSpPr>
        <p:spPr>
          <a:xfrm>
            <a:off x="107504" y="1484784"/>
            <a:ext cx="8953755" cy="3970318"/>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it-IT" sz="1400" dirty="0">
                <a:latin typeface="Aptos" panose="020B0004020202020204" pitchFamily="34" charset="0"/>
                <a:ea typeface="Aptos" panose="020B0004020202020204" pitchFamily="34" charset="0"/>
              </a:rPr>
              <a:t>Articolo 20 del Regio decreto-legge 13 aprile 1939, n. 652 (</a:t>
            </a:r>
            <a:r>
              <a:rPr lang="it-IT" sz="1400" i="1" dirty="0">
                <a:latin typeface="Aptos" panose="020B0004020202020204" pitchFamily="34" charset="0"/>
                <a:ea typeface="Aptos" panose="020B0004020202020204" pitchFamily="34" charset="0"/>
              </a:rPr>
              <a:t>Accertamento generale dei fabbricati urbani, rivalutazione del relativo reddito e formazione del nuovo catasto edilizio urbano</a:t>
            </a:r>
            <a:r>
              <a:rPr lang="it-IT" sz="1400" dirty="0">
                <a:latin typeface="Aptos" panose="020B0004020202020204" pitchFamily="34" charset="0"/>
                <a:ea typeface="Aptos" panose="020B0004020202020204" pitchFamily="34" charset="0"/>
              </a:rPr>
              <a:t>): gli intestatari catastali “sono </a:t>
            </a:r>
            <a:r>
              <a:rPr lang="it-IT" sz="1400" b="1" dirty="0">
                <a:latin typeface="Aptos" panose="020B0004020202020204" pitchFamily="34" charset="0"/>
                <a:ea typeface="Aptos" panose="020B0004020202020204" pitchFamily="34" charset="0"/>
              </a:rPr>
              <a:t>obbligati</a:t>
            </a:r>
            <a:r>
              <a:rPr lang="it-IT" sz="1400" dirty="0">
                <a:latin typeface="Aptos" panose="020B0004020202020204" pitchFamily="34" charset="0"/>
                <a:ea typeface="Aptos" panose="020B0004020202020204" pitchFamily="34" charset="0"/>
              </a:rPr>
              <a:t> a denunciare […] le variazioni nello stato e nel possesso dei rispettivi immobili, le quali comunque implichino mutazioni ai sensi dell’art. 17”. </a:t>
            </a:r>
          </a:p>
          <a:p>
            <a:pPr marL="285750" indent="-285750" algn="just">
              <a:buFont typeface="Arial" panose="020B0604020202020204" pitchFamily="34" charset="0"/>
              <a:buChar char="•"/>
            </a:pPr>
            <a:r>
              <a:rPr lang="it-IT" sz="1400" dirty="0">
                <a:latin typeface="Aptos" panose="020B0004020202020204" pitchFamily="34" charset="0"/>
                <a:ea typeface="Aptos" panose="020B0004020202020204" pitchFamily="34" charset="0"/>
              </a:rPr>
              <a:t>Articolo 17: stabilisce, in ordine alle mutazioni nello stato dei beni, che esse si riferiscono alla “</a:t>
            </a:r>
            <a:r>
              <a:rPr lang="it-IT" sz="1400" i="1" dirty="0">
                <a:latin typeface="Aptos" panose="020B0004020202020204" pitchFamily="34" charset="0"/>
                <a:ea typeface="Aptos" panose="020B0004020202020204" pitchFamily="34" charset="0"/>
              </a:rPr>
              <a:t>consistenza</a:t>
            </a:r>
            <a:r>
              <a:rPr lang="it-IT" sz="1400" dirty="0">
                <a:latin typeface="Aptos" panose="020B0004020202020204" pitchFamily="34" charset="0"/>
                <a:ea typeface="Aptos" panose="020B0004020202020204" pitchFamily="34" charset="0"/>
              </a:rPr>
              <a:t>” e alla “</a:t>
            </a:r>
            <a:r>
              <a:rPr lang="it-IT" sz="1400" i="1" dirty="0">
                <a:latin typeface="Aptos" panose="020B0004020202020204" pitchFamily="34" charset="0"/>
                <a:ea typeface="Aptos" panose="020B0004020202020204" pitchFamily="34" charset="0"/>
              </a:rPr>
              <a:t>attribuzione della categoria e della classe</a:t>
            </a:r>
            <a:r>
              <a:rPr lang="it-IT" sz="1400" dirty="0">
                <a:latin typeface="Aptos" panose="020B0004020202020204" pitchFamily="34" charset="0"/>
                <a:ea typeface="Aptos" panose="020B0004020202020204" pitchFamily="34" charset="0"/>
              </a:rPr>
              <a:t>”.</a:t>
            </a:r>
          </a:p>
          <a:p>
            <a:pPr algn="just"/>
            <a:endParaRPr lang="it-IT" sz="1400" b="1" dirty="0">
              <a:latin typeface="Aptos" panose="020B0004020202020204" pitchFamily="34" charset="0"/>
              <a:ea typeface="Aptos" panose="020B0004020202020204" pitchFamily="34" charset="0"/>
            </a:endParaRPr>
          </a:p>
          <a:p>
            <a:pPr algn="just"/>
            <a:r>
              <a:rPr lang="it-IT" sz="1400" b="1" dirty="0">
                <a:latin typeface="Aptos" panose="020B0004020202020204" pitchFamily="34" charset="0"/>
                <a:ea typeface="Aptos" panose="020B0004020202020204" pitchFamily="34" charset="0"/>
              </a:rPr>
              <a:t>Ogni qualvolta vengano, dunque, eseguiti lavori sulle unità immobiliari, gli intestatari catastali hanno l’obbligo di verificare (anche con il supporto di un professionista tecnico abilitato ad operare in Catasto) se essi possano aver determinato modifiche alla consistenza o se abbiano avuto impatto, più in generale, sul classamento (e, dunque, sull’attribuzione della categoria e della classe) e di conseguenza sulla rendita catastale.</a:t>
            </a:r>
          </a:p>
          <a:p>
            <a:pPr algn="just"/>
            <a:endParaRPr lang="it-IT" sz="1400" b="1" dirty="0">
              <a:latin typeface="Aptos" panose="020B0004020202020204" pitchFamily="34" charset="0"/>
              <a:ea typeface="Aptos" panose="020B0004020202020204" pitchFamily="34" charset="0"/>
            </a:endParaRPr>
          </a:p>
          <a:p>
            <a:pPr algn="just"/>
            <a:r>
              <a:rPr lang="it-IT" sz="1400" b="1" dirty="0">
                <a:latin typeface="Aptos" panose="020B0004020202020204" pitchFamily="34" charset="0"/>
                <a:ea typeface="Aptos" panose="020B0004020202020204" pitchFamily="34" charset="0"/>
              </a:rPr>
              <a:t>La valutazione della sussistenza dell’obbligo dichiarativo in capo ai soggetti di cui all’articolo 3 del Regio decreto-legge richiamato</a:t>
            </a:r>
            <a:r>
              <a:rPr lang="it-IT" sz="1400" dirty="0">
                <a:latin typeface="Aptos" panose="020B0004020202020204" pitchFamily="34" charset="0"/>
                <a:ea typeface="Aptos" panose="020B0004020202020204" pitchFamily="34" charset="0"/>
              </a:rPr>
              <a:t>, ovvero ai titolari di diritti reali. Nel caso di ricezione di una comunicazione di compliance da parte dell’Agenzia, al contribuente è data comunque la possibilità di dimostrare che tale obbligo non sussiste.</a:t>
            </a:r>
          </a:p>
          <a:p>
            <a:pPr algn="just"/>
            <a:endParaRPr lang="it-IT" sz="1400" dirty="0">
              <a:latin typeface="Aptos" panose="020B0004020202020204" pitchFamily="34" charset="0"/>
              <a:ea typeface="Aptos" panose="020B0004020202020204" pitchFamily="34" charset="0"/>
            </a:endParaRPr>
          </a:p>
        </p:txBody>
      </p:sp>
      <p:sp>
        <p:nvSpPr>
          <p:cNvPr id="7" name="CasellaDiTesto 6">
            <a:extLst>
              <a:ext uri="{FF2B5EF4-FFF2-40B4-BE49-F238E27FC236}">
                <a16:creationId xmlns:a16="http://schemas.microsoft.com/office/drawing/2014/main" id="{2AA6E384-018C-873D-0941-181A4A07977B}"/>
              </a:ext>
            </a:extLst>
          </p:cNvPr>
          <p:cNvSpPr txBox="1"/>
          <p:nvPr/>
        </p:nvSpPr>
        <p:spPr>
          <a:xfrm>
            <a:off x="2987824" y="160337"/>
            <a:ext cx="4320480"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Quando si deve presentare la dichiarazione</a:t>
            </a:r>
            <a:endParaRPr lang="it-IT" i="1" dirty="0"/>
          </a:p>
        </p:txBody>
      </p:sp>
    </p:spTree>
    <p:extLst>
      <p:ext uri="{BB962C8B-B14F-4D97-AF65-F5344CB8AC3E}">
        <p14:creationId xmlns:p14="http://schemas.microsoft.com/office/powerpoint/2010/main" val="36273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538F2-3DDB-FA92-E285-A65FC16FD027}"/>
            </a:ext>
          </a:extLst>
        </p:cNvPr>
        <p:cNvGrpSpPr/>
        <p:nvPr/>
      </p:nvGrpSpPr>
      <p:grpSpPr>
        <a:xfrm>
          <a:off x="0" y="0"/>
          <a:ext cx="0" cy="0"/>
          <a:chOff x="0" y="0"/>
          <a:chExt cx="0" cy="0"/>
        </a:xfrm>
      </p:grpSpPr>
      <p:sp>
        <p:nvSpPr>
          <p:cNvPr id="11" name="AutoShape 2" descr="Risultati immagini per database">
            <a:extLst>
              <a:ext uri="{FF2B5EF4-FFF2-40B4-BE49-F238E27FC236}">
                <a16:creationId xmlns:a16="http://schemas.microsoft.com/office/drawing/2014/main" id="{E55CAD26-2443-19ED-C96F-8BD66BDD2E04}"/>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80A1DD7E-768E-B159-6FA1-7F5403CBE3DB}"/>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CC5DCE38-09FE-4EE1-5AAF-07FBA707910E}"/>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8</a:t>
            </a:fld>
            <a:endParaRPr lang="it-IT" sz="1100" dirty="0"/>
          </a:p>
        </p:txBody>
      </p:sp>
      <p:sp>
        <p:nvSpPr>
          <p:cNvPr id="3" name="CasellaDiTesto 2">
            <a:extLst>
              <a:ext uri="{FF2B5EF4-FFF2-40B4-BE49-F238E27FC236}">
                <a16:creationId xmlns:a16="http://schemas.microsoft.com/office/drawing/2014/main" id="{A5151A2C-BB8E-D85B-CB44-9CE71189E635}"/>
              </a:ext>
            </a:extLst>
          </p:cNvPr>
          <p:cNvSpPr txBox="1"/>
          <p:nvPr/>
        </p:nvSpPr>
        <p:spPr>
          <a:xfrm>
            <a:off x="2987824" y="160337"/>
            <a:ext cx="4320480"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Quando si deve presentare la dichiarazione</a:t>
            </a:r>
            <a:endParaRPr lang="it-IT" i="1" dirty="0"/>
          </a:p>
        </p:txBody>
      </p:sp>
      <p:sp>
        <p:nvSpPr>
          <p:cNvPr id="4" name="CasellaDiTesto 3">
            <a:extLst>
              <a:ext uri="{FF2B5EF4-FFF2-40B4-BE49-F238E27FC236}">
                <a16:creationId xmlns:a16="http://schemas.microsoft.com/office/drawing/2014/main" id="{27006EBC-2601-148C-CFAA-D6325BF4E69D}"/>
              </a:ext>
            </a:extLst>
          </p:cNvPr>
          <p:cNvSpPr txBox="1"/>
          <p:nvPr/>
        </p:nvSpPr>
        <p:spPr>
          <a:xfrm>
            <a:off x="323528" y="1340768"/>
            <a:ext cx="8578042" cy="2145780"/>
          </a:xfrm>
          <a:prstGeom prst="rect">
            <a:avLst/>
          </a:prstGeom>
          <a:blipFill>
            <a:blip r:embed="rId3"/>
            <a:tile tx="0" ty="0" sx="100000" sy="100000" flip="none" algn="tl"/>
          </a:blipFill>
          <a:ln>
            <a:solidFill>
              <a:schemeClr val="accent1"/>
            </a:solidFill>
          </a:ln>
        </p:spPr>
        <p:txBody>
          <a:bodyPr wrap="square">
            <a:spAutoFit/>
          </a:bodyPr>
          <a:lstStyle/>
          <a:p>
            <a:pPr indent="450215" algn="ctr">
              <a:lnSpc>
                <a:spcPct val="120000"/>
              </a:lnSpc>
              <a:spcAft>
                <a:spcPts val="600"/>
              </a:spcAft>
            </a:pPr>
            <a:r>
              <a:rPr lang="it-IT" sz="1300" b="1" dirty="0">
                <a:latin typeface="Times New Roman" panose="02020603050405020304" pitchFamily="18" charset="0"/>
                <a:ea typeface="Times New Roman" panose="02020603050405020304" pitchFamily="18" charset="0"/>
              </a:rPr>
              <a:t>Determinazione del 16 febbraio 2005 - Agenzia del Territorio</a:t>
            </a:r>
          </a:p>
          <a:p>
            <a:pPr indent="450215" algn="ctr">
              <a:lnSpc>
                <a:spcPct val="120000"/>
              </a:lnSpc>
              <a:spcAft>
                <a:spcPts val="600"/>
              </a:spcAft>
            </a:pPr>
            <a:r>
              <a:rPr lang="it-IT" sz="1300" b="1" dirty="0">
                <a:latin typeface="Times New Roman" panose="02020603050405020304" pitchFamily="18" charset="0"/>
                <a:ea typeface="Times New Roman" panose="02020603050405020304" pitchFamily="18" charset="0"/>
              </a:rPr>
              <a:t>Provvedimento emanato ai sensi del comma 339 dell'articolo 1 della legge 30 dicembre 2004, n. 311, in materia di classamenti catastali di unità immobiliari di proprietà privata. Linee guida. (G.U. n. 40 del 18 febbraio 2005)</a:t>
            </a:r>
            <a:endParaRPr lang="it-IT" sz="1300" dirty="0">
              <a:latin typeface="Times New Roman" panose="02020603050405020304" pitchFamily="18" charset="0"/>
              <a:ea typeface="Times New Roman" panose="02020603050405020304" pitchFamily="18" charset="0"/>
            </a:endParaRPr>
          </a:p>
          <a:p>
            <a:pPr algn="just">
              <a:lnSpc>
                <a:spcPct val="120000"/>
              </a:lnSpc>
              <a:spcAft>
                <a:spcPts val="600"/>
              </a:spcAft>
            </a:pPr>
            <a:r>
              <a:rPr lang="it-IT" sz="1300" i="1" dirty="0">
                <a:latin typeface="Times New Roman" panose="02020603050405020304" pitchFamily="18" charset="0"/>
                <a:ea typeface="Times New Roman" panose="02020603050405020304" pitchFamily="18" charset="0"/>
              </a:rPr>
              <a:t>Articolo 2 - Individuazione delle unità immobiliari oggetto di rideterminazione della rendita: </a:t>
            </a:r>
            <a:r>
              <a:rPr lang="it-IT" sz="1300" dirty="0">
                <a:latin typeface="Times New Roman" panose="02020603050405020304" pitchFamily="18" charset="0"/>
                <a:ea typeface="Times New Roman" panose="02020603050405020304" pitchFamily="18" charset="0"/>
              </a:rPr>
              <a:t>a) da interventi edilizi che abbiano comportato la modifica permanente nella destinazione d'uso, ovvero un incremento stimabile in misura non inferiore al 15% del valore di mercato e della relativa </a:t>
            </a:r>
            <a:r>
              <a:rPr lang="it-IT" sz="1300" dirty="0" err="1">
                <a:latin typeface="Times New Roman" panose="02020603050405020304" pitchFamily="18" charset="0"/>
                <a:ea typeface="Times New Roman" panose="02020603050405020304" pitchFamily="18" charset="0"/>
              </a:rPr>
              <a:t>redditivita'</a:t>
            </a:r>
            <a:r>
              <a:rPr lang="it-IT" sz="1300" dirty="0">
                <a:latin typeface="Times New Roman" panose="02020603050405020304" pitchFamily="18" charset="0"/>
                <a:ea typeface="Times New Roman" panose="02020603050405020304" pitchFamily="18" charset="0"/>
              </a:rPr>
              <a:t> ordinaria derivante, di norma, da interventi edilizi di ristrutturazione edilizia come definiti alla lettera d) dell'art. 3 del testo unico delle disposizioni legislative e regolamentari in materia edilizia di cui al decreto del Presidente della Repubblica 6 giugno 2001, n. 380, …. </a:t>
            </a:r>
            <a:r>
              <a:rPr lang="it-IT" sz="1300" dirty="0" err="1">
                <a:latin typeface="Times New Roman" panose="02020603050405020304" pitchFamily="18" charset="0"/>
                <a:ea typeface="Times New Roman" panose="02020603050405020304" pitchFamily="18" charset="0"/>
              </a:rPr>
              <a:t>ecc</a:t>
            </a:r>
            <a:r>
              <a:rPr lang="it-IT" sz="1300" dirty="0">
                <a:latin typeface="Times New Roman" panose="02020603050405020304" pitchFamily="18" charset="0"/>
                <a:ea typeface="Times New Roman" panose="02020603050405020304" pitchFamily="18" charset="0"/>
              </a:rPr>
              <a:t>…..</a:t>
            </a:r>
            <a:endParaRPr lang="it-IT" sz="1300" dirty="0">
              <a:effectLst/>
              <a:latin typeface="Times New Roman" panose="02020603050405020304" pitchFamily="18" charset="0"/>
              <a:ea typeface="Times New Roman" panose="02020603050405020304" pitchFamily="18" charset="0"/>
            </a:endParaRPr>
          </a:p>
        </p:txBody>
      </p:sp>
      <p:sp>
        <p:nvSpPr>
          <p:cNvPr id="7" name="Rettangolo 6">
            <a:extLst>
              <a:ext uri="{FF2B5EF4-FFF2-40B4-BE49-F238E27FC236}">
                <a16:creationId xmlns:a16="http://schemas.microsoft.com/office/drawing/2014/main" id="{60666301-6A74-77D4-741B-B7A8AA8556F6}"/>
              </a:ext>
            </a:extLst>
          </p:cNvPr>
          <p:cNvSpPr/>
          <p:nvPr/>
        </p:nvSpPr>
        <p:spPr>
          <a:xfrm>
            <a:off x="323528" y="836712"/>
            <a:ext cx="2377061" cy="430887"/>
          </a:xfrm>
          <a:prstGeom prst="rect">
            <a:avLst/>
          </a:prstGeom>
          <a:noFill/>
        </p:spPr>
        <p:txBody>
          <a:bodyPr wrap="none" lIns="91440" tIns="45720" rIns="91440" bIns="45720">
            <a:spAutoFit/>
          </a:bodyPr>
          <a:lstStyle/>
          <a:p>
            <a:pPr algn="ctr"/>
            <a:r>
              <a:rPr lang="it-IT" sz="2200" b="1" cap="none" spc="0"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rPr>
              <a:t>Riferimenti recenti</a:t>
            </a:r>
          </a:p>
        </p:txBody>
      </p:sp>
      <p:sp>
        <p:nvSpPr>
          <p:cNvPr id="2" name="CasellaDiTesto 1">
            <a:extLst>
              <a:ext uri="{FF2B5EF4-FFF2-40B4-BE49-F238E27FC236}">
                <a16:creationId xmlns:a16="http://schemas.microsoft.com/office/drawing/2014/main" id="{BAA55077-B542-BB4C-3698-00CDB424A646}"/>
              </a:ext>
            </a:extLst>
          </p:cNvPr>
          <p:cNvSpPr txBox="1"/>
          <p:nvPr/>
        </p:nvSpPr>
        <p:spPr>
          <a:xfrm>
            <a:off x="323528" y="3741598"/>
            <a:ext cx="8578042" cy="551498"/>
          </a:xfrm>
          <a:prstGeom prst="rect">
            <a:avLst/>
          </a:prstGeom>
          <a:blipFill>
            <a:blip r:embed="rId4"/>
            <a:tile tx="0" ty="0" sx="100000" sy="100000" flip="none" algn="tl"/>
          </a:blipFill>
          <a:ln>
            <a:solidFill>
              <a:schemeClr val="accent1"/>
            </a:solidFill>
          </a:ln>
        </p:spPr>
        <p:txBody>
          <a:bodyPr wrap="square">
            <a:spAutoFit/>
          </a:bodyPr>
          <a:lstStyle/>
          <a:p>
            <a:pPr indent="450215" algn="ctr">
              <a:lnSpc>
                <a:spcPct val="120000"/>
              </a:lnSpc>
              <a:spcAft>
                <a:spcPts val="600"/>
              </a:spcAft>
            </a:pPr>
            <a:r>
              <a:rPr lang="it-IT" sz="1300" b="1" dirty="0">
                <a:latin typeface="Times New Roman" panose="02020603050405020304" pitchFamily="18" charset="0"/>
                <a:ea typeface="Times New Roman" panose="02020603050405020304" pitchFamily="18" charset="0"/>
              </a:rPr>
              <a:t>CIRCOLARE N. 10/2005 - Accertamento delle unità immobiliari urbane ai sensi dell’articolo 1, comma 336, della legge 30 dicembre 2004, n. 311</a:t>
            </a:r>
            <a:endParaRPr lang="it-IT" sz="1300" dirty="0">
              <a:latin typeface="Times New Roman" panose="02020603050405020304" pitchFamily="18" charset="0"/>
              <a:ea typeface="Times New Roman" panose="02020603050405020304" pitchFamily="18" charset="0"/>
            </a:endParaRPr>
          </a:p>
        </p:txBody>
      </p:sp>
      <p:sp>
        <p:nvSpPr>
          <p:cNvPr id="5" name="CasellaDiTesto 4">
            <a:extLst>
              <a:ext uri="{FF2B5EF4-FFF2-40B4-BE49-F238E27FC236}">
                <a16:creationId xmlns:a16="http://schemas.microsoft.com/office/drawing/2014/main" id="{3A26D8F2-456C-788D-6487-A6FE260C8CAA}"/>
              </a:ext>
            </a:extLst>
          </p:cNvPr>
          <p:cNvSpPr txBox="1"/>
          <p:nvPr/>
        </p:nvSpPr>
        <p:spPr>
          <a:xfrm>
            <a:off x="323528" y="4576599"/>
            <a:ext cx="8578042" cy="1588705"/>
          </a:xfrm>
          <a:prstGeom prst="rect">
            <a:avLst/>
          </a:prstGeom>
          <a:blipFill>
            <a:blip r:embed="rId5"/>
            <a:tile tx="0" ty="0" sx="100000" sy="100000" flip="none" algn="tl"/>
          </a:blipFill>
          <a:ln>
            <a:solidFill>
              <a:schemeClr val="accent1"/>
            </a:solidFill>
          </a:ln>
        </p:spPr>
        <p:txBody>
          <a:bodyPr wrap="square">
            <a:spAutoFit/>
          </a:bodyPr>
          <a:lstStyle/>
          <a:p>
            <a:pPr indent="450215" algn="ctr">
              <a:lnSpc>
                <a:spcPct val="120000"/>
              </a:lnSpc>
              <a:spcAft>
                <a:spcPts val="600"/>
              </a:spcAft>
            </a:pPr>
            <a:r>
              <a:rPr lang="it-IT" sz="1300" b="1" dirty="0">
                <a:latin typeface="Times New Roman" panose="02020603050405020304" pitchFamily="18" charset="0"/>
                <a:ea typeface="Times New Roman" panose="02020603050405020304" pitchFamily="18" charset="0"/>
              </a:rPr>
              <a:t>CIRCOLARE n. 1/2006 - Ulteriori chiarimenti per la corretta attuazione dell’art. 1, comma 336, della legge 30 dicembre 2004, n. 311 - Semplificazioni procedurali per la predisposizione di documenti di aggiornamento Docfa</a:t>
            </a:r>
          </a:p>
          <a:p>
            <a:pPr algn="just">
              <a:lnSpc>
                <a:spcPct val="120000"/>
              </a:lnSpc>
              <a:spcAft>
                <a:spcPts val="600"/>
              </a:spcAft>
            </a:pPr>
            <a:r>
              <a:rPr lang="it-IT" sz="1300" dirty="0">
                <a:latin typeface="Times New Roman" panose="02020603050405020304" pitchFamily="18" charset="0"/>
                <a:ea typeface="Times New Roman" panose="02020603050405020304" pitchFamily="18" charset="0"/>
              </a:rPr>
              <a:t>Allegato B: «</a:t>
            </a:r>
            <a:r>
              <a:rPr lang="it-IT" sz="1300" i="1" dirty="0">
                <a:latin typeface="Times New Roman" panose="02020603050405020304" pitchFamily="18" charset="0"/>
                <a:ea typeface="Times New Roman" panose="02020603050405020304" pitchFamily="18" charset="0"/>
              </a:rPr>
              <a:t>Premesso che, in base alle norme ed istruzioni catastali, l’attribuzione di nuovi classamenti viene operata in tutti i casi di nuova costruzione e nelle variazioni del patrimonio esistente concernenti la geometria ovvero i caratteri intrinseci ed estrinseci dell’unità immobiliare, incidenti sulla rendita catastale, si riepilogano e si precisano di seguito gli interventi che di norma comportano l’obbligo di un aggiornamento catastale (A) e quelli invece ininfluenti a tal fine (B)</a:t>
            </a:r>
            <a:r>
              <a:rPr lang="it-IT" sz="1300" dirty="0">
                <a:latin typeface="Times New Roman" panose="02020603050405020304" pitchFamily="18" charset="0"/>
                <a:ea typeface="Times New Roman" panose="02020603050405020304" pitchFamily="18" charset="0"/>
              </a:rPr>
              <a:t>»</a:t>
            </a:r>
            <a:endParaRPr lang="it-IT" sz="1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468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367E2-01CD-B8DA-C356-DE23FCFD49F4}"/>
            </a:ext>
          </a:extLst>
        </p:cNvPr>
        <p:cNvGrpSpPr/>
        <p:nvPr/>
      </p:nvGrpSpPr>
      <p:grpSpPr>
        <a:xfrm>
          <a:off x="0" y="0"/>
          <a:ext cx="0" cy="0"/>
          <a:chOff x="0" y="0"/>
          <a:chExt cx="0" cy="0"/>
        </a:xfrm>
      </p:grpSpPr>
      <p:sp>
        <p:nvSpPr>
          <p:cNvPr id="11" name="AutoShape 2" descr="Risultati immagini per database">
            <a:extLst>
              <a:ext uri="{FF2B5EF4-FFF2-40B4-BE49-F238E27FC236}">
                <a16:creationId xmlns:a16="http://schemas.microsoft.com/office/drawing/2014/main" id="{6D7404FF-6683-BDE4-6F73-29EDD591173A}"/>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AutoShape 4" descr="Risultati immagini per database">
            <a:extLst>
              <a:ext uri="{FF2B5EF4-FFF2-40B4-BE49-F238E27FC236}">
                <a16:creationId xmlns:a16="http://schemas.microsoft.com/office/drawing/2014/main" id="{3CEA765D-DDF4-923A-B176-C1639A06CAE8}"/>
              </a:ext>
            </a:extLst>
          </p:cNvP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33" name="Segnaposto numero diapositiva 5">
            <a:extLst>
              <a:ext uri="{FF2B5EF4-FFF2-40B4-BE49-F238E27FC236}">
                <a16:creationId xmlns:a16="http://schemas.microsoft.com/office/drawing/2014/main" id="{D0AEEA9C-EF79-BF70-AD1F-9D7D2259CD1B}"/>
              </a:ext>
            </a:extLst>
          </p:cNvPr>
          <p:cNvSpPr txBox="1">
            <a:spLocks/>
          </p:cNvSpPr>
          <p:nvPr/>
        </p:nvSpPr>
        <p:spPr>
          <a:xfrm>
            <a:off x="8460480" y="6453335"/>
            <a:ext cx="432000" cy="28877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CBF5B2-028F-4E29-A8FB-D914875C6F2F}" type="slidenum">
              <a:rPr lang="it-IT" sz="1100" smtClean="0"/>
              <a:pPr algn="r"/>
              <a:t>9</a:t>
            </a:fld>
            <a:endParaRPr lang="it-IT" sz="1100" dirty="0"/>
          </a:p>
        </p:txBody>
      </p:sp>
      <p:sp>
        <p:nvSpPr>
          <p:cNvPr id="3" name="CasellaDiTesto 2">
            <a:extLst>
              <a:ext uri="{FF2B5EF4-FFF2-40B4-BE49-F238E27FC236}">
                <a16:creationId xmlns:a16="http://schemas.microsoft.com/office/drawing/2014/main" id="{394FC5AF-1D0D-89A0-20BD-0FA04DCA4423}"/>
              </a:ext>
            </a:extLst>
          </p:cNvPr>
          <p:cNvSpPr txBox="1"/>
          <p:nvPr/>
        </p:nvSpPr>
        <p:spPr>
          <a:xfrm>
            <a:off x="2987824" y="160337"/>
            <a:ext cx="4320480" cy="396000"/>
          </a:xfrm>
          <a:prstGeom prst="rect">
            <a:avLst/>
          </a:prstGeom>
        </p:spPr>
        <p:txBody>
          <a:bodyPr vert="horz" lIns="91440" tIns="45720" rIns="91440" bIns="45720" rtlCol="0" anchor="ctr">
            <a:normAutofit/>
          </a:bodyPr>
          <a:lstStyle>
            <a:lvl1pPr>
              <a:spcBef>
                <a:spcPct val="0"/>
              </a:spcBef>
              <a:buNone/>
              <a:defRPr b="1">
                <a:solidFill>
                  <a:schemeClr val="tx2">
                    <a:lumMod val="60000"/>
                    <a:lumOff val="40000"/>
                  </a:schemeClr>
                </a:solidFill>
                <a:latin typeface="+mj-lt"/>
                <a:ea typeface="+mj-ea"/>
                <a:cs typeface="Times New Roman" pitchFamily="18" charset="0"/>
              </a:defRPr>
            </a:lvl1pPr>
          </a:lstStyle>
          <a:p>
            <a:pPr algn="ctr"/>
            <a:r>
              <a:rPr lang="it-IT" dirty="0"/>
              <a:t>Quando si deve presentare la dichiarazione</a:t>
            </a:r>
            <a:endParaRPr lang="it-IT" i="1" dirty="0"/>
          </a:p>
        </p:txBody>
      </p:sp>
      <p:sp>
        <p:nvSpPr>
          <p:cNvPr id="4" name="CasellaDiTesto 3">
            <a:extLst>
              <a:ext uri="{FF2B5EF4-FFF2-40B4-BE49-F238E27FC236}">
                <a16:creationId xmlns:a16="http://schemas.microsoft.com/office/drawing/2014/main" id="{FFF73D8F-8E31-4A64-D967-3CA590AC9B24}"/>
              </a:ext>
            </a:extLst>
          </p:cNvPr>
          <p:cNvSpPr txBox="1"/>
          <p:nvPr/>
        </p:nvSpPr>
        <p:spPr>
          <a:xfrm>
            <a:off x="323528" y="2584571"/>
            <a:ext cx="8578042" cy="3675622"/>
          </a:xfrm>
          <a:prstGeom prst="rect">
            <a:avLst/>
          </a:prstGeom>
          <a:blipFill>
            <a:blip r:embed="rId3"/>
            <a:tile tx="0" ty="0" sx="100000" sy="100000" flip="none" algn="tl"/>
          </a:blipFill>
          <a:ln>
            <a:solidFill>
              <a:schemeClr val="accent1"/>
            </a:solidFill>
          </a:ln>
        </p:spPr>
        <p:txBody>
          <a:bodyPr wrap="square">
            <a:spAutoFit/>
          </a:bodyPr>
          <a:lstStyle/>
          <a:p>
            <a:pPr indent="450215" algn="ctr">
              <a:lnSpc>
                <a:spcPct val="120000"/>
              </a:lnSpc>
              <a:spcAft>
                <a:spcPts val="600"/>
              </a:spcAft>
            </a:pPr>
            <a:r>
              <a:rPr lang="it-IT" sz="1400" b="1" dirty="0">
                <a:latin typeface="Times New Roman" panose="02020603050405020304" pitchFamily="18" charset="0"/>
                <a:ea typeface="Times New Roman" panose="02020603050405020304" pitchFamily="18" charset="0"/>
              </a:rPr>
              <a:t>Lettera circolare prot. n. 388196 del 16/10/2024</a:t>
            </a:r>
          </a:p>
          <a:p>
            <a:pPr indent="450215" algn="just">
              <a:lnSpc>
                <a:spcPct val="120000"/>
              </a:lnSpc>
              <a:spcAft>
                <a:spcPts val="600"/>
              </a:spcAft>
            </a:pPr>
            <a:r>
              <a:rPr lang="it-IT" sz="1400" dirty="0">
                <a:latin typeface="Times New Roman" panose="02020603050405020304" pitchFamily="18" charset="0"/>
                <a:ea typeface="Times New Roman" panose="02020603050405020304" pitchFamily="18" charset="0"/>
              </a:rPr>
              <a:t>…</a:t>
            </a:r>
          </a:p>
          <a:p>
            <a:pPr indent="450215" algn="just">
              <a:lnSpc>
                <a:spcPct val="120000"/>
              </a:lnSpc>
              <a:spcAft>
                <a:spcPts val="600"/>
              </a:spcAft>
            </a:pPr>
            <a:r>
              <a:rPr lang="it-IT" sz="1400" i="1" dirty="0">
                <a:latin typeface="Times New Roman" panose="02020603050405020304" pitchFamily="18" charset="0"/>
                <a:ea typeface="Times New Roman" panose="02020603050405020304" pitchFamily="18" charset="0"/>
              </a:rPr>
              <a:t>A tal proposito, </a:t>
            </a:r>
            <a:r>
              <a:rPr lang="it-IT" sz="1400" i="1" dirty="0">
                <a:effectLst/>
                <a:latin typeface="Times New Roman" panose="02020603050405020304" pitchFamily="18" charset="0"/>
                <a:ea typeface="Times New Roman" panose="02020603050405020304" pitchFamily="18" charset="0"/>
              </a:rPr>
              <a:t>per le unità immobiliari a destinazione ordinaria</a:t>
            </a:r>
            <a:r>
              <a:rPr lang="it-IT" sz="1400" i="1" baseline="30000" dirty="0">
                <a:effectLst/>
                <a:latin typeface="Times New Roman" panose="02020603050405020304" pitchFamily="18" charset="0"/>
                <a:ea typeface="Times New Roman" panose="02020603050405020304" pitchFamily="18" charset="0"/>
              </a:rPr>
              <a:t>*</a:t>
            </a:r>
            <a:r>
              <a:rPr lang="it-IT" sz="1400" i="1" dirty="0">
                <a:effectLst/>
                <a:latin typeface="Times New Roman" panose="02020603050405020304" pitchFamily="18" charset="0"/>
                <a:ea typeface="Times New Roman" panose="02020603050405020304" pitchFamily="18" charset="0"/>
              </a:rPr>
              <a:t>, per valutare detto incremento, si può determinare il valore capitale conseguente all’installazione sommando al valore capitale iniziale del bene (determinato dal prodotto della rendita catastale e del pertinente moltiplicatore di cui al D.M. 14 dicembre 1991) il valore del costo dell’impianto (riportato all’epoca censuaria di riferimento 1988-1989 per mezzo del più appropriato indice medio dei prezzi ISTAT e ridotto anche per il cosiddetto «deprezzamento infra-censuario»</a:t>
            </a:r>
            <a:r>
              <a:rPr lang="it-IT" sz="1400" i="1" baseline="30000" dirty="0">
                <a:effectLst/>
                <a:latin typeface="Times New Roman" panose="02020603050405020304" pitchFamily="18" charset="0"/>
                <a:ea typeface="Times New Roman" panose="02020603050405020304" pitchFamily="18" charset="0"/>
              </a:rPr>
              <a:t>**</a:t>
            </a:r>
            <a:r>
              <a:rPr lang="it-IT" sz="1400" i="1" dirty="0">
                <a:effectLst/>
                <a:latin typeface="Times New Roman" panose="02020603050405020304" pitchFamily="18" charset="0"/>
                <a:ea typeface="Times New Roman" panose="02020603050405020304" pitchFamily="18" charset="0"/>
              </a:rPr>
              <a:t>).</a:t>
            </a:r>
          </a:p>
          <a:p>
            <a:pPr indent="450215" algn="just">
              <a:lnSpc>
                <a:spcPct val="120000"/>
              </a:lnSpc>
              <a:spcAft>
                <a:spcPts val="600"/>
              </a:spcAft>
            </a:pPr>
            <a:r>
              <a:rPr lang="it-IT" sz="1400" dirty="0">
                <a:latin typeface="Times New Roman" panose="02020603050405020304" pitchFamily="18" charset="0"/>
                <a:ea typeface="Times New Roman" panose="02020603050405020304" pitchFamily="18" charset="0"/>
              </a:rPr>
              <a:t>…</a:t>
            </a:r>
            <a:endParaRPr lang="it-IT" sz="1400" dirty="0">
              <a:effectLst/>
              <a:latin typeface="Times New Roman" panose="02020603050405020304" pitchFamily="18" charset="0"/>
              <a:ea typeface="Times New Roman" panose="02020603050405020304" pitchFamily="18" charset="0"/>
            </a:endParaRPr>
          </a:p>
          <a:p>
            <a:pPr indent="450215" algn="just">
              <a:lnSpc>
                <a:spcPct val="120000"/>
              </a:lnSpc>
              <a:spcAft>
                <a:spcPts val="600"/>
              </a:spcAft>
            </a:pPr>
            <a:endParaRPr lang="it-IT" sz="1400" dirty="0">
              <a:latin typeface="Times New Roman" panose="02020603050405020304" pitchFamily="18" charset="0"/>
              <a:ea typeface="Times New Roman" panose="02020603050405020304" pitchFamily="18" charset="0"/>
            </a:endParaRPr>
          </a:p>
          <a:p>
            <a:pPr indent="450215" algn="just">
              <a:lnSpc>
                <a:spcPct val="120000"/>
              </a:lnSpc>
              <a:spcAft>
                <a:spcPts val="600"/>
              </a:spcAft>
            </a:pPr>
            <a:r>
              <a:rPr lang="it-IT" sz="1400" baseline="30000" dirty="0">
                <a:effectLst/>
                <a:latin typeface="Times New Roman" panose="02020603050405020304" pitchFamily="18" charset="0"/>
                <a:ea typeface="Times New Roman" panose="02020603050405020304" pitchFamily="18" charset="0"/>
              </a:rPr>
              <a:t>*</a:t>
            </a:r>
            <a:r>
              <a:rPr lang="it-IT" sz="1100" dirty="0">
                <a:effectLst/>
                <a:latin typeface="Times New Roman" panose="02020603050405020304" pitchFamily="18" charset="0"/>
                <a:ea typeface="Times New Roman" panose="02020603050405020304" pitchFamily="18" charset="0"/>
              </a:rPr>
              <a:t>In analogia con le modalità di calcolo delineata per gli immobili a destinazione speciale e particolare (cfr. circolare n. 6/T del 30 novembre 2012).</a:t>
            </a:r>
          </a:p>
          <a:p>
            <a:pPr indent="450215" algn="just">
              <a:lnSpc>
                <a:spcPct val="120000"/>
              </a:lnSpc>
              <a:spcAft>
                <a:spcPts val="600"/>
              </a:spcAft>
            </a:pPr>
            <a:r>
              <a:rPr lang="it-IT" sz="1400" baseline="30000" dirty="0">
                <a:effectLst/>
                <a:latin typeface="Times New Roman" panose="02020603050405020304" pitchFamily="18" charset="0"/>
                <a:ea typeface="Times New Roman" panose="02020603050405020304" pitchFamily="18" charset="0"/>
              </a:rPr>
              <a:t>**</a:t>
            </a:r>
            <a:r>
              <a:rPr lang="it-IT" sz="1100" dirty="0">
                <a:effectLst/>
                <a:latin typeface="Times New Roman" panose="02020603050405020304" pitchFamily="18" charset="0"/>
                <a:ea typeface="Times New Roman" panose="02020603050405020304" pitchFamily="18" charset="0"/>
              </a:rPr>
              <a:t>Potrà essere assunta - in prima approssimazione - una “vita utile” pari a 20 anni ed un “valore residuo” al termine della vita utile pari a zero, salvo più approfondite valutazioni effettuabili dall’Ufficio caso per caso.</a:t>
            </a:r>
          </a:p>
        </p:txBody>
      </p:sp>
      <p:pic>
        <p:nvPicPr>
          <p:cNvPr id="1026" name="Picture 2" descr="Impianto fotovoltaico a isola: come funziona e perché conviene - Efficasa">
            <a:extLst>
              <a:ext uri="{FF2B5EF4-FFF2-40B4-BE49-F238E27FC236}">
                <a16:creationId xmlns:a16="http://schemas.microsoft.com/office/drawing/2014/main" id="{19BFF8FB-72DB-428C-62E9-45359F35E5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920437"/>
            <a:ext cx="2241338" cy="1500451"/>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67C49792-AAC3-1A86-3003-451971EEDDC6}"/>
              </a:ext>
            </a:extLst>
          </p:cNvPr>
          <p:cNvSpPr/>
          <p:nvPr/>
        </p:nvSpPr>
        <p:spPr>
          <a:xfrm>
            <a:off x="1298242" y="1052736"/>
            <a:ext cx="3921830" cy="1323439"/>
          </a:xfrm>
          <a:prstGeom prst="rect">
            <a:avLst/>
          </a:prstGeom>
          <a:noFill/>
        </p:spPr>
        <p:txBody>
          <a:bodyPr wrap="square" lIns="91440" tIns="45720" rIns="91440" bIns="45720">
            <a:spAutoFit/>
          </a:bodyPr>
          <a:lstStyle/>
          <a:p>
            <a:pPr algn="ctr"/>
            <a:r>
              <a:rPr lang="it-IT"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Impianto fotovoltaico</a:t>
            </a:r>
          </a:p>
        </p:txBody>
      </p:sp>
    </p:spTree>
    <p:extLst>
      <p:ext uri="{BB962C8B-B14F-4D97-AF65-F5344CB8AC3E}">
        <p14:creationId xmlns:p14="http://schemas.microsoft.com/office/powerpoint/2010/main" val="212075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DDE84864ED79E4C94427DF06D61EB3E" ma:contentTypeVersion="10" ma:contentTypeDescription="Creare un nuovo documento." ma:contentTypeScope="" ma:versionID="408cc3f0aa60ba3719a53b0fe55bde9f">
  <xsd:schema xmlns:xsd="http://www.w3.org/2001/XMLSchema" xmlns:xs="http://www.w3.org/2001/XMLSchema" xmlns:p="http://schemas.microsoft.com/office/2006/metadata/properties" xmlns:ns3="dcf0ab06-0d19-4a4f-b422-d5d477960960" targetNamespace="http://schemas.microsoft.com/office/2006/metadata/properties" ma:root="true" ma:fieldsID="293a56fec351371762a2b87e19d4e1a3" ns3:_="">
    <xsd:import namespace="dcf0ab06-0d19-4a4f-b422-d5d477960960"/>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f0ab06-0d19-4a4f-b422-d5d477960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cf0ab06-0d19-4a4f-b422-d5d477960960" xsi:nil="true"/>
  </documentManagement>
</p:properties>
</file>

<file path=customXml/itemProps1.xml><?xml version="1.0" encoding="utf-8"?>
<ds:datastoreItem xmlns:ds="http://schemas.openxmlformats.org/officeDocument/2006/customXml" ds:itemID="{C4C8481B-634C-4064-B7E9-ACF19359B7C2}">
  <ds:schemaRefs>
    <ds:schemaRef ds:uri="http://schemas.microsoft.com/sharepoint/v3/contenttype/forms"/>
  </ds:schemaRefs>
</ds:datastoreItem>
</file>

<file path=customXml/itemProps2.xml><?xml version="1.0" encoding="utf-8"?>
<ds:datastoreItem xmlns:ds="http://schemas.openxmlformats.org/officeDocument/2006/customXml" ds:itemID="{891D1F98-5F80-48E5-9BF6-58F538301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f0ab06-0d19-4a4f-b422-d5d4779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EDAC18-16C7-4112-912B-4EF7466766CC}">
  <ds:schemaRefs>
    <ds:schemaRef ds:uri="http://purl.org/dc/terms/"/>
    <ds:schemaRef ds:uri="http://schemas.microsoft.com/office/2006/metadata/properties"/>
    <ds:schemaRef ds:uri="dcf0ab06-0d19-4a4f-b422-d5d477960960"/>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23835</TotalTime>
  <Words>1908</Words>
  <Application>Microsoft Office PowerPoint</Application>
  <PresentationFormat>Presentazione su schermo (4:3)</PresentationFormat>
  <Paragraphs>120</Paragraphs>
  <Slides>13</Slides>
  <Notes>13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ＭＳ Ｐゴシック</vt:lpstr>
      <vt:lpstr>Aptos</vt:lpstr>
      <vt:lpstr>Arial</vt:lpstr>
      <vt:lpstr>AsterStcc-Tondo</vt:lpstr>
      <vt:lpstr>Calibri</vt:lpstr>
      <vt:lpstr>Century Gothic</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Agenzia del Territorio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SCHIAPPA</dc:creator>
  <cp:lastModifiedBy>CANTISANI GIOVANNI BATTISTA</cp:lastModifiedBy>
  <cp:revision>2471</cp:revision>
  <cp:lastPrinted>2019-10-31T11:38:30Z</cp:lastPrinted>
  <dcterms:created xsi:type="dcterms:W3CDTF">2013-09-04T10:18:53Z</dcterms:created>
  <dcterms:modified xsi:type="dcterms:W3CDTF">2025-03-13T13:19:41Z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196fb-d3f7-4981-b3d1-2458037697d8_Enabled">
    <vt:lpwstr>true</vt:lpwstr>
  </property>
  <property fmtid="{D5CDD505-2E9C-101B-9397-08002B2CF9AE}" pid="3" name="MSIP_Label_2b3196fb-d3f7-4981-b3d1-2458037697d8_SetDate">
    <vt:lpwstr>2024-01-25T08:15:08Z</vt:lpwstr>
  </property>
  <property fmtid="{D5CDD505-2E9C-101B-9397-08002B2CF9AE}" pid="4" name="MSIP_Label_2b3196fb-d3f7-4981-b3d1-2458037697d8_Method">
    <vt:lpwstr>Privileged</vt:lpwstr>
  </property>
  <property fmtid="{D5CDD505-2E9C-101B-9397-08002B2CF9AE}" pid="5" name="MSIP_Label_2b3196fb-d3f7-4981-b3d1-2458037697d8_Name">
    <vt:lpwstr>Pubblico</vt:lpwstr>
  </property>
  <property fmtid="{D5CDD505-2E9C-101B-9397-08002B2CF9AE}" pid="6" name="MSIP_Label_2b3196fb-d3f7-4981-b3d1-2458037697d8_SiteId">
    <vt:lpwstr>dc5ab1ad-4533-49df-8e99-26421b43b959</vt:lpwstr>
  </property>
  <property fmtid="{D5CDD505-2E9C-101B-9397-08002B2CF9AE}" pid="7" name="MSIP_Label_2b3196fb-d3f7-4981-b3d1-2458037697d8_ActionId">
    <vt:lpwstr>d09b9e65-5523-4706-83c9-bf042ab55cdb</vt:lpwstr>
  </property>
  <property fmtid="{D5CDD505-2E9C-101B-9397-08002B2CF9AE}" pid="8" name="MSIP_Label_2b3196fb-d3f7-4981-b3d1-2458037697d8_ContentBits">
    <vt:lpwstr>0</vt:lpwstr>
  </property>
  <property fmtid="{D5CDD505-2E9C-101B-9397-08002B2CF9AE}" pid="9" name="ContentTypeId">
    <vt:lpwstr>0x0101007DDE84864ED79E4C94427DF06D61EB3E</vt:lpwstr>
  </property>
</Properties>
</file>